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4"/>
  </p:notesMasterIdLst>
  <p:handoutMasterIdLst>
    <p:handoutMasterId r:id="rId90"/>
  </p:handoutMasterIdLst>
  <p:sldIdLst>
    <p:sldId id="778" r:id="rId3"/>
    <p:sldId id="636" r:id="rId5"/>
    <p:sldId id="751" r:id="rId6"/>
    <p:sldId id="779" r:id="rId7"/>
    <p:sldId id="805" r:id="rId8"/>
    <p:sldId id="806" r:id="rId9"/>
    <p:sldId id="802" r:id="rId10"/>
    <p:sldId id="807" r:id="rId11"/>
    <p:sldId id="781" r:id="rId12"/>
    <p:sldId id="782" r:id="rId13"/>
    <p:sldId id="783" r:id="rId14"/>
    <p:sldId id="808" r:id="rId15"/>
    <p:sldId id="785" r:id="rId16"/>
    <p:sldId id="786" r:id="rId17"/>
    <p:sldId id="787" r:id="rId18"/>
    <p:sldId id="788" r:id="rId19"/>
    <p:sldId id="789" r:id="rId20"/>
    <p:sldId id="790" r:id="rId21"/>
    <p:sldId id="809" r:id="rId22"/>
    <p:sldId id="792" r:id="rId23"/>
    <p:sldId id="793" r:id="rId24"/>
    <p:sldId id="794" r:id="rId25"/>
    <p:sldId id="795" r:id="rId26"/>
    <p:sldId id="796" r:id="rId27"/>
    <p:sldId id="797" r:id="rId28"/>
    <p:sldId id="798" r:id="rId29"/>
    <p:sldId id="799" r:id="rId30"/>
    <p:sldId id="800" r:id="rId31"/>
    <p:sldId id="801" r:id="rId32"/>
    <p:sldId id="780" r:id="rId33"/>
    <p:sldId id="821" r:id="rId34"/>
    <p:sldId id="822" r:id="rId35"/>
    <p:sldId id="824" r:id="rId36"/>
    <p:sldId id="823" r:id="rId37"/>
    <p:sldId id="845" r:id="rId38"/>
    <p:sldId id="817" r:id="rId39"/>
    <p:sldId id="818" r:id="rId40"/>
    <p:sldId id="819" r:id="rId41"/>
    <p:sldId id="820" r:id="rId42"/>
    <p:sldId id="810" r:id="rId43"/>
    <p:sldId id="826" r:id="rId44"/>
    <p:sldId id="846" r:id="rId45"/>
    <p:sldId id="827" r:id="rId46"/>
    <p:sldId id="829" r:id="rId47"/>
    <p:sldId id="848" r:id="rId48"/>
    <p:sldId id="850" r:id="rId49"/>
    <p:sldId id="831" r:id="rId50"/>
    <p:sldId id="851" r:id="rId51"/>
    <p:sldId id="852" r:id="rId52"/>
    <p:sldId id="853" r:id="rId53"/>
    <p:sldId id="854" r:id="rId54"/>
    <p:sldId id="855" r:id="rId55"/>
    <p:sldId id="842" r:id="rId56"/>
    <p:sldId id="844" r:id="rId57"/>
    <p:sldId id="825" r:id="rId58"/>
    <p:sldId id="857" r:id="rId59"/>
    <p:sldId id="870" r:id="rId60"/>
    <p:sldId id="871" r:id="rId61"/>
    <p:sldId id="869" r:id="rId62"/>
    <p:sldId id="872" r:id="rId63"/>
    <p:sldId id="866" r:id="rId64"/>
    <p:sldId id="867" r:id="rId65"/>
    <p:sldId id="868" r:id="rId66"/>
    <p:sldId id="863" r:id="rId67"/>
    <p:sldId id="858" r:id="rId68"/>
    <p:sldId id="859" r:id="rId69"/>
    <p:sldId id="860" r:id="rId70"/>
    <p:sldId id="861" r:id="rId71"/>
    <p:sldId id="873" r:id="rId72"/>
    <p:sldId id="874" r:id="rId73"/>
    <p:sldId id="875" r:id="rId74"/>
    <p:sldId id="878" r:id="rId75"/>
    <p:sldId id="879" r:id="rId76"/>
    <p:sldId id="880" r:id="rId77"/>
    <p:sldId id="881" r:id="rId78"/>
    <p:sldId id="876" r:id="rId79"/>
    <p:sldId id="862" r:id="rId80"/>
    <p:sldId id="345" r:id="rId81"/>
    <p:sldId id="694" r:id="rId82"/>
    <p:sldId id="882" r:id="rId83"/>
    <p:sldId id="883" r:id="rId84"/>
    <p:sldId id="884" r:id="rId85"/>
    <p:sldId id="894" r:id="rId86"/>
    <p:sldId id="895" r:id="rId87"/>
    <p:sldId id="896" r:id="rId88"/>
    <p:sldId id="897" r:id="rId89"/>
  </p:sldIdLst>
  <p:sldSz cx="9144000" cy="6858000" type="screen4x3"/>
  <p:notesSz cx="7315200" cy="9601200"/>
  <p:custDataLst>
    <p:tags r:id="rId94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charset="-128"/>
        <a:cs typeface="MS PGothic" panose="020B0600070205080204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charset="-128"/>
        <a:cs typeface="MS PGothic" panose="020B0600070205080204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charset="-128"/>
        <a:cs typeface="MS PGothic" panose="020B0600070205080204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charset="-128"/>
        <a:cs typeface="MS PGothic" panose="020B0600070205080204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charset="-128"/>
        <a:cs typeface="MS PGothic" panose="020B0600070205080204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charset="-128"/>
        <a:cs typeface="MS PGothic" panose="020B0600070205080204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charset="-128"/>
        <a:cs typeface="MS PGothic" panose="020B0600070205080204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charset="-128"/>
        <a:cs typeface="MS PGothic" panose="020B0600070205080204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charset="-128"/>
        <a:cs typeface="MS PGothic" panose="020B0600070205080204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DDDDDD"/>
    <a:srgbClr val="FFCCFF"/>
    <a:srgbClr val="000099"/>
    <a:srgbClr val="FF0000"/>
    <a:srgbClr val="008000"/>
    <a:srgbClr val="66CC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-144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32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4" Type="http://schemas.openxmlformats.org/officeDocument/2006/relationships/tags" Target="tags/tag1.xml"/><Relationship Id="rId93" Type="http://schemas.openxmlformats.org/officeDocument/2006/relationships/tableStyles" Target="tableStyles.xml"/><Relationship Id="rId92" Type="http://schemas.openxmlformats.org/officeDocument/2006/relationships/viewProps" Target="viewProps.xml"/><Relationship Id="rId91" Type="http://schemas.openxmlformats.org/officeDocument/2006/relationships/presProps" Target="presProps.xml"/><Relationship Id="rId90" Type="http://schemas.openxmlformats.org/officeDocument/2006/relationships/handoutMaster" Target="handoutMasters/handoutMaster1.xml"/><Relationship Id="rId9" Type="http://schemas.openxmlformats.org/officeDocument/2006/relationships/slide" Target="slides/slide6.xml"/><Relationship Id="rId89" Type="http://schemas.openxmlformats.org/officeDocument/2006/relationships/slide" Target="slides/slide86.xml"/><Relationship Id="rId88" Type="http://schemas.openxmlformats.org/officeDocument/2006/relationships/slide" Target="slides/slide85.xml"/><Relationship Id="rId87" Type="http://schemas.openxmlformats.org/officeDocument/2006/relationships/slide" Target="slides/slide84.xml"/><Relationship Id="rId86" Type="http://schemas.openxmlformats.org/officeDocument/2006/relationships/slide" Target="slides/slide83.xml"/><Relationship Id="rId85" Type="http://schemas.openxmlformats.org/officeDocument/2006/relationships/slide" Target="slides/slide82.xml"/><Relationship Id="rId84" Type="http://schemas.openxmlformats.org/officeDocument/2006/relationships/slide" Target="slides/slide81.xml"/><Relationship Id="rId83" Type="http://schemas.openxmlformats.org/officeDocument/2006/relationships/slide" Target="slides/slide80.xml"/><Relationship Id="rId82" Type="http://schemas.openxmlformats.org/officeDocument/2006/relationships/slide" Target="slides/slide79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5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4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5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defTabSz="967105">
              <a:defRPr sz="1300">
                <a:latin typeface="Times New Roman" panose="0202060305040502030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225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r" defTabSz="967105">
              <a:defRPr sz="1300">
                <a:latin typeface="Times New Roman" panose="0202060305040502030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225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defTabSz="967105">
              <a:defRPr sz="1300">
                <a:latin typeface="Times New Roman" panose="0202060305040502030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225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r" defTabSz="967105">
              <a:defRPr sz="1300">
                <a:latin typeface="Times New Roman" panose="02020603050405020304" charset="0"/>
              </a:defRPr>
            </a:lvl1pPr>
          </a:lstStyle>
          <a:p>
            <a:pPr>
              <a:defRPr/>
            </a:pPr>
            <a:fld id="{91292653-6D28-1A4E-9097-8CD0CA4FA95B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3.png>
</file>

<file path=ppt/media/image14.png>
</file>

<file path=ppt/media/image2.jpe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defTabSz="967105">
              <a:defRPr sz="1300">
                <a:latin typeface="Times New Roman" panose="0202060305040502030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r" defTabSz="967105">
              <a:defRPr sz="1300">
                <a:latin typeface="Times New Roman" panose="0202060305040502030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/>
          <a:p>
            <a:pPr lvl="0"/>
            <a:r>
              <a:rPr lang="en-US" noProof="0" smtClean="0"/>
              <a:t>Click to edit Master text styles</a:t>
            </a:r>
            <a:endParaRPr lang="en-US" noProof="0" smtClean="0"/>
          </a:p>
          <a:p>
            <a:pPr lvl="1"/>
            <a:r>
              <a:rPr lang="en-US" noProof="0" smtClean="0"/>
              <a:t>Second level</a:t>
            </a:r>
            <a:endParaRPr lang="en-US" noProof="0" smtClean="0"/>
          </a:p>
          <a:p>
            <a:pPr lvl="2"/>
            <a:r>
              <a:rPr lang="en-US" noProof="0" smtClean="0"/>
              <a:t>Third level</a:t>
            </a:r>
            <a:endParaRPr lang="en-US" noProof="0" smtClean="0"/>
          </a:p>
          <a:p>
            <a:pPr lvl="3"/>
            <a:r>
              <a:rPr lang="en-US" noProof="0" smtClean="0"/>
              <a:t>Fourth level</a:t>
            </a:r>
            <a:endParaRPr lang="en-US" noProof="0" smtClean="0"/>
          </a:p>
          <a:p>
            <a:pPr lvl="4"/>
            <a:r>
              <a:rPr lang="en-US" noProof="0" smtClean="0"/>
              <a:t>Fifth level</a:t>
            </a:r>
            <a:endParaRPr lang="en-US" noProof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defTabSz="967105">
              <a:defRPr sz="1300">
                <a:latin typeface="Times New Roman" panose="0202060305040502030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r" defTabSz="967105">
              <a:defRPr sz="1300">
                <a:latin typeface="Times New Roman" panose="02020603050405020304" charset="0"/>
              </a:defRPr>
            </a:lvl1pPr>
          </a:lstStyle>
          <a:p>
            <a:pPr>
              <a:defRPr/>
            </a:pPr>
            <a:fld id="{ACCD5E27-021E-054B-84DE-C100B224ED65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MS PGothic" panose="020B0600070205080204" charset="-128"/>
        <a:cs typeface="MS PGothic" panose="020B0600070205080204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MS PGothic" panose="020B060007020508020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MS PGothic" panose="020B060007020508020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MS PGothic" panose="020B060007020508020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MS PGothic" panose="020B060007020508020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F84B22-79F1-5A4C-ADC0-95054349920C}" type="slidenum">
              <a:rPr lang="en-US"/>
            </a:fld>
            <a:endParaRPr lang="en-US"/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D16E53-AA3A-1B40-8834-C507253CDA79}" type="slidenum">
              <a:rPr lang="en-US"/>
            </a:fld>
            <a:endParaRPr lang="en-US"/>
          </a:p>
        </p:txBody>
      </p:sp>
      <p:sp>
        <p:nvSpPr>
          <p:cNvPr id="104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7A7DFF-E366-894D-AE11-E372FC777130}" type="slidenum">
              <a:rPr lang="en-US"/>
            </a:fld>
            <a:endParaRPr lang="en-US"/>
          </a:p>
        </p:txBody>
      </p:sp>
      <p:sp>
        <p:nvSpPr>
          <p:cNvPr id="105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2164779-EDBD-A947-A945-45F2979F167B}" type="slidenum">
              <a:rPr lang="en-US"/>
            </a:fld>
            <a:endParaRPr lang="en-US"/>
          </a:p>
        </p:txBody>
      </p:sp>
      <p:sp>
        <p:nvSpPr>
          <p:cNvPr id="106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（n-1）+ （n-2）+…+ 2 + 1 = n * (n-1)/2</a:t>
            </a:r>
            <a:r>
              <a:rPr lang="en-US" altLang="zh-CN"/>
              <a:t>?</a:t>
            </a:r>
            <a:endParaRPr lang="zh-CN" altLang="en-US"/>
          </a:p>
          <a:p>
            <a:r>
              <a:rPr lang="en-US" altLang="zh-CN"/>
              <a:t>n</a:t>
            </a:r>
            <a:r>
              <a:rPr lang="zh-CN" altLang="en-US">
                <a:ea typeface="宋体" panose="02010600030101010101" pitchFamily="2" charset="-122"/>
              </a:rPr>
              <a:t>，</a:t>
            </a:r>
            <a:r>
              <a:rPr lang="en-US" altLang="zh-CN">
                <a:ea typeface="宋体" panose="02010600030101010101" pitchFamily="2" charset="-122"/>
              </a:rPr>
              <a:t>n-1</a:t>
            </a:r>
            <a:r>
              <a:rPr lang="zh-CN" altLang="en-US">
                <a:ea typeface="宋体" panose="02010600030101010101" pitchFamily="2" charset="-122"/>
              </a:rPr>
              <a:t>，</a:t>
            </a:r>
            <a:r>
              <a:rPr lang="en-US" altLang="zh-CN">
                <a:ea typeface="宋体" panose="02010600030101010101" pitchFamily="2" charset="-122"/>
              </a:rPr>
              <a:t>n-2</a:t>
            </a:r>
            <a:r>
              <a:rPr lang="zh-CN" altLang="en-US">
                <a:ea typeface="宋体" panose="02010600030101010101" pitchFamily="2" charset="-122"/>
              </a:rPr>
              <a:t>，。。。。</a:t>
            </a:r>
            <a:r>
              <a:rPr lang="en-US" altLang="zh-CN">
                <a:ea typeface="宋体" panose="02010600030101010101" pitchFamily="2" charset="-122"/>
              </a:rPr>
              <a:t>1=</a:t>
            </a:r>
            <a:r>
              <a:rPr lang="zh-CN" altLang="en-US">
                <a:ea typeface="宋体" panose="02010600030101010101" pitchFamily="2" charset="-122"/>
              </a:rPr>
              <a:t>、</a:t>
            </a:r>
            <a:r>
              <a:rPr lang="en-US" altLang="zh-CN">
                <a:ea typeface="宋体" panose="02010600030101010101" pitchFamily="2" charset="-122"/>
              </a:rPr>
              <a:t>n*</a:t>
            </a:r>
            <a:r>
              <a:rPr lang="zh-CN" altLang="en-US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n+1</a:t>
            </a:r>
            <a:r>
              <a:rPr lang="zh-CN" altLang="en-US">
                <a:ea typeface="宋体" panose="02010600030101010101" pitchFamily="2" charset="-122"/>
              </a:rPr>
              <a:t>）</a:t>
            </a:r>
            <a:r>
              <a:rPr lang="en-US" altLang="zh-CN">
                <a:ea typeface="宋体" panose="02010600030101010101" pitchFamily="2" charset="-122"/>
              </a:rPr>
              <a:t>/2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CCD5E27-021E-054B-84DE-C100B224ED6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Arial" panose="020B0604020202020204" pitchFamily="34" charset="0"/>
              <a:ea typeface="MS PGothic" panose="020B0600070205080204" charset="-128"/>
              <a:cs typeface="MS PGothic" panose="020B0600070205080204" charset="-128"/>
            </a:endParaRPr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56945"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  <a:cs typeface="MS PGothic" panose="020B0600070205080204" charset="-128"/>
              </a:defRPr>
            </a:lvl1pPr>
            <a:lvl2pPr marL="37928550" indent="-37471350" defTabSz="956945"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9pPr>
          </a:lstStyle>
          <a:p>
            <a:pPr eaLnBrk="1" hangingPunct="1"/>
            <a:fld id="{CE294AAA-E8DC-2445-B69E-0E43F432FDC4}" type="slidenum">
              <a:rPr lang="en-US" sz="1300" b="0">
                <a:solidFill>
                  <a:prstClr val="black"/>
                </a:solidFill>
                <a:latin typeface="Arial" panose="020B0604020202020204" pitchFamily="34" charset="0"/>
              </a:rPr>
            </a:fld>
            <a:endParaRPr lang="en-US" sz="1300" b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Note: implicit assumption here:</a:t>
            </a:r>
            <a:r>
              <a:rPr lang="en-US" baseline="0" dirty="0" smtClean="0"/>
              <a:t> </a:t>
            </a:r>
            <a:r>
              <a:rPr lang="en-US" dirty="0" smtClean="0"/>
              <a:t>destination</a:t>
            </a:r>
            <a:r>
              <a:rPr lang="en-US" baseline="0" dirty="0" smtClean="0"/>
              <a:t> based forwarding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31296B1-910C-4044-A082-0309C11C1AF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Note: implicit assumption here:</a:t>
            </a:r>
            <a:r>
              <a:rPr lang="en-US" baseline="0" dirty="0" smtClean="0"/>
              <a:t> </a:t>
            </a:r>
            <a:r>
              <a:rPr lang="en-US" dirty="0" smtClean="0"/>
              <a:t>destination</a:t>
            </a:r>
            <a:r>
              <a:rPr lang="en-US" baseline="0" dirty="0" smtClean="0"/>
              <a:t> based forwarding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31296B1-910C-4044-A082-0309C11C1AF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Note: implicit assumption here:</a:t>
            </a:r>
            <a:r>
              <a:rPr lang="en-US" baseline="0" dirty="0" smtClean="0"/>
              <a:t> </a:t>
            </a:r>
            <a:r>
              <a:rPr lang="en-US" dirty="0" smtClean="0"/>
              <a:t>destination</a:t>
            </a:r>
            <a:r>
              <a:rPr lang="en-US" baseline="0" dirty="0" smtClean="0"/>
              <a:t> based forwarding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31296B1-910C-4044-A082-0309C11C1AF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A4C393-E737-BC43-97C2-03F614D801C4}" type="slidenum">
              <a:rPr lang="en-US"/>
            </a:fld>
            <a:endParaRPr lang="en-US"/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743F53F6-B523-C44E-B4C1-FCBC5EB649F5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38D61CF4-3907-BD48-A0AD-B97C00B711EA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62700" y="228600"/>
            <a:ext cx="1943100" cy="6019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228600"/>
            <a:ext cx="5676900" cy="6019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4E5268B6-BFED-754B-A245-6D16E75F0749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33400" y="1600200"/>
            <a:ext cx="38100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600200"/>
            <a:ext cx="38100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EC0F1923-A596-1A47-A249-877B26CCB952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D498B073-F070-8F40-A264-45FE158B6770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A5E2E980-7D79-7040-B5D8-18DB884801CE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002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6002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F735F25A-B97A-024B-B408-E1A4C1DF4143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9" name="Slide Number Placeholder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DD8B96B1-2EDF-B64A-A4F1-BB54A74ACDCF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0DCF9BDD-CFA9-4940-A134-4E3EBF4AC9F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7EFC9773-7379-5049-A6C9-0C8EEEC5C54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A514D338-4107-944C-9C9F-B78F8039FA7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5532438" y="6467475"/>
            <a:ext cx="2895600" cy="2873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Network Layer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324850" y="6462713"/>
            <a:ext cx="676275" cy="276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4-</a:t>
            </a:r>
            <a:fld id="{EFD97474-BCA4-8B48-AA21-40B47D81E853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600200"/>
            <a:ext cx="7772400" cy="4648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400">
                <a:latin typeface="Times New Roman" panose="0202060305040502030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9"/>
          </a:solidFill>
          <a:latin typeface="+mj-lt"/>
          <a:ea typeface="MS PGothic" panose="020B0600070205080204" charset="-128"/>
          <a:cs typeface="MS PGothic" panose="020B0600070205080204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9"/>
          </a:solidFill>
          <a:latin typeface="Gill Sans MT" panose="020B0502020104020203" pitchFamily="34" charset="0"/>
          <a:ea typeface="MS PGothic" panose="020B0600070205080204" charset="-128"/>
          <a:cs typeface="MS PGothic" panose="020B060007020508020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9"/>
          </a:solidFill>
          <a:latin typeface="Gill Sans MT" panose="020B0502020104020203" pitchFamily="34" charset="0"/>
          <a:ea typeface="MS PGothic" panose="020B0600070205080204" charset="-128"/>
          <a:cs typeface="MS PGothic" panose="020B060007020508020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9"/>
          </a:solidFill>
          <a:latin typeface="Gill Sans MT" panose="020B0502020104020203" pitchFamily="34" charset="0"/>
          <a:ea typeface="MS PGothic" panose="020B0600070205080204" charset="-128"/>
          <a:cs typeface="MS PGothic" panose="020B060007020508020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9"/>
          </a:solidFill>
          <a:latin typeface="Gill Sans MT" panose="020B0502020104020203" pitchFamily="34" charset="0"/>
          <a:ea typeface="MS PGothic" panose="020B0600070205080204" charset="-128"/>
          <a:cs typeface="MS PGothic" panose="020B0600070205080204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9"/>
          </a:solidFill>
          <a:latin typeface="Gill Sans MT" panose="020B0502020104020203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9"/>
          </a:solidFill>
          <a:latin typeface="Gill Sans MT" panose="020B0502020104020203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9"/>
          </a:solidFill>
          <a:latin typeface="Gill Sans MT" panose="020B0502020104020203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9"/>
          </a:solidFill>
          <a:latin typeface="Gill Sans MT" panose="020B0502020104020203" pitchFamily="34" charset="0"/>
        </a:defRPr>
      </a:lvl9pPr>
    </p:titleStyle>
    <p:bodyStyle>
      <a:lvl1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000099"/>
        </a:buClr>
        <a:buSzPct val="10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  <a:ea typeface="MS PGothic" panose="020B0600070205080204" charset="-128"/>
          <a:cs typeface="MS PGothic" panose="020B0600070205080204" charset="-128"/>
        </a:defRPr>
      </a:lvl1pPr>
      <a:lvl2pPr marL="742950" indent="-28575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000099"/>
        </a:buClr>
        <a:buFont typeface="Arial" panose="020B0604020202020204"/>
        <a:buChar char="•"/>
        <a:defRPr sz="2400">
          <a:solidFill>
            <a:schemeClr val="tx1"/>
          </a:solidFill>
          <a:latin typeface="+mn-lt"/>
          <a:ea typeface="MS PGothic" panose="020B060007020508020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Comic Sans MS" panose="030F0702030302020204" pitchFamily="66" charset="0"/>
          <a:ea typeface="MS PGothic" panose="020B060007020508020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Times New Roman" panose="02020603050405020304" charset="0"/>
          <a:ea typeface="MS PGothic" panose="020B060007020508020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anose="02020603050405020304" charset="0"/>
          <a:ea typeface="MS PGothic" panose="020B0600070205080204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anose="0202060305040502030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anose="0202060305040502030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anose="0202060305040502030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anose="0202060305040502030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6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6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image" Target="../media/image8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8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e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3.png"/></Relationships>
</file>

<file path=ppt/slides/_rels/slide8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8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4"/>
          <p:cNvSpPr>
            <a:spLocks noChangeArrowheads="1"/>
          </p:cNvSpPr>
          <p:nvPr/>
        </p:nvSpPr>
        <p:spPr bwMode="auto">
          <a:xfrm>
            <a:off x="5608638" y="3489325"/>
            <a:ext cx="3260725" cy="286067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hangingPunct="1">
              <a:lnSpc>
                <a:spcPts val="3065"/>
              </a:lnSpc>
            </a:pPr>
            <a:r>
              <a:rPr lang="en-US" sz="2800" i="1" dirty="0">
                <a:solidFill>
                  <a:srgbClr val="008000"/>
                </a:solidFill>
                <a:cs typeface="Arial" panose="020B0604020202020204" pitchFamily="34" charset="0"/>
              </a:rPr>
              <a:t>Computer Networking: A Top </a:t>
            </a:r>
            <a:r>
              <a:rPr lang="en-US" sz="2800" i="1">
                <a:solidFill>
                  <a:srgbClr val="008000"/>
                </a:solidFill>
                <a:cs typeface="Arial" panose="020B0604020202020204" pitchFamily="34" charset="0"/>
              </a:rPr>
              <a:t>Down </a:t>
            </a:r>
            <a:r>
              <a:rPr lang="en-US" sz="2800" i="1" smtClean="0">
                <a:solidFill>
                  <a:srgbClr val="008000"/>
                </a:solidFill>
                <a:cs typeface="Arial" panose="020B0604020202020204" pitchFamily="34" charset="0"/>
              </a:rPr>
              <a:t>Approach </a:t>
            </a:r>
            <a:br>
              <a:rPr lang="en-US" sz="2800" dirty="0">
                <a:solidFill>
                  <a:srgbClr val="008000"/>
                </a:solidFill>
                <a:cs typeface="Arial" panose="020B0604020202020204" pitchFamily="34" charset="0"/>
              </a:rPr>
            </a:br>
            <a:endParaRPr lang="en-US" sz="2000" dirty="0">
              <a:solidFill>
                <a:srgbClr val="008000"/>
              </a:solidFill>
              <a:cs typeface="Arial" panose="020B0604020202020204" pitchFamily="34" charset="0"/>
            </a:endParaRPr>
          </a:p>
        </p:txBody>
      </p:sp>
      <p:sp>
        <p:nvSpPr>
          <p:cNvPr id="40962" name="Text Box 6"/>
          <p:cNvSpPr txBox="1">
            <a:spLocks noChangeArrowheads="1"/>
          </p:cNvSpPr>
          <p:nvPr/>
        </p:nvSpPr>
        <p:spPr bwMode="auto">
          <a:xfrm>
            <a:off x="369888" y="3241675"/>
            <a:ext cx="5378450" cy="14811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 dirty="0"/>
              <a:t>A note on the use of these Powerpoint slides:</a:t>
            </a:r>
            <a:endParaRPr lang="en-US" sz="1800" dirty="0"/>
          </a:p>
          <a:p>
            <a:r>
              <a:rPr lang="en-US" sz="1200" dirty="0"/>
              <a:t>We</a:t>
            </a:r>
            <a:r>
              <a:rPr lang="ja-JP" altLang="en-US" sz="1200" dirty="0"/>
              <a:t>’</a:t>
            </a:r>
            <a:r>
              <a:rPr lang="en-US" altLang="ja-JP" sz="1200" dirty="0"/>
              <a:t>re making these slides freely available to all (faculty, students, readers). They’re in PowerPoint form so you see the animations; and can add, modify, and delete slides  (including this one) and slide content to suit your needs. They obviously represent a </a:t>
            </a:r>
            <a:r>
              <a:rPr lang="en-US" altLang="ja-JP" sz="1200" i="1" dirty="0"/>
              <a:t>lot</a:t>
            </a:r>
            <a:r>
              <a:rPr lang="en-US" altLang="ja-JP" sz="1200" dirty="0"/>
              <a:t> of work on our part. In return for use, we only ask the following:</a:t>
            </a:r>
            <a:endParaRPr lang="en-US" altLang="ja-JP" sz="1200" dirty="0"/>
          </a:p>
          <a:p>
            <a:pPr>
              <a:lnSpc>
                <a:spcPct val="85000"/>
              </a:lnSpc>
            </a:pPr>
            <a:endParaRPr lang="en-US" sz="1400" dirty="0"/>
          </a:p>
        </p:txBody>
      </p:sp>
      <p:sp>
        <p:nvSpPr>
          <p:cNvPr id="29702" name="Text Box 7"/>
          <p:cNvSpPr txBox="1">
            <a:spLocks noChangeArrowheads="1"/>
          </p:cNvSpPr>
          <p:nvPr/>
        </p:nvSpPr>
        <p:spPr bwMode="auto">
          <a:xfrm>
            <a:off x="390525" y="4370388"/>
            <a:ext cx="5378450" cy="20986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173355" indent="-173355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>
              <a:defRPr/>
            </a:pPr>
            <a:endParaRPr lang="en-US" sz="1400" dirty="0" smtClean="0">
              <a:latin typeface="Gill Sans MT" panose="020B0502020104020203" pitchFamily="34" charset="0"/>
            </a:endParaRPr>
          </a:p>
          <a:p>
            <a:pPr marL="231775" indent="-177800"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sz="1200" dirty="0" smtClean="0"/>
              <a:t>If you use these slides (e.g., in a class) that you mention their source (after all, we</a:t>
            </a:r>
            <a:r>
              <a:rPr lang="ja-JP" altLang="en-US" sz="1200" dirty="0" smtClean="0"/>
              <a:t>’</a:t>
            </a:r>
            <a:r>
              <a:rPr lang="en-US" altLang="ja-JP" sz="1200" dirty="0" smtClean="0"/>
              <a:t>d like people to use our book!)</a:t>
            </a:r>
            <a:endParaRPr lang="en-US" altLang="ja-JP" sz="1200" dirty="0" smtClean="0"/>
          </a:p>
          <a:p>
            <a:pPr marL="231775" indent="-177800"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sz="1200" dirty="0" smtClean="0"/>
              <a:t>If you post any slides on a www site, that you note that they are adapted from (or perhaps identical to) our slides, and note our copyright of this material.</a:t>
            </a:r>
            <a:endParaRPr lang="en-US" sz="1200" dirty="0" smtClean="0"/>
          </a:p>
          <a:p>
            <a:pPr>
              <a:buClr>
                <a:schemeClr val="accent2"/>
              </a:buClr>
              <a:buFont typeface="Wingdings" panose="05000000000000000000" charset="0"/>
              <a:buChar char="q"/>
              <a:defRPr/>
            </a:pPr>
            <a:endParaRPr lang="en-US" sz="1200" dirty="0" smtClean="0"/>
          </a:p>
          <a:p>
            <a:pPr>
              <a:lnSpc>
                <a:spcPct val="85000"/>
              </a:lnSpc>
              <a:buClr>
                <a:schemeClr val="accent2"/>
              </a:buClr>
              <a:buFont typeface="Wingdings" panose="05000000000000000000" charset="0"/>
              <a:buNone/>
              <a:defRPr/>
            </a:pPr>
            <a:r>
              <a:rPr lang="en-US" sz="1200" dirty="0" smtClean="0"/>
              <a:t>Thanks and enjoy!  JFK/KWR</a:t>
            </a:r>
            <a:endParaRPr lang="en-US" sz="1200" dirty="0" smtClean="0"/>
          </a:p>
          <a:p>
            <a:pPr>
              <a:lnSpc>
                <a:spcPct val="85000"/>
              </a:lnSpc>
              <a:defRPr/>
            </a:pPr>
            <a:endParaRPr lang="en-US" sz="1200" dirty="0" smtClean="0"/>
          </a:p>
          <a:p>
            <a:pPr>
              <a:defRPr/>
            </a:pPr>
            <a:r>
              <a:rPr lang="en-US" sz="1200" dirty="0" smtClean="0"/>
              <a:t>     All material copyright 1996-2016</a:t>
            </a:r>
            <a:endParaRPr lang="en-US" sz="1200" dirty="0" smtClean="0"/>
          </a:p>
          <a:p>
            <a:pPr>
              <a:defRPr/>
            </a:pPr>
            <a:r>
              <a:rPr lang="en-US" sz="1200" dirty="0" smtClean="0"/>
              <a:t>     J.F Kurose and K.W. Ross, All Rights Reserved</a:t>
            </a:r>
            <a:endParaRPr lang="en-US" sz="1200" dirty="0" smtClean="0"/>
          </a:p>
        </p:txBody>
      </p:sp>
      <p:pic>
        <p:nvPicPr>
          <p:cNvPr id="40964" name="Picture 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3" y="6146800"/>
            <a:ext cx="187325" cy="18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65" name="Picture 1" descr="kurose7e_cover_sm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0238" y="325438"/>
            <a:ext cx="3087687" cy="3819525"/>
          </a:xfrm>
          <a:prstGeom prst="rect">
            <a:avLst/>
          </a:prstGeom>
          <a:noFill/>
          <a:ln>
            <a:noFill/>
          </a:ln>
        </p:spPr>
      </p:pic>
      <p:sp>
        <p:nvSpPr>
          <p:cNvPr id="40966" name="Rectangle 4"/>
          <p:cNvSpPr>
            <a:spLocks noChangeArrowheads="1"/>
          </p:cNvSpPr>
          <p:nvPr/>
        </p:nvSpPr>
        <p:spPr bwMode="auto">
          <a:xfrm>
            <a:off x="5634038" y="4510088"/>
            <a:ext cx="3260725" cy="286067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hangingPunct="1"/>
            <a:r>
              <a:rPr lang="en-US">
                <a:solidFill>
                  <a:srgbClr val="008000"/>
                </a:solidFill>
                <a:cs typeface="Arial" panose="020B0604020202020204" pitchFamily="34" charset="0"/>
              </a:rPr>
              <a:t>7</a:t>
            </a:r>
            <a:r>
              <a:rPr lang="en-US" baseline="30000">
                <a:solidFill>
                  <a:srgbClr val="008000"/>
                </a:solidFill>
                <a:cs typeface="Arial" panose="020B0604020202020204" pitchFamily="34" charset="0"/>
              </a:rPr>
              <a:t>th</a:t>
            </a:r>
            <a:r>
              <a:rPr lang="en-US">
                <a:solidFill>
                  <a:srgbClr val="008000"/>
                </a:solidFill>
                <a:cs typeface="Arial" panose="020B0604020202020204" pitchFamily="34" charset="0"/>
              </a:rPr>
              <a:t> edition </a:t>
            </a:r>
            <a:br>
              <a:rPr lang="en-US">
                <a:solidFill>
                  <a:srgbClr val="008000"/>
                </a:solidFill>
                <a:cs typeface="Arial" panose="020B0604020202020204" pitchFamily="34" charset="0"/>
              </a:rPr>
            </a:br>
            <a:r>
              <a:rPr lang="en-US">
                <a:solidFill>
                  <a:srgbClr val="008000"/>
                </a:solidFill>
                <a:cs typeface="Arial" panose="020B0604020202020204" pitchFamily="34" charset="0"/>
              </a:rPr>
              <a:t>Jim Kurose, Keith Ross</a:t>
            </a:r>
            <a:br>
              <a:rPr lang="en-US">
                <a:solidFill>
                  <a:srgbClr val="008000"/>
                </a:solidFill>
                <a:cs typeface="Arial" panose="020B0604020202020204" pitchFamily="34" charset="0"/>
              </a:rPr>
            </a:br>
            <a:r>
              <a:rPr lang="en-US" sz="1400">
                <a:solidFill>
                  <a:srgbClr val="008000"/>
                </a:solidFill>
                <a:cs typeface="Arial" panose="020B0604020202020204" pitchFamily="34" charset="0"/>
              </a:rPr>
              <a:t>Pearson/Addison Wesley</a:t>
            </a:r>
            <a:br>
              <a:rPr lang="en-US" sz="1400">
                <a:solidFill>
                  <a:srgbClr val="008000"/>
                </a:solidFill>
                <a:cs typeface="Arial" panose="020B0604020202020204" pitchFamily="34" charset="0"/>
              </a:rPr>
            </a:br>
            <a:r>
              <a:rPr lang="en-US" sz="1400">
                <a:solidFill>
                  <a:srgbClr val="008000"/>
                </a:solidFill>
                <a:cs typeface="Arial" panose="020B0604020202020204" pitchFamily="34" charset="0"/>
              </a:rPr>
              <a:t>April 2016</a:t>
            </a:r>
            <a:endParaRPr lang="en-US" sz="1400">
              <a:solidFill>
                <a:srgbClr val="008000"/>
              </a:solidFill>
              <a:cs typeface="Arial" panose="020B0604020202020204" pitchFamily="34" charset="0"/>
            </a:endParaRPr>
          </a:p>
        </p:txBody>
      </p:sp>
      <p:sp>
        <p:nvSpPr>
          <p:cNvPr id="40967" name="Rectangle 3"/>
          <p:cNvSpPr>
            <a:spLocks noChangeArrowheads="1"/>
          </p:cNvSpPr>
          <p:nvPr/>
        </p:nvSpPr>
        <p:spPr bwMode="auto">
          <a:xfrm>
            <a:off x="371475" y="715963"/>
            <a:ext cx="4487863" cy="17240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hangingPunct="1">
              <a:lnSpc>
                <a:spcPct val="85000"/>
              </a:lnSpc>
            </a:pP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5</a:t>
            </a:r>
            <a:br>
              <a:rPr lang="en-US" sz="4800" dirty="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Network Layer: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  <a:cs typeface="Arial" panose="020B0604020202020204" pitchFamily="34" charset="0"/>
            </a:endParaRPr>
          </a:p>
          <a:p>
            <a:pPr eaLnBrk="1" hangingPunct="1">
              <a:lnSpc>
                <a:spcPct val="85000"/>
              </a:lnSpc>
            </a:pP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The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Control Plane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  <a:cs typeface="Arial" panose="020B0604020202020204" pitchFamily="34" charset="0"/>
            </a:endParaRPr>
          </a:p>
        </p:txBody>
      </p:sp>
      <p:pic>
        <p:nvPicPr>
          <p:cNvPr id="40968" name="Picture 9" descr="underline_base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2389188"/>
            <a:ext cx="3890962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859" name="Picture 77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8" y="893763"/>
            <a:ext cx="5942012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76805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19075"/>
            <a:ext cx="7772400" cy="908050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Graph abstraction: costs</a:t>
            </a:r>
            <a:endParaRPr lang="en-US">
              <a:cs typeface="+mj-cs"/>
            </a:endParaRPr>
          </a:p>
        </p:txBody>
      </p:sp>
      <p:grpSp>
        <p:nvGrpSpPr>
          <p:cNvPr id="121861" name="Group 3"/>
          <p:cNvGrpSpPr/>
          <p:nvPr/>
        </p:nvGrpSpPr>
        <p:grpSpPr bwMode="auto">
          <a:xfrm>
            <a:off x="920750" y="1495425"/>
            <a:ext cx="3571875" cy="2236788"/>
            <a:chOff x="3162" y="1071"/>
            <a:chExt cx="2250" cy="1409"/>
          </a:xfrm>
        </p:grpSpPr>
        <p:sp>
          <p:nvSpPr>
            <p:cNvPr id="121865" name="Freeform 4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66" name="Freeform 5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67" name="Oval 6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68" name="Line 7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69" name="Line 8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70" name="Rectangle 9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1871" name="Oval 10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72" name="Oval 11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73" name="Line 12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74" name="Line 13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75" name="Rectangle 14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1876" name="Oval 15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77" name="Oval 16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78" name="Line 17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79" name="Line 18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80" name="Rectangle 19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1881" name="Oval 20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82" name="Oval 21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83" name="Line 22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84" name="Line 23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85" name="Rectangle 24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1886" name="Oval 25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87" name="Oval 26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88" name="Line 27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89" name="Line 28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90" name="Rectangle 29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1891" name="Oval 30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92" name="Oval 31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93" name="Line 32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94" name="Line 33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95" name="Rectangle 34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1896" name="Oval 35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97" name="Freeform 36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98" name="Freeform 37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899" name="Freeform 38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900" name="Freeform 39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901" name="Freeform 40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902" name="Freeform 41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903" name="Freeform 42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904" name="Freeform 43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905" name="Freeform 44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1906" name="Group 45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21932" name="Rectangle 4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1933" name="Text Box 47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u</a:t>
                </a:r>
                <a:endParaRPr lang="en-US"/>
              </a:p>
            </p:txBody>
          </p:sp>
        </p:grpSp>
        <p:grpSp>
          <p:nvGrpSpPr>
            <p:cNvPr id="121907" name="Group 48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21930" name="Rectangle 4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1931" name="Text Box 50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y</a:t>
                </a:r>
                <a:endParaRPr lang="en-US"/>
              </a:p>
            </p:txBody>
          </p:sp>
        </p:grpSp>
        <p:grpSp>
          <p:nvGrpSpPr>
            <p:cNvPr id="121908" name="Group 51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21928" name="Rectangle 5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1929" name="Text Box 53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x</a:t>
                </a:r>
                <a:endParaRPr lang="en-US"/>
              </a:p>
            </p:txBody>
          </p:sp>
        </p:grpSp>
        <p:grpSp>
          <p:nvGrpSpPr>
            <p:cNvPr id="121909" name="Group 54"/>
            <p:cNvGrpSpPr/>
            <p:nvPr/>
          </p:nvGrpSpPr>
          <p:grpSpPr bwMode="auto">
            <a:xfrm>
              <a:off x="4438" y="1438"/>
              <a:ext cx="232" cy="250"/>
              <a:chOff x="2941" y="2425"/>
              <a:chExt cx="235" cy="250"/>
            </a:xfrm>
          </p:grpSpPr>
          <p:sp>
            <p:nvSpPr>
              <p:cNvPr id="121926" name="Rectangle 5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1927" name="Text Box 56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w</a:t>
                </a:r>
                <a:endParaRPr lang="en-US"/>
              </a:p>
            </p:txBody>
          </p:sp>
        </p:grpSp>
        <p:grpSp>
          <p:nvGrpSpPr>
            <p:cNvPr id="121910" name="Group 57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21924" name="Rectangle 5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1925" name="Text Box 59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v</a:t>
                </a:r>
                <a:endParaRPr lang="en-US"/>
              </a:p>
            </p:txBody>
          </p:sp>
        </p:grpSp>
        <p:grpSp>
          <p:nvGrpSpPr>
            <p:cNvPr id="121911" name="Group 60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21922" name="Rectangle 6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1923" name="Text Box 62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z</a:t>
                </a:r>
                <a:endParaRPr lang="en-US"/>
              </a:p>
            </p:txBody>
          </p:sp>
        </p:grpSp>
        <p:sp>
          <p:nvSpPr>
            <p:cNvPr id="121912" name="Text Box 63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1913" name="Text Box 64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1914" name="Text Box 65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21915" name="Text Box 66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21916" name="Text Box 67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21917" name="Text Box 68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21918" name="Text Box 69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1919" name="Text Box 70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  <p:sp>
          <p:nvSpPr>
            <p:cNvPr id="121920" name="Text Box 71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21921" name="Text Box 72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</p:grpSp>
      <p:sp>
        <p:nvSpPr>
          <p:cNvPr id="121862" name="Text Box 73"/>
          <p:cNvSpPr txBox="1">
            <a:spLocks noChangeArrowheads="1"/>
          </p:cNvSpPr>
          <p:nvPr/>
        </p:nvSpPr>
        <p:spPr bwMode="auto">
          <a:xfrm>
            <a:off x="5265738" y="1689100"/>
            <a:ext cx="3052762" cy="201453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c(x,x</a:t>
            </a:r>
            <a:r>
              <a:rPr lang="ja-JP" altLang="en-US" sz="1800"/>
              <a:t>’</a:t>
            </a:r>
            <a:r>
              <a:rPr lang="en-US" altLang="ja-JP" sz="1800"/>
              <a:t>) = cost of link (x,x</a:t>
            </a:r>
            <a:r>
              <a:rPr lang="ja-JP" altLang="en-US" sz="1800"/>
              <a:t>’</a:t>
            </a:r>
            <a:r>
              <a:rPr lang="en-US" altLang="ja-JP" sz="1800"/>
              <a:t>)</a:t>
            </a:r>
            <a:endParaRPr lang="en-US" altLang="ja-JP" sz="1800"/>
          </a:p>
          <a:p>
            <a:r>
              <a:rPr lang="en-US" sz="1800"/>
              <a:t>      e.g., c(w,z) = 5</a:t>
            </a:r>
            <a:endParaRPr lang="en-US" sz="1800"/>
          </a:p>
          <a:p>
            <a:endParaRPr lang="en-US" sz="1800"/>
          </a:p>
          <a:p>
            <a:r>
              <a:rPr lang="en-US" sz="1800">
                <a:latin typeface="Gill Sans MT" panose="020B0502020104020203" pitchFamily="34" charset="0"/>
              </a:rPr>
              <a:t>cost could always be 1, or </a:t>
            </a:r>
            <a:endParaRPr lang="en-US" sz="1800">
              <a:latin typeface="Gill Sans MT" panose="020B0502020104020203" pitchFamily="34" charset="0"/>
            </a:endParaRPr>
          </a:p>
          <a:p>
            <a:r>
              <a:rPr lang="en-US" sz="1800">
                <a:latin typeface="Gill Sans MT" panose="020B0502020104020203" pitchFamily="34" charset="0"/>
              </a:rPr>
              <a:t>inversely related to bandwidth,</a:t>
            </a:r>
            <a:endParaRPr lang="en-US" sz="1800">
              <a:latin typeface="Gill Sans MT" panose="020B0502020104020203" pitchFamily="34" charset="0"/>
            </a:endParaRPr>
          </a:p>
          <a:p>
            <a:r>
              <a:rPr lang="en-US" sz="1800">
                <a:latin typeface="Gill Sans MT" panose="020B0502020104020203" pitchFamily="34" charset="0"/>
              </a:rPr>
              <a:t>or inversely related to </a:t>
            </a:r>
            <a:endParaRPr lang="en-US" sz="1800">
              <a:latin typeface="Gill Sans MT" panose="020B0502020104020203" pitchFamily="34" charset="0"/>
            </a:endParaRPr>
          </a:p>
          <a:p>
            <a:r>
              <a:rPr lang="en-US" sz="1800">
                <a:latin typeface="Gill Sans MT" panose="020B0502020104020203" pitchFamily="34" charset="0"/>
              </a:rPr>
              <a:t>congestion</a:t>
            </a:r>
            <a:endParaRPr lang="en-US" sz="1800">
              <a:latin typeface="Gill Sans MT" panose="020B0502020104020203" pitchFamily="34" charset="0"/>
            </a:endParaRPr>
          </a:p>
        </p:txBody>
      </p:sp>
      <p:sp>
        <p:nvSpPr>
          <p:cNvPr id="121863" name="Text Box 74"/>
          <p:cNvSpPr txBox="1">
            <a:spLocks noChangeArrowheads="1"/>
          </p:cNvSpPr>
          <p:nvPr/>
        </p:nvSpPr>
        <p:spPr bwMode="auto">
          <a:xfrm>
            <a:off x="925513" y="4227513"/>
            <a:ext cx="6761162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cost of path (x</a:t>
            </a:r>
            <a:r>
              <a:rPr lang="en-US" sz="1800" baseline="-25000"/>
              <a:t>1</a:t>
            </a:r>
            <a:r>
              <a:rPr lang="en-US" sz="1800"/>
              <a:t>, x</a:t>
            </a:r>
            <a:r>
              <a:rPr lang="en-US" sz="1800" baseline="-25000"/>
              <a:t>2</a:t>
            </a:r>
            <a:r>
              <a:rPr lang="en-US" sz="1800"/>
              <a:t>, x</a:t>
            </a:r>
            <a:r>
              <a:rPr lang="en-US" sz="1800" baseline="-25000"/>
              <a:t>3</a:t>
            </a:r>
            <a:r>
              <a:rPr lang="en-US" sz="1800"/>
              <a:t>,…, x</a:t>
            </a:r>
            <a:r>
              <a:rPr lang="en-US" sz="1800" baseline="-25000"/>
              <a:t>p</a:t>
            </a:r>
            <a:r>
              <a:rPr lang="en-US" sz="1800"/>
              <a:t>) = c(x</a:t>
            </a:r>
            <a:r>
              <a:rPr lang="en-US" sz="1800" baseline="-25000"/>
              <a:t>1</a:t>
            </a:r>
            <a:r>
              <a:rPr lang="en-US" sz="1800"/>
              <a:t>,x</a:t>
            </a:r>
            <a:r>
              <a:rPr lang="en-US" sz="1800" baseline="-25000"/>
              <a:t>2</a:t>
            </a:r>
            <a:r>
              <a:rPr lang="en-US" sz="1800"/>
              <a:t>) + c(x</a:t>
            </a:r>
            <a:r>
              <a:rPr lang="en-US" sz="1800" baseline="-25000"/>
              <a:t>2</a:t>
            </a:r>
            <a:r>
              <a:rPr lang="en-US" sz="1800"/>
              <a:t>,x</a:t>
            </a:r>
            <a:r>
              <a:rPr lang="en-US" sz="1800" baseline="-25000"/>
              <a:t>3</a:t>
            </a:r>
            <a:r>
              <a:rPr lang="en-US" sz="1800"/>
              <a:t>) + … + c(x</a:t>
            </a:r>
            <a:r>
              <a:rPr lang="en-US" sz="1800" baseline="-25000"/>
              <a:t>p-1</a:t>
            </a:r>
            <a:r>
              <a:rPr lang="en-US" sz="1800"/>
              <a:t>,x</a:t>
            </a:r>
            <a:r>
              <a:rPr lang="en-US" sz="1800" baseline="-25000"/>
              <a:t>p</a:t>
            </a:r>
            <a:r>
              <a:rPr lang="en-US" sz="1800"/>
              <a:t>)  </a:t>
            </a:r>
            <a:endParaRPr lang="en-US" sz="1800"/>
          </a:p>
        </p:txBody>
      </p:sp>
      <p:sp>
        <p:nvSpPr>
          <p:cNvPr id="121864" name="Text Box 75"/>
          <p:cNvSpPr txBox="1">
            <a:spLocks noChangeArrowheads="1"/>
          </p:cNvSpPr>
          <p:nvPr/>
        </p:nvSpPr>
        <p:spPr bwMode="auto">
          <a:xfrm>
            <a:off x="792163" y="4981575"/>
            <a:ext cx="7569200" cy="974725"/>
          </a:xfrm>
          <a:prstGeom prst="rect">
            <a:avLst/>
          </a:prstGeom>
          <a:noFill/>
          <a:ln w="28575">
            <a:solidFill>
              <a:srgbClr val="CC0000"/>
            </a:solidFill>
            <a:miter lim="800000"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2800" i="1">
                <a:solidFill>
                  <a:srgbClr val="CC0000"/>
                </a:solidFill>
                <a:latin typeface="Gill Sans MT" panose="020B0502020104020203" pitchFamily="34" charset="0"/>
              </a:rPr>
              <a:t>key question:</a:t>
            </a:r>
            <a:r>
              <a:rPr lang="en-US">
                <a:latin typeface="Gill Sans MT" panose="020B0502020104020203" pitchFamily="34" charset="0"/>
              </a:rPr>
              <a:t> what is the least-cost path between u and z ?</a:t>
            </a:r>
            <a:endParaRPr lang="en-US">
              <a:latin typeface="Gill Sans MT" panose="020B0502020104020203" pitchFamily="34" charset="0"/>
            </a:endParaRPr>
          </a:p>
          <a:p>
            <a:r>
              <a:rPr lang="en-US" sz="2800" i="1">
                <a:solidFill>
                  <a:srgbClr val="CC0000"/>
                </a:solidFill>
                <a:latin typeface="Gill Sans MT" panose="020B0502020104020203" pitchFamily="34" charset="0"/>
              </a:rPr>
              <a:t>routing algorithm:</a:t>
            </a:r>
            <a:r>
              <a:rPr lang="en-US">
                <a:latin typeface="Gill Sans MT" panose="020B0502020104020203" pitchFamily="34" charset="0"/>
              </a:rPr>
              <a:t> algorithm that finds that least cost path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7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8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83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801688"/>
            <a:ext cx="6856412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22884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17463"/>
            <a:ext cx="7772400" cy="1143000"/>
          </a:xfrm>
        </p:spPr>
        <p:txBody>
          <a:bodyPr/>
          <a:lstStyle/>
          <a:p>
            <a:r>
              <a:rPr lang="en-US" sz="4000">
                <a:latin typeface="Gill Sans MT" panose="020B0502020104020203" pitchFamily="34" charset="0"/>
              </a:rPr>
              <a:t>Routing algorithm classification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2288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22288" y="1371600"/>
            <a:ext cx="4216400" cy="4648200"/>
          </a:xfrm>
        </p:spPr>
        <p:txBody>
          <a:bodyPr/>
          <a:lstStyle/>
          <a:p>
            <a:pPr>
              <a:buFont typeface="Wingdings" panose="05000000000000000000" charset="0"/>
              <a:buNone/>
            </a:pPr>
            <a:r>
              <a:rPr lang="en-US" sz="2400" i="1">
                <a:solidFill>
                  <a:srgbClr val="CC0000"/>
                </a:solidFill>
                <a:latin typeface="Gill Sans MT" panose="020B0502020104020203" pitchFamily="34" charset="0"/>
              </a:rPr>
              <a:t>Q: global or decentralized information?</a:t>
            </a:r>
            <a:endParaRPr lang="en-US" sz="2400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spcBef>
                <a:spcPct val="40000"/>
              </a:spcBef>
              <a:buFont typeface="Wingdings" panose="05000000000000000000" charset="0"/>
              <a:buNone/>
            </a:pPr>
            <a:r>
              <a:rPr lang="en-US" sz="2400" i="1">
                <a:solidFill>
                  <a:srgbClr val="CC0000"/>
                </a:solidFill>
                <a:latin typeface="Gill Sans MT" panose="020B0502020104020203" pitchFamily="34" charset="0"/>
              </a:rPr>
              <a:t>global:</a:t>
            </a:r>
            <a:endParaRPr lang="en-US" sz="2400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all routers have complete topology, link cost info</a:t>
            </a:r>
            <a:endParaRPr lang="en-US" sz="2400">
              <a:latin typeface="Gill Sans MT" panose="020B0502020104020203" pitchFamily="34" charset="0"/>
            </a:endParaRPr>
          </a:p>
          <a:p>
            <a:r>
              <a:rPr lang="ja-JP" altLang="en-US" sz="2400">
                <a:solidFill>
                  <a:srgbClr val="000099"/>
                </a:solidFill>
                <a:latin typeface="Gill Sans MT" panose="020B0502020104020203" pitchFamily="34" charset="0"/>
              </a:rPr>
              <a:t>“</a:t>
            </a:r>
            <a:r>
              <a:rPr lang="en-US" altLang="ja-JP" sz="2400">
                <a:solidFill>
                  <a:srgbClr val="000099"/>
                </a:solidFill>
                <a:latin typeface="Gill Sans MT" panose="020B0502020104020203" pitchFamily="34" charset="0"/>
              </a:rPr>
              <a:t>link state</a:t>
            </a:r>
            <a:r>
              <a:rPr lang="ja-JP" altLang="en-US" sz="2400">
                <a:solidFill>
                  <a:srgbClr val="000099"/>
                </a:solidFill>
                <a:latin typeface="Gill Sans MT" panose="020B0502020104020203" pitchFamily="34" charset="0"/>
              </a:rPr>
              <a:t>”</a:t>
            </a:r>
            <a:r>
              <a:rPr lang="en-US" altLang="ja-JP" sz="2400">
                <a:solidFill>
                  <a:srgbClr val="000099"/>
                </a:solidFill>
                <a:latin typeface="Gill Sans MT" panose="020B0502020104020203" pitchFamily="34" charset="0"/>
              </a:rPr>
              <a:t> algorithms</a:t>
            </a:r>
            <a:endParaRPr lang="en-US" altLang="ja-JP" sz="2400">
              <a:solidFill>
                <a:srgbClr val="000099"/>
              </a:solidFill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 sz="2400" i="1">
                <a:solidFill>
                  <a:srgbClr val="CC0000"/>
                </a:solidFill>
                <a:latin typeface="Gill Sans MT" panose="020B0502020104020203" pitchFamily="34" charset="0"/>
              </a:rPr>
              <a:t>decentralized: </a:t>
            </a:r>
            <a:endParaRPr lang="en-US" sz="2400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router knows physically-connected neighbors, link costs to neighbors</a:t>
            </a:r>
            <a:endParaRPr lang="en-US" sz="2400"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iterative process of computation, exchange of info with neighbors</a:t>
            </a:r>
            <a:endParaRPr lang="en-US" sz="2400">
              <a:latin typeface="Gill Sans MT" panose="020B0502020104020203" pitchFamily="34" charset="0"/>
            </a:endParaRPr>
          </a:p>
          <a:p>
            <a:r>
              <a:rPr lang="ja-JP" altLang="en-US" sz="2400">
                <a:solidFill>
                  <a:srgbClr val="000099"/>
                </a:solidFill>
                <a:latin typeface="Gill Sans MT" panose="020B0502020104020203" pitchFamily="34" charset="0"/>
              </a:rPr>
              <a:t>“</a:t>
            </a:r>
            <a:r>
              <a:rPr lang="en-US" altLang="ja-JP" sz="2400">
                <a:solidFill>
                  <a:srgbClr val="000099"/>
                </a:solidFill>
                <a:latin typeface="Gill Sans MT" panose="020B0502020104020203" pitchFamily="34" charset="0"/>
              </a:rPr>
              <a:t>distance vector</a:t>
            </a:r>
            <a:r>
              <a:rPr lang="ja-JP" altLang="en-US" sz="2400">
                <a:solidFill>
                  <a:srgbClr val="000099"/>
                </a:solidFill>
                <a:latin typeface="Gill Sans MT" panose="020B0502020104020203" pitchFamily="34" charset="0"/>
              </a:rPr>
              <a:t>”</a:t>
            </a:r>
            <a:r>
              <a:rPr lang="en-US" altLang="ja-JP" sz="2400">
                <a:solidFill>
                  <a:srgbClr val="000099"/>
                </a:solidFill>
                <a:latin typeface="Gill Sans MT" panose="020B0502020104020203" pitchFamily="34" charset="0"/>
              </a:rPr>
              <a:t> algorithms</a:t>
            </a:r>
            <a:endParaRPr lang="en-US" sz="240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77831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4838700" y="1347788"/>
            <a:ext cx="3810000" cy="4648200"/>
          </a:xfrm>
        </p:spPr>
        <p:txBody>
          <a:bodyPr/>
          <a:lstStyle/>
          <a:p>
            <a:pPr>
              <a:buFont typeface="Wingdings" panose="05000000000000000000" charset="0"/>
              <a:buNone/>
              <a:defRPr/>
            </a:pPr>
            <a:r>
              <a:rPr lang="en-US" i="1" dirty="0">
                <a:solidFill>
                  <a:srgbClr val="CC0000"/>
                </a:solidFill>
                <a:cs typeface="+mn-cs"/>
              </a:rPr>
              <a:t>Q: static or dynamic</a:t>
            </a:r>
            <a:r>
              <a:rPr lang="en-US" i="1" dirty="0" smtClean="0">
                <a:solidFill>
                  <a:srgbClr val="CC0000"/>
                </a:solidFill>
                <a:cs typeface="+mn-cs"/>
              </a:rPr>
              <a:t>?</a:t>
            </a:r>
            <a:endParaRPr lang="en-US" sz="2400" i="1" dirty="0" smtClean="0">
              <a:solidFill>
                <a:srgbClr val="CC0000"/>
              </a:solidFill>
              <a:cs typeface="+mn-cs"/>
            </a:endParaRPr>
          </a:p>
          <a:p>
            <a:pPr>
              <a:spcBef>
                <a:spcPts val="1750"/>
              </a:spcBef>
              <a:buFont typeface="Wingdings" panose="05000000000000000000" charset="0"/>
              <a:buNone/>
              <a:defRPr/>
            </a:pPr>
            <a:r>
              <a:rPr lang="en-US" sz="2400" i="1" dirty="0" smtClean="0">
                <a:solidFill>
                  <a:srgbClr val="CC0000"/>
                </a:solidFill>
                <a:cs typeface="+mn-cs"/>
              </a:rPr>
              <a:t>static</a:t>
            </a:r>
            <a:r>
              <a:rPr lang="en-US" sz="2400" i="1" dirty="0">
                <a:solidFill>
                  <a:srgbClr val="CC0000"/>
                </a:solidFill>
                <a:cs typeface="+mn-cs"/>
              </a:rPr>
              <a:t>:</a:t>
            </a:r>
            <a:r>
              <a:rPr lang="en-US" sz="2400" dirty="0">
                <a:cs typeface="+mn-cs"/>
              </a:rPr>
              <a:t> </a:t>
            </a:r>
            <a:endParaRPr lang="en-US" sz="2400" dirty="0">
              <a:cs typeface="+mn-cs"/>
            </a:endParaRPr>
          </a:p>
          <a:p>
            <a:pPr>
              <a:defRPr/>
            </a:pPr>
            <a:r>
              <a:rPr lang="en-US" sz="2400" dirty="0">
                <a:cs typeface="+mn-cs"/>
              </a:rPr>
              <a:t>routes change slowly over time</a:t>
            </a:r>
            <a:endParaRPr lang="en-US" sz="2400" dirty="0">
              <a:cs typeface="+mn-cs"/>
            </a:endParaRPr>
          </a:p>
          <a:p>
            <a:pPr>
              <a:buFont typeface="Wingdings" panose="05000000000000000000" charset="0"/>
              <a:buNone/>
              <a:defRPr/>
            </a:pPr>
            <a:r>
              <a:rPr lang="en-US" sz="2400" i="1" dirty="0">
                <a:solidFill>
                  <a:srgbClr val="CC0000"/>
                </a:solidFill>
                <a:cs typeface="+mn-cs"/>
              </a:rPr>
              <a:t>dynamic: </a:t>
            </a:r>
            <a:endParaRPr lang="en-US" sz="2400" i="1" dirty="0">
              <a:solidFill>
                <a:srgbClr val="CC0000"/>
              </a:solidFill>
              <a:cs typeface="+mn-cs"/>
            </a:endParaRPr>
          </a:p>
          <a:p>
            <a:pPr>
              <a:defRPr/>
            </a:pPr>
            <a:r>
              <a:rPr lang="en-US" sz="2400" dirty="0">
                <a:cs typeface="+mn-cs"/>
              </a:rPr>
              <a:t>routes change more quickly</a:t>
            </a:r>
            <a:endParaRPr lang="en-US" sz="2400" dirty="0">
              <a:cs typeface="+mn-cs"/>
            </a:endParaRPr>
          </a:p>
          <a:p>
            <a:pPr lvl="1">
              <a:defRPr/>
            </a:pPr>
            <a:r>
              <a:rPr lang="en-US" dirty="0"/>
              <a:t>periodic update</a:t>
            </a:r>
            <a:endParaRPr lang="en-US" dirty="0"/>
          </a:p>
          <a:p>
            <a:pPr lvl="1">
              <a:defRPr/>
            </a:pPr>
            <a:r>
              <a:rPr lang="en-US" dirty="0"/>
              <a:t>in response to link cost changes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1025525"/>
            <a:ext cx="4113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4301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5.1 </a:t>
            </a:r>
            <a:r>
              <a:rPr lang="en-US" sz="2400" dirty="0">
                <a:latin typeface="Gill Sans MT" panose="020B0502020104020203" pitchFamily="34" charset="0"/>
              </a:rPr>
              <a:t>introduction</a:t>
            </a:r>
            <a:endParaRPr lang="en-US" sz="2400" dirty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5.2 routing protocols</a:t>
            </a:r>
            <a:endParaRPr lang="en-US" sz="2400" dirty="0" smtClean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ts val="2580"/>
              </a:lnSpc>
            </a:pP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link state</a:t>
            </a:r>
            <a:endParaRPr lang="en-US" sz="2400" dirty="0" smtClean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ts val="258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distance vector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5.3 intra</a:t>
            </a:r>
            <a:r>
              <a:rPr lang="en-US" sz="2400" dirty="0"/>
              <a:t>-AS </a:t>
            </a:r>
            <a:r>
              <a:rPr lang="en-US" sz="2400" dirty="0" smtClean="0"/>
              <a:t>routing </a:t>
            </a:r>
            <a:r>
              <a:rPr lang="en-US" sz="2400" dirty="0"/>
              <a:t>in the Internet: </a:t>
            </a:r>
            <a:r>
              <a:rPr lang="en-US" sz="2400" dirty="0" smtClean="0"/>
              <a:t>OSPF</a:t>
            </a:r>
            <a:endParaRPr lang="en-US" sz="2400" dirty="0" smtClean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5.4 routing among </a:t>
            </a:r>
            <a:r>
              <a:rPr lang="en-US" sz="2400" dirty="0"/>
              <a:t>the ISPs: B</a:t>
            </a:r>
            <a:r>
              <a:rPr lang="en-US" sz="2400" dirty="0" smtClean="0"/>
              <a:t>GP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3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marL="462280" indent="-462280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5.5 The SDN control plane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5.6 </a:t>
            </a:r>
            <a:r>
              <a:rPr lang="en-US" sz="2400" dirty="0"/>
              <a:t>ICMP: The Internet Control Message Protocol </a:t>
            </a:r>
            <a:endParaRPr lang="en-US" sz="2400" dirty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/>
              <a:t>5.7 Network </a:t>
            </a:r>
            <a:r>
              <a:rPr lang="en-US" sz="2400" dirty="0" smtClean="0"/>
              <a:t>management </a:t>
            </a:r>
            <a:r>
              <a:rPr lang="en-US" sz="2400" dirty="0"/>
              <a:t>and SNMP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4" name="Rectangle 2"/>
          <p:cNvSpPr>
            <a:spLocks noChangeArrowheads="1"/>
          </p:cNvSpPr>
          <p:nvPr/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5: </a:t>
            </a: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outline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931" name="Picture 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25" y="1014413"/>
            <a:ext cx="6856413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2493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Gill Sans MT" panose="020B0502020104020203" pitchFamily="34" charset="0"/>
              </a:rPr>
              <a:t>A </a:t>
            </a:r>
            <a:r>
              <a:rPr lang="en-US" sz="4000" dirty="0" smtClean="0">
                <a:latin typeface="Gill Sans MT" panose="020B0502020104020203" pitchFamily="34" charset="0"/>
              </a:rPr>
              <a:t>link-state routing algorithm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2493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44513" y="1555750"/>
            <a:ext cx="3810000" cy="4903788"/>
          </a:xfrm>
        </p:spPr>
        <p:txBody>
          <a:bodyPr/>
          <a:lstStyle/>
          <a:p>
            <a:pPr>
              <a:buFont typeface="Wingdings" panose="05000000000000000000" charset="0"/>
              <a:buNone/>
            </a:pPr>
            <a:r>
              <a:rPr lang="en-US" i="1">
                <a:solidFill>
                  <a:srgbClr val="CC0000"/>
                </a:solidFill>
                <a:latin typeface="Gill Sans MT" panose="020B0502020104020203" pitchFamily="34" charset="0"/>
              </a:rPr>
              <a:t>Dijkstra</a:t>
            </a:r>
            <a:r>
              <a:rPr lang="ja-JP" altLang="en-US" i="1">
                <a:solidFill>
                  <a:srgbClr val="CC0000"/>
                </a:solidFill>
                <a:latin typeface="Gill Sans MT" panose="020B0502020104020203" pitchFamily="34" charset="0"/>
              </a:rPr>
              <a:t>’</a:t>
            </a:r>
            <a:r>
              <a:rPr lang="en-US" altLang="ja-JP" i="1">
                <a:solidFill>
                  <a:srgbClr val="CC0000"/>
                </a:solidFill>
                <a:latin typeface="Gill Sans MT" panose="020B0502020104020203" pitchFamily="34" charset="0"/>
              </a:rPr>
              <a:t>s algorithm</a:t>
            </a:r>
            <a:endParaRPr lang="en-US" altLang="ja-JP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net topology, link costs known to all nodes</a:t>
            </a:r>
            <a:endParaRPr lang="en-US" sz="24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accomplished via </a:t>
            </a:r>
            <a:r>
              <a:rPr lang="ja-JP" altLang="en-US" sz="2000">
                <a:latin typeface="Gill Sans MT" panose="020B0502020104020203" pitchFamily="34" charset="0"/>
              </a:rPr>
              <a:t>“</a:t>
            </a:r>
            <a:r>
              <a:rPr lang="en-US" altLang="ja-JP" sz="2000">
                <a:latin typeface="Gill Sans MT" panose="020B0502020104020203" pitchFamily="34" charset="0"/>
              </a:rPr>
              <a:t>link state broadcast</a:t>
            </a:r>
            <a:r>
              <a:rPr lang="ja-JP" altLang="en-US" sz="2000">
                <a:latin typeface="Gill Sans MT" panose="020B0502020104020203" pitchFamily="34" charset="0"/>
              </a:rPr>
              <a:t>”</a:t>
            </a:r>
            <a:r>
              <a:rPr lang="en-US" altLang="ja-JP" sz="2000">
                <a:latin typeface="Gill Sans MT" panose="020B0502020104020203" pitchFamily="34" charset="0"/>
              </a:rPr>
              <a:t> </a:t>
            </a:r>
            <a:endParaRPr lang="en-US" altLang="ja-JP" sz="20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all nodes have same info</a:t>
            </a:r>
            <a:endParaRPr lang="en-US" sz="2000"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computes least cost paths from one node (</a:t>
            </a:r>
            <a:r>
              <a:rPr lang="ja-JP" altLang="en-US" sz="2400">
                <a:latin typeface="Gill Sans MT" panose="020B0502020104020203" pitchFamily="34" charset="0"/>
              </a:rPr>
              <a:t>‘</a:t>
            </a:r>
            <a:r>
              <a:rPr lang="en-US" altLang="ja-JP" sz="2400">
                <a:latin typeface="Gill Sans MT" panose="020B0502020104020203" pitchFamily="34" charset="0"/>
              </a:rPr>
              <a:t>source</a:t>
            </a:r>
            <a:r>
              <a:rPr lang="ja-JP" altLang="en-US" sz="2400">
                <a:latin typeface="Gill Sans MT" panose="020B0502020104020203" pitchFamily="34" charset="0"/>
              </a:rPr>
              <a:t>”</a:t>
            </a:r>
            <a:r>
              <a:rPr lang="en-US" altLang="ja-JP" sz="2400">
                <a:latin typeface="Gill Sans MT" panose="020B0502020104020203" pitchFamily="34" charset="0"/>
              </a:rPr>
              <a:t>) to all other nodes</a:t>
            </a:r>
            <a:endParaRPr lang="en-US" altLang="ja-JP" sz="24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gives </a:t>
            </a:r>
            <a:r>
              <a:rPr lang="en-US" sz="2000" i="1">
                <a:solidFill>
                  <a:srgbClr val="000099"/>
                </a:solidFill>
                <a:latin typeface="Gill Sans MT" panose="020B0502020104020203" pitchFamily="34" charset="0"/>
              </a:rPr>
              <a:t>forwarding table</a:t>
            </a:r>
            <a:r>
              <a:rPr lang="en-US" sz="2000">
                <a:latin typeface="Gill Sans MT" panose="020B0502020104020203" pitchFamily="34" charset="0"/>
              </a:rPr>
              <a:t> for that node</a:t>
            </a:r>
            <a:endParaRPr lang="en-US" sz="2000"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iterative: after k iterations, know least cost path to k dest.</a:t>
            </a:r>
            <a:r>
              <a:rPr lang="ja-JP" altLang="en-US" sz="2400">
                <a:latin typeface="Gill Sans MT" panose="020B0502020104020203" pitchFamily="34" charset="0"/>
              </a:rPr>
              <a:t>’</a:t>
            </a:r>
            <a:r>
              <a:rPr lang="en-US" altLang="ja-JP" sz="2400">
                <a:latin typeface="Gill Sans MT" panose="020B0502020104020203" pitchFamily="34" charset="0"/>
              </a:rPr>
              <a:t>s</a:t>
            </a:r>
            <a:endParaRPr lang="en-US" sz="2400">
              <a:latin typeface="Gill Sans MT" panose="020B0502020104020203" pitchFamily="34" charset="0"/>
            </a:endParaRPr>
          </a:p>
        </p:txBody>
      </p:sp>
      <p:sp>
        <p:nvSpPr>
          <p:cNvPr id="124934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>
              <a:lnSpc>
                <a:spcPct val="75000"/>
              </a:lnSpc>
              <a:buFont typeface="Wingdings" panose="05000000000000000000" charset="0"/>
              <a:buNone/>
            </a:pPr>
            <a:r>
              <a:rPr lang="en-US" i="1">
                <a:solidFill>
                  <a:srgbClr val="CC0000"/>
                </a:solidFill>
                <a:latin typeface="Gill Sans MT" panose="020B0502020104020203" pitchFamily="34" charset="0"/>
              </a:rPr>
              <a:t>notation:</a:t>
            </a:r>
            <a:endParaRPr lang="en-US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ct val="75000"/>
              </a:lnSpc>
            </a:pPr>
            <a:r>
              <a:rPr lang="en-US">
                <a:solidFill>
                  <a:srgbClr val="000099"/>
                </a:solidFill>
                <a:latin typeface="Arial" panose="020B0604020202020204" pitchFamily="34" charset="0"/>
              </a:rPr>
              <a:t>c(x,y):</a:t>
            </a:r>
            <a:r>
              <a:rPr lang="en-US" sz="2400">
                <a:latin typeface="Gill Sans MT" panose="020B0502020104020203" pitchFamily="34" charset="0"/>
              </a:rPr>
              <a:t> link cost from node x to y;  = ∞ if not direct neighbors</a:t>
            </a:r>
            <a:endParaRPr lang="en-US" sz="2400">
              <a:latin typeface="Gill Sans MT" panose="020B0502020104020203" pitchFamily="34" charset="0"/>
            </a:endParaRPr>
          </a:p>
          <a:p>
            <a:pPr>
              <a:lnSpc>
                <a:spcPct val="75000"/>
              </a:lnSpc>
            </a:pPr>
            <a:r>
              <a:rPr lang="en-US">
                <a:solidFill>
                  <a:srgbClr val="000099"/>
                </a:solidFill>
                <a:latin typeface="Arial" panose="020B0604020202020204" pitchFamily="34" charset="0"/>
              </a:rPr>
              <a:t>D(v):</a:t>
            </a:r>
            <a:r>
              <a:rPr lang="en-US" sz="2400">
                <a:latin typeface="Gill Sans MT" panose="020B0502020104020203" pitchFamily="34" charset="0"/>
              </a:rPr>
              <a:t> current value of cost of path from source to dest. v</a:t>
            </a:r>
            <a:endParaRPr lang="en-US" sz="2400">
              <a:latin typeface="Gill Sans MT" panose="020B0502020104020203" pitchFamily="34" charset="0"/>
            </a:endParaRPr>
          </a:p>
          <a:p>
            <a:pPr>
              <a:lnSpc>
                <a:spcPct val="75000"/>
              </a:lnSpc>
            </a:pPr>
            <a:r>
              <a:rPr lang="en-US">
                <a:solidFill>
                  <a:srgbClr val="000099"/>
                </a:solidFill>
                <a:latin typeface="Arial" panose="020B0604020202020204" pitchFamily="34" charset="0"/>
              </a:rPr>
              <a:t>p(v):</a:t>
            </a:r>
            <a:r>
              <a:rPr lang="en-US" sz="2400">
                <a:latin typeface="Gill Sans MT" panose="020B0502020104020203" pitchFamily="34" charset="0"/>
              </a:rPr>
              <a:t> predecessor</a:t>
            </a:r>
            <a:r>
              <a:rPr lang="zh-CN" altLang="en-US" sz="2400">
                <a:latin typeface="Gill Sans MT" panose="020B0502020104020203" pitchFamily="34" charset="0"/>
                <a:ea typeface="宋体" panose="02010600030101010101" pitchFamily="2" charset="-122"/>
              </a:rPr>
              <a:t>（前</a:t>
            </a:r>
            <a:r>
              <a:rPr lang="zh-CN" altLang="en-US" sz="2400">
                <a:latin typeface="Gill Sans MT" panose="020B0502020104020203" pitchFamily="34" charset="0"/>
                <a:ea typeface="宋体" panose="02010600030101010101" pitchFamily="2" charset="-122"/>
              </a:rPr>
              <a:t>继）</a:t>
            </a:r>
            <a:r>
              <a:rPr lang="en-US" sz="2400">
                <a:latin typeface="Gill Sans MT" panose="020B0502020104020203" pitchFamily="34" charset="0"/>
              </a:rPr>
              <a:t> node along path from source to v</a:t>
            </a:r>
            <a:endParaRPr lang="en-US" sz="2400">
              <a:latin typeface="Gill Sans MT" panose="020B0502020104020203" pitchFamily="34" charset="0"/>
            </a:endParaRPr>
          </a:p>
          <a:p>
            <a:pPr>
              <a:lnSpc>
                <a:spcPct val="75000"/>
              </a:lnSpc>
            </a:pPr>
            <a:r>
              <a:rPr lang="en-US">
                <a:solidFill>
                  <a:srgbClr val="000099"/>
                </a:solidFill>
                <a:latin typeface="Arial" panose="020B0604020202020204" pitchFamily="34" charset="0"/>
              </a:rPr>
              <a:t>N</a:t>
            </a:r>
            <a:r>
              <a:rPr lang="en-US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lang="en-US">
                <a:solidFill>
                  <a:srgbClr val="000099"/>
                </a:solidFill>
                <a:latin typeface="Arial" panose="020B0604020202020204" pitchFamily="34" charset="0"/>
              </a:rPr>
              <a:t>:</a:t>
            </a:r>
            <a:r>
              <a:rPr lang="en-US" sz="2400">
                <a:latin typeface="Gill Sans MT" panose="020B0502020104020203" pitchFamily="34" charset="0"/>
              </a:rPr>
              <a:t> set of nodes whose least cost path definitively known</a:t>
            </a:r>
            <a:endParaRPr lang="en-US" sz="2400">
              <a:latin typeface="Gill Sans MT" panose="020B0502020104020203" pitchFamily="34" charset="0"/>
            </a:endParaRPr>
          </a:p>
          <a:p>
            <a:pPr>
              <a:lnSpc>
                <a:spcPct val="75000"/>
              </a:lnSpc>
            </a:pP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55" name="Picture 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1014413"/>
            <a:ext cx="4570412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2595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>
                <a:latin typeface="Gill Sans MT" panose="020B0502020104020203" pitchFamily="34" charset="0"/>
              </a:rPr>
              <a:t>Dijsktra</a:t>
            </a:r>
            <a:r>
              <a:rPr lang="ja-JP" altLang="en-US" sz="4000" dirty="0">
                <a:latin typeface="Gill Sans MT" panose="020B0502020104020203" pitchFamily="34" charset="0"/>
              </a:rPr>
              <a:t>’</a:t>
            </a:r>
            <a:r>
              <a:rPr lang="en-US" altLang="ja-JP" sz="4000" dirty="0">
                <a:latin typeface="Gill Sans MT" panose="020B0502020104020203" pitchFamily="34" charset="0"/>
              </a:rPr>
              <a:t>s </a:t>
            </a:r>
            <a:r>
              <a:rPr lang="en-US" altLang="ja-JP" sz="4000" dirty="0" smtClean="0">
                <a:latin typeface="Gill Sans MT" panose="020B0502020104020203" pitchFamily="34" charset="0"/>
              </a:rPr>
              <a:t>algorithm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25957" name="Text Box 3"/>
          <p:cNvSpPr txBox="1">
            <a:spLocks noChangeArrowheads="1"/>
          </p:cNvSpPr>
          <p:nvPr/>
        </p:nvSpPr>
        <p:spPr bwMode="auto">
          <a:xfrm>
            <a:off x="1141413" y="1458913"/>
            <a:ext cx="6221412" cy="46640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2000"/>
              <a:t>1  </a:t>
            </a:r>
            <a:r>
              <a:rPr lang="en-US" sz="2000" b="1" i="1"/>
              <a:t>Initialization:</a:t>
            </a:r>
            <a:r>
              <a:rPr lang="en-US" sz="2000"/>
              <a:t> </a:t>
            </a:r>
            <a:endParaRPr lang="en-US" sz="2000"/>
          </a:p>
          <a:p>
            <a:r>
              <a:rPr lang="en-US" sz="2000"/>
              <a:t>2    N</a:t>
            </a:r>
            <a:r>
              <a:rPr lang="en-US" sz="2000">
                <a:cs typeface="Arial" panose="020B0604020202020204" pitchFamily="34" charset="0"/>
              </a:rPr>
              <a:t>'</a:t>
            </a:r>
            <a:r>
              <a:rPr lang="en-US" sz="2000"/>
              <a:t> = {u} </a:t>
            </a:r>
            <a:endParaRPr lang="en-US" sz="2000"/>
          </a:p>
          <a:p>
            <a:r>
              <a:rPr lang="en-US" sz="2000"/>
              <a:t>3    for all nodes v </a:t>
            </a:r>
            <a:endParaRPr lang="en-US" sz="2000"/>
          </a:p>
          <a:p>
            <a:r>
              <a:rPr lang="en-US" sz="2000"/>
              <a:t>4      if v adjacent to u </a:t>
            </a:r>
            <a:endParaRPr lang="en-US" sz="2000"/>
          </a:p>
          <a:p>
            <a:r>
              <a:rPr lang="en-US" sz="2000"/>
              <a:t>5          then D(v) = c(u,v) </a:t>
            </a:r>
            <a:endParaRPr lang="en-US" sz="2000"/>
          </a:p>
          <a:p>
            <a:r>
              <a:rPr lang="en-US" sz="2000"/>
              <a:t>6      else D(v) = </a:t>
            </a:r>
            <a:r>
              <a:rPr lang="en-US" sz="2000">
                <a:cs typeface="Arial" panose="020B0604020202020204" pitchFamily="34" charset="0"/>
              </a:rPr>
              <a:t>∞</a:t>
            </a:r>
            <a:r>
              <a:rPr lang="en-US" sz="2000"/>
              <a:t> </a:t>
            </a:r>
            <a:endParaRPr lang="en-US" sz="2000"/>
          </a:p>
          <a:p>
            <a:r>
              <a:rPr lang="en-US" sz="2000"/>
              <a:t>7 </a:t>
            </a:r>
            <a:endParaRPr lang="en-US" sz="2000"/>
          </a:p>
          <a:p>
            <a:r>
              <a:rPr lang="en-US" sz="2000"/>
              <a:t>8   </a:t>
            </a:r>
            <a:r>
              <a:rPr lang="en-US" sz="2000" b="1" i="1"/>
              <a:t>Loop</a:t>
            </a:r>
            <a:r>
              <a:rPr lang="en-US" sz="2000" i="1"/>
              <a:t> </a:t>
            </a:r>
            <a:endParaRPr lang="en-US" sz="2000"/>
          </a:p>
          <a:p>
            <a:r>
              <a:rPr lang="en-US" sz="2000"/>
              <a:t>9     find w not in N</a:t>
            </a:r>
            <a:r>
              <a:rPr lang="en-US" sz="2000">
                <a:cs typeface="Arial" panose="020B0604020202020204" pitchFamily="34" charset="0"/>
              </a:rPr>
              <a:t>'</a:t>
            </a:r>
            <a:r>
              <a:rPr lang="en-US" sz="2000"/>
              <a:t> such that D(w) is a minimum </a:t>
            </a:r>
            <a:endParaRPr lang="en-US" sz="2000"/>
          </a:p>
          <a:p>
            <a:r>
              <a:rPr lang="en-US" sz="2000"/>
              <a:t>10    add w to N</a:t>
            </a:r>
            <a:r>
              <a:rPr lang="en-US" sz="2000">
                <a:cs typeface="Arial" panose="020B0604020202020204" pitchFamily="34" charset="0"/>
              </a:rPr>
              <a:t>'</a:t>
            </a:r>
            <a:r>
              <a:rPr lang="en-US" sz="2000"/>
              <a:t> </a:t>
            </a:r>
            <a:endParaRPr lang="en-US" sz="2000"/>
          </a:p>
          <a:p>
            <a:r>
              <a:rPr lang="en-US" sz="2000"/>
              <a:t>11    update D(v) for all v adjacent to w and not in N</a:t>
            </a:r>
            <a:r>
              <a:rPr lang="en-US" sz="2000">
                <a:cs typeface="Arial" panose="020B0604020202020204" pitchFamily="34" charset="0"/>
              </a:rPr>
              <a:t>'</a:t>
            </a:r>
            <a:r>
              <a:rPr lang="en-US" sz="2000"/>
              <a:t> : </a:t>
            </a:r>
            <a:endParaRPr lang="en-US" sz="2000"/>
          </a:p>
          <a:p>
            <a:r>
              <a:rPr lang="en-US" sz="2000"/>
              <a:t>12       </a:t>
            </a:r>
            <a:r>
              <a:rPr lang="en-US" sz="2000" b="1">
                <a:solidFill>
                  <a:srgbClr val="CC0000"/>
                </a:solidFill>
              </a:rPr>
              <a:t>D(v) = min( D(v), D(w) + c(w,v) ) </a:t>
            </a:r>
            <a:endParaRPr lang="en-US" sz="2000" b="1">
              <a:solidFill>
                <a:srgbClr val="CC0000"/>
              </a:solidFill>
            </a:endParaRPr>
          </a:p>
          <a:p>
            <a:r>
              <a:rPr lang="en-US" sz="2000"/>
              <a:t>13    /* new cost to v is either old cost to v or known </a:t>
            </a:r>
            <a:endParaRPr lang="en-US" sz="2000"/>
          </a:p>
          <a:p>
            <a:r>
              <a:rPr lang="en-US" sz="2000"/>
              <a:t>14     shortest path cost to w plus cost from w to v */ </a:t>
            </a:r>
            <a:endParaRPr lang="en-US" sz="2000"/>
          </a:p>
          <a:p>
            <a:r>
              <a:rPr lang="en-US" sz="2000"/>
              <a:t>15  </a:t>
            </a:r>
            <a:r>
              <a:rPr lang="en-US" sz="2000" b="1" i="1"/>
              <a:t>until all nodes in N</a:t>
            </a:r>
            <a:r>
              <a:rPr lang="en-US" sz="2000" b="1" i="1">
                <a:cs typeface="Arial" panose="020B0604020202020204" pitchFamily="34" charset="0"/>
              </a:rPr>
              <a:t>'</a:t>
            </a:r>
            <a:r>
              <a:rPr lang="en-US" sz="2000"/>
              <a:t> </a:t>
            </a:r>
            <a:endParaRPr lang="en-US" sz="2000"/>
          </a:p>
        </p:txBody>
      </p:sp>
      <p:sp>
        <p:nvSpPr>
          <p:cNvPr id="125958" name="Freeform 4"/>
          <p:cNvSpPr/>
          <p:nvPr/>
        </p:nvSpPr>
        <p:spPr bwMode="auto">
          <a:xfrm>
            <a:off x="600075" y="3543300"/>
            <a:ext cx="800100" cy="2886075"/>
          </a:xfrm>
          <a:custGeom>
            <a:avLst/>
            <a:gdLst>
              <a:gd name="T0" fmla="*/ 2147483647 w 504"/>
              <a:gd name="T1" fmla="*/ 2147483647 h 1818"/>
              <a:gd name="T2" fmla="*/ 2147483647 w 504"/>
              <a:gd name="T3" fmla="*/ 2147483647 h 1818"/>
              <a:gd name="T4" fmla="*/ 2147483647 w 504"/>
              <a:gd name="T5" fmla="*/ 2147483647 h 1818"/>
              <a:gd name="T6" fmla="*/ 2147483647 w 504"/>
              <a:gd name="T7" fmla="*/ 2147483647 h 1818"/>
              <a:gd name="T8" fmla="*/ 0 60000 65536"/>
              <a:gd name="T9" fmla="*/ 0 60000 65536"/>
              <a:gd name="T10" fmla="*/ 0 60000 65536"/>
              <a:gd name="T11" fmla="*/ 0 60000 65536"/>
              <a:gd name="T12" fmla="*/ 0 w 504"/>
              <a:gd name="T13" fmla="*/ 0 h 1818"/>
              <a:gd name="T14" fmla="*/ 504 w 504"/>
              <a:gd name="T15" fmla="*/ 1818 h 18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4" h="1818">
                <a:moveTo>
                  <a:pt x="504" y="1596"/>
                </a:moveTo>
                <a:cubicBezTo>
                  <a:pt x="444" y="1728"/>
                  <a:pt x="240" y="1818"/>
                  <a:pt x="120" y="1602"/>
                </a:cubicBezTo>
                <a:cubicBezTo>
                  <a:pt x="0" y="1386"/>
                  <a:pt x="48" y="444"/>
                  <a:pt x="90" y="192"/>
                </a:cubicBezTo>
                <a:cubicBezTo>
                  <a:pt x="162" y="0"/>
                  <a:pt x="294" y="84"/>
                  <a:pt x="396" y="144"/>
                </a:cubicBezTo>
              </a:path>
            </a:pathLst>
          </a:cu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979" name="Picture 133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8" y="787400"/>
            <a:ext cx="6399212" cy="1730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980" name="Group 2"/>
          <p:cNvGrpSpPr/>
          <p:nvPr/>
        </p:nvGrpSpPr>
        <p:grpSpPr bwMode="auto">
          <a:xfrm>
            <a:off x="4640263" y="3021824"/>
            <a:ext cx="4217987" cy="3364357"/>
            <a:chOff x="415" y="856"/>
            <a:chExt cx="2910" cy="2258"/>
          </a:xfrm>
        </p:grpSpPr>
        <p:grpSp>
          <p:nvGrpSpPr>
            <p:cNvPr id="127041" name="Group 3"/>
            <p:cNvGrpSpPr/>
            <p:nvPr/>
          </p:nvGrpSpPr>
          <p:grpSpPr bwMode="auto">
            <a:xfrm>
              <a:off x="1290" y="1997"/>
              <a:ext cx="316" cy="267"/>
              <a:chOff x="1613" y="2011"/>
              <a:chExt cx="316" cy="267"/>
            </a:xfrm>
          </p:grpSpPr>
          <p:sp>
            <p:nvSpPr>
              <p:cNvPr id="127103" name="Oval 4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1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104" name="Line 5"/>
              <p:cNvSpPr>
                <a:spLocks noChangeShapeType="1"/>
              </p:cNvSpPr>
              <p:nvPr/>
            </p:nvSpPr>
            <p:spPr bwMode="auto">
              <a:xfrm>
                <a:off x="1616" y="2129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105" name="Line 6"/>
              <p:cNvSpPr>
                <a:spLocks noChangeShapeType="1"/>
              </p:cNvSpPr>
              <p:nvPr/>
            </p:nvSpPr>
            <p:spPr bwMode="auto">
              <a:xfrm>
                <a:off x="1929" y="2129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106" name="Rectangle 7"/>
              <p:cNvSpPr>
                <a:spLocks noChangeArrowheads="1"/>
              </p:cNvSpPr>
              <p:nvPr/>
            </p:nvSpPr>
            <p:spPr bwMode="auto">
              <a:xfrm>
                <a:off x="1616" y="2129"/>
                <a:ext cx="308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27107" name="Oval 8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1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108" name="Rectangle 9"/>
              <p:cNvSpPr>
                <a:spLocks noChangeArrowheads="1"/>
              </p:cNvSpPr>
              <p:nvPr/>
            </p:nvSpPr>
            <p:spPr bwMode="auto">
              <a:xfrm>
                <a:off x="1686" y="2100"/>
                <a:ext cx="140" cy="10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109" name="Text Box 10"/>
              <p:cNvSpPr txBox="1">
                <a:spLocks noChangeArrowheads="1"/>
              </p:cNvSpPr>
              <p:nvPr/>
            </p:nvSpPr>
            <p:spPr bwMode="auto">
              <a:xfrm>
                <a:off x="1633" y="2011"/>
                <a:ext cx="254" cy="2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w</a:t>
                </a:r>
                <a:endParaRPr lang="en-US"/>
              </a:p>
            </p:txBody>
          </p:sp>
        </p:grpSp>
        <p:sp>
          <p:nvSpPr>
            <p:cNvPr id="127042" name="Text Box 11"/>
            <p:cNvSpPr txBox="1">
              <a:spLocks noChangeArrowheads="1"/>
            </p:cNvSpPr>
            <p:nvPr/>
          </p:nvSpPr>
          <p:spPr bwMode="auto">
            <a:xfrm>
              <a:off x="925" y="1959"/>
              <a:ext cx="215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27043" name="Text Box 12"/>
            <p:cNvSpPr txBox="1">
              <a:spLocks noChangeArrowheads="1"/>
            </p:cNvSpPr>
            <p:nvPr/>
          </p:nvSpPr>
          <p:spPr bwMode="auto">
            <a:xfrm>
              <a:off x="1430" y="1478"/>
              <a:ext cx="215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4</a:t>
              </a:r>
              <a:endParaRPr lang="en-US"/>
            </a:p>
          </p:txBody>
        </p:sp>
        <p:grpSp>
          <p:nvGrpSpPr>
            <p:cNvPr id="127044" name="Group 13"/>
            <p:cNvGrpSpPr/>
            <p:nvPr/>
          </p:nvGrpSpPr>
          <p:grpSpPr bwMode="auto">
            <a:xfrm>
              <a:off x="1299" y="2848"/>
              <a:ext cx="316" cy="266"/>
              <a:chOff x="1613" y="2011"/>
              <a:chExt cx="316" cy="266"/>
            </a:xfrm>
          </p:grpSpPr>
          <p:sp>
            <p:nvSpPr>
              <p:cNvPr id="127096" name="Oval 14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97" name="Line 15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98" name="Line 16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99" name="Rectangle 17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27100" name="Oval 18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101" name="Rectangle 19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102" name="Text Box 20"/>
              <p:cNvSpPr txBox="1">
                <a:spLocks noChangeArrowheads="1"/>
              </p:cNvSpPr>
              <p:nvPr/>
            </p:nvSpPr>
            <p:spPr bwMode="auto">
              <a:xfrm>
                <a:off x="1652" y="2011"/>
                <a:ext cx="215" cy="2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v</a:t>
                </a:r>
                <a:endParaRPr lang="en-US"/>
              </a:p>
            </p:txBody>
          </p:sp>
        </p:grpSp>
        <p:grpSp>
          <p:nvGrpSpPr>
            <p:cNvPr id="127045" name="Group 21"/>
            <p:cNvGrpSpPr/>
            <p:nvPr/>
          </p:nvGrpSpPr>
          <p:grpSpPr bwMode="auto">
            <a:xfrm>
              <a:off x="1295" y="856"/>
              <a:ext cx="316" cy="266"/>
              <a:chOff x="1613" y="2011"/>
              <a:chExt cx="316" cy="266"/>
            </a:xfrm>
          </p:grpSpPr>
          <p:sp>
            <p:nvSpPr>
              <p:cNvPr id="127089" name="Oval 22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90" name="Line 23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91" name="Line 24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92" name="Rectangle 25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27093" name="Oval 26"/>
              <p:cNvSpPr>
                <a:spLocks noChangeArrowheads="1"/>
              </p:cNvSpPr>
              <p:nvPr/>
            </p:nvSpPr>
            <p:spPr bwMode="auto">
              <a:xfrm>
                <a:off x="1611" y="2072"/>
                <a:ext cx="313" cy="97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94" name="Rectangle 27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3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95" name="Text Box 28"/>
              <p:cNvSpPr txBox="1">
                <a:spLocks noChangeArrowheads="1"/>
              </p:cNvSpPr>
              <p:nvPr/>
            </p:nvSpPr>
            <p:spPr bwMode="auto">
              <a:xfrm>
                <a:off x="1652" y="2011"/>
                <a:ext cx="215" cy="2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x</a:t>
                </a:r>
                <a:endParaRPr lang="en-US"/>
              </a:p>
            </p:txBody>
          </p:sp>
        </p:grpSp>
        <p:grpSp>
          <p:nvGrpSpPr>
            <p:cNvPr id="127046" name="Group 29"/>
            <p:cNvGrpSpPr/>
            <p:nvPr/>
          </p:nvGrpSpPr>
          <p:grpSpPr bwMode="auto">
            <a:xfrm>
              <a:off x="415" y="2028"/>
              <a:ext cx="316" cy="267"/>
              <a:chOff x="1613" y="2011"/>
              <a:chExt cx="316" cy="267"/>
            </a:xfrm>
          </p:grpSpPr>
          <p:sp>
            <p:nvSpPr>
              <p:cNvPr id="127082" name="Oval 30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2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83" name="Line 31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84" name="Line 32"/>
              <p:cNvSpPr>
                <a:spLocks noChangeShapeType="1"/>
              </p:cNvSpPr>
              <p:nvPr/>
            </p:nvSpPr>
            <p:spPr bwMode="auto">
              <a:xfrm>
                <a:off x="1931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85" name="Rectangle 33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27086" name="Oval 34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7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87" name="Rectangle 35"/>
              <p:cNvSpPr>
                <a:spLocks noChangeArrowheads="1"/>
              </p:cNvSpPr>
              <p:nvPr/>
            </p:nvSpPr>
            <p:spPr bwMode="auto">
              <a:xfrm>
                <a:off x="1687" y="2102"/>
                <a:ext cx="141" cy="103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88" name="Text Box 36"/>
              <p:cNvSpPr txBox="1">
                <a:spLocks noChangeArrowheads="1"/>
              </p:cNvSpPr>
              <p:nvPr/>
            </p:nvSpPr>
            <p:spPr bwMode="auto">
              <a:xfrm>
                <a:off x="1648" y="2011"/>
                <a:ext cx="226" cy="2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u</a:t>
                </a:r>
                <a:endParaRPr lang="en-US"/>
              </a:p>
            </p:txBody>
          </p:sp>
        </p:grpSp>
        <p:sp>
          <p:nvSpPr>
            <p:cNvPr id="127047" name="Line 37"/>
            <p:cNvSpPr>
              <a:spLocks noChangeShapeType="1"/>
            </p:cNvSpPr>
            <p:nvPr/>
          </p:nvSpPr>
          <p:spPr bwMode="auto">
            <a:xfrm>
              <a:off x="738" y="2156"/>
              <a:ext cx="6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48" name="Line 38"/>
            <p:cNvSpPr>
              <a:spLocks noChangeShapeType="1"/>
            </p:cNvSpPr>
            <p:nvPr/>
          </p:nvSpPr>
          <p:spPr bwMode="auto">
            <a:xfrm>
              <a:off x="1440" y="1082"/>
              <a:ext cx="0" cy="9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49" name="Line 39"/>
            <p:cNvSpPr>
              <a:spLocks noChangeShapeType="1"/>
            </p:cNvSpPr>
            <p:nvPr/>
          </p:nvSpPr>
          <p:spPr bwMode="auto">
            <a:xfrm flipH="1">
              <a:off x="614" y="1021"/>
              <a:ext cx="674" cy="10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50" name="Text Box 40"/>
            <p:cNvSpPr txBox="1">
              <a:spLocks noChangeArrowheads="1"/>
            </p:cNvSpPr>
            <p:nvPr/>
          </p:nvSpPr>
          <p:spPr bwMode="auto">
            <a:xfrm>
              <a:off x="772" y="1368"/>
              <a:ext cx="215" cy="24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  <p:sp>
          <p:nvSpPr>
            <p:cNvPr id="127051" name="Line 41"/>
            <p:cNvSpPr>
              <a:spLocks noChangeShapeType="1"/>
            </p:cNvSpPr>
            <p:nvPr/>
          </p:nvSpPr>
          <p:spPr bwMode="auto">
            <a:xfrm>
              <a:off x="1447" y="2206"/>
              <a:ext cx="9" cy="71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52" name="Text Box 42"/>
            <p:cNvSpPr txBox="1">
              <a:spLocks noChangeArrowheads="1"/>
            </p:cNvSpPr>
            <p:nvPr/>
          </p:nvSpPr>
          <p:spPr bwMode="auto">
            <a:xfrm>
              <a:off x="1454" y="2407"/>
              <a:ext cx="215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27053" name="Freeform 43"/>
            <p:cNvSpPr/>
            <p:nvPr/>
          </p:nvSpPr>
          <p:spPr bwMode="auto">
            <a:xfrm>
              <a:off x="601" y="2227"/>
              <a:ext cx="860" cy="799"/>
            </a:xfrm>
            <a:custGeom>
              <a:avLst/>
              <a:gdLst>
                <a:gd name="T0" fmla="*/ 0 w 857"/>
                <a:gd name="T1" fmla="*/ 0 h 1152"/>
                <a:gd name="T2" fmla="*/ 562 w 857"/>
                <a:gd name="T3" fmla="*/ 1152 h 1152"/>
                <a:gd name="T4" fmla="*/ 857 w 857"/>
                <a:gd name="T5" fmla="*/ 772 h 1152"/>
                <a:gd name="T6" fmla="*/ 0 60000 65536"/>
                <a:gd name="T7" fmla="*/ 0 60000 65536"/>
                <a:gd name="T8" fmla="*/ 0 60000 65536"/>
                <a:gd name="T9" fmla="*/ 0 w 857"/>
                <a:gd name="T10" fmla="*/ 0 h 1152"/>
                <a:gd name="T11" fmla="*/ 857 w 857"/>
                <a:gd name="T12" fmla="*/ 1152 h 1152"/>
                <a:gd name="connsiteX0" fmla="*/ 0 w 10000"/>
                <a:gd name="connsiteY0" fmla="*/ 0 h 6928"/>
                <a:gd name="connsiteX1" fmla="*/ 3770 w 10000"/>
                <a:gd name="connsiteY1" fmla="*/ 6300 h 6928"/>
                <a:gd name="connsiteX2" fmla="*/ 10000 w 10000"/>
                <a:gd name="connsiteY2" fmla="*/ 6701 h 6928"/>
                <a:gd name="connsiteX0-1" fmla="*/ 0 w 10000"/>
                <a:gd name="connsiteY0-2" fmla="*/ 0 h 9871"/>
                <a:gd name="connsiteX1-3" fmla="*/ 1802 w 10000"/>
                <a:gd name="connsiteY1-4" fmla="*/ 7634 h 9871"/>
                <a:gd name="connsiteX2-5" fmla="*/ 10000 w 10000"/>
                <a:gd name="connsiteY2-6" fmla="*/ 9672 h 9871"/>
                <a:gd name="connsiteX0-7" fmla="*/ 0 w 10000"/>
                <a:gd name="connsiteY0-8" fmla="*/ 0 h 10136"/>
                <a:gd name="connsiteX1-9" fmla="*/ 1802 w 10000"/>
                <a:gd name="connsiteY1-10" fmla="*/ 7734 h 10136"/>
                <a:gd name="connsiteX2-11" fmla="*/ 10000 w 10000"/>
                <a:gd name="connsiteY2-12" fmla="*/ 9798 h 10136"/>
                <a:gd name="connsiteX0-13" fmla="*/ 0 w 10000"/>
                <a:gd name="connsiteY0-14" fmla="*/ 0 h 10136"/>
                <a:gd name="connsiteX1-15" fmla="*/ 1802 w 10000"/>
                <a:gd name="connsiteY1-16" fmla="*/ 7734 h 10136"/>
                <a:gd name="connsiteX2-17" fmla="*/ 10000 w 10000"/>
                <a:gd name="connsiteY2-18" fmla="*/ 9798 h 10136"/>
                <a:gd name="connsiteX0-19" fmla="*/ 32 w 10032"/>
                <a:gd name="connsiteY0-20" fmla="*/ 0 h 10136"/>
                <a:gd name="connsiteX1-21" fmla="*/ 1834 w 10032"/>
                <a:gd name="connsiteY1-22" fmla="*/ 7734 h 10136"/>
                <a:gd name="connsiteX2-23" fmla="*/ 10032 w 10032"/>
                <a:gd name="connsiteY2-24" fmla="*/ 9798 h 1013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0032" h="10136">
                  <a:moveTo>
                    <a:pt x="32" y="0"/>
                  </a:moveTo>
                  <a:cubicBezTo>
                    <a:pt x="62" y="4573"/>
                    <a:pt x="-465" y="5047"/>
                    <a:pt x="1834" y="7734"/>
                  </a:cubicBezTo>
                  <a:cubicBezTo>
                    <a:pt x="4132" y="9414"/>
                    <a:pt x="9320" y="10802"/>
                    <a:pt x="10032" y="979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54" name="Text Box 44"/>
            <p:cNvSpPr txBox="1">
              <a:spLocks noChangeArrowheads="1"/>
            </p:cNvSpPr>
            <p:nvPr/>
          </p:nvSpPr>
          <p:spPr bwMode="auto">
            <a:xfrm>
              <a:off x="768" y="2582"/>
              <a:ext cx="216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7</a:t>
              </a:r>
              <a:endParaRPr lang="en-US"/>
            </a:p>
          </p:txBody>
        </p:sp>
        <p:sp>
          <p:nvSpPr>
            <p:cNvPr id="127055" name="Line 45"/>
            <p:cNvSpPr>
              <a:spLocks noChangeShapeType="1"/>
            </p:cNvSpPr>
            <p:nvPr/>
          </p:nvSpPr>
          <p:spPr bwMode="auto">
            <a:xfrm flipH="1">
              <a:off x="1450" y="2158"/>
              <a:ext cx="998" cy="82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56" name="Text Box 46"/>
            <p:cNvSpPr txBox="1">
              <a:spLocks noChangeArrowheads="1"/>
            </p:cNvSpPr>
            <p:nvPr/>
          </p:nvSpPr>
          <p:spPr bwMode="auto">
            <a:xfrm>
              <a:off x="1896" y="2569"/>
              <a:ext cx="216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4</a:t>
              </a:r>
              <a:endParaRPr lang="en-US"/>
            </a:p>
          </p:txBody>
        </p:sp>
        <p:sp>
          <p:nvSpPr>
            <p:cNvPr id="127057" name="Freeform 47"/>
            <p:cNvSpPr/>
            <p:nvPr/>
          </p:nvSpPr>
          <p:spPr bwMode="auto">
            <a:xfrm>
              <a:off x="1477" y="1946"/>
              <a:ext cx="991" cy="484"/>
            </a:xfrm>
            <a:custGeom>
              <a:avLst/>
              <a:gdLst>
                <a:gd name="T0" fmla="*/ 0 w 991"/>
                <a:gd name="T1" fmla="*/ 168 h 484"/>
                <a:gd name="T2" fmla="*/ 204 w 991"/>
                <a:gd name="T3" fmla="*/ 484 h 484"/>
                <a:gd name="T4" fmla="*/ 302 w 991"/>
                <a:gd name="T5" fmla="*/ 7 h 484"/>
                <a:gd name="T6" fmla="*/ 379 w 991"/>
                <a:gd name="T7" fmla="*/ 442 h 484"/>
                <a:gd name="T8" fmla="*/ 534 w 991"/>
                <a:gd name="T9" fmla="*/ 21 h 484"/>
                <a:gd name="T10" fmla="*/ 611 w 991"/>
                <a:gd name="T11" fmla="*/ 351 h 484"/>
                <a:gd name="T12" fmla="*/ 660 w 991"/>
                <a:gd name="T13" fmla="*/ 77 h 484"/>
                <a:gd name="T14" fmla="*/ 991 w 991"/>
                <a:gd name="T15" fmla="*/ 218 h 48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991"/>
                <a:gd name="T25" fmla="*/ 0 h 484"/>
                <a:gd name="T26" fmla="*/ 991 w 991"/>
                <a:gd name="T27" fmla="*/ 484 h 48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991" h="484">
                  <a:moveTo>
                    <a:pt x="0" y="168"/>
                  </a:moveTo>
                  <a:cubicBezTo>
                    <a:pt x="0" y="168"/>
                    <a:pt x="145" y="484"/>
                    <a:pt x="204" y="484"/>
                  </a:cubicBezTo>
                  <a:cubicBezTo>
                    <a:pt x="263" y="484"/>
                    <a:pt x="253" y="6"/>
                    <a:pt x="302" y="7"/>
                  </a:cubicBezTo>
                  <a:cubicBezTo>
                    <a:pt x="331" y="0"/>
                    <a:pt x="313" y="444"/>
                    <a:pt x="379" y="442"/>
                  </a:cubicBezTo>
                  <a:cubicBezTo>
                    <a:pt x="418" y="444"/>
                    <a:pt x="475" y="24"/>
                    <a:pt x="534" y="21"/>
                  </a:cubicBezTo>
                  <a:cubicBezTo>
                    <a:pt x="573" y="6"/>
                    <a:pt x="575" y="360"/>
                    <a:pt x="611" y="351"/>
                  </a:cubicBezTo>
                  <a:cubicBezTo>
                    <a:pt x="647" y="342"/>
                    <a:pt x="577" y="80"/>
                    <a:pt x="660" y="77"/>
                  </a:cubicBezTo>
                  <a:cubicBezTo>
                    <a:pt x="743" y="74"/>
                    <a:pt x="922" y="189"/>
                    <a:pt x="991" y="21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27058" name="Group 48"/>
            <p:cNvGrpSpPr/>
            <p:nvPr/>
          </p:nvGrpSpPr>
          <p:grpSpPr bwMode="auto">
            <a:xfrm>
              <a:off x="2332" y="2021"/>
              <a:ext cx="316" cy="266"/>
              <a:chOff x="1613" y="2011"/>
              <a:chExt cx="316" cy="266"/>
            </a:xfrm>
          </p:grpSpPr>
          <p:sp>
            <p:nvSpPr>
              <p:cNvPr id="127075" name="Oval 49"/>
              <p:cNvSpPr>
                <a:spLocks noChangeArrowheads="1"/>
              </p:cNvSpPr>
              <p:nvPr/>
            </p:nvSpPr>
            <p:spPr bwMode="auto">
              <a:xfrm>
                <a:off x="1616" y="2136"/>
                <a:ext cx="313" cy="82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76" name="Line 50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77" name="Line 51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78" name="Rectangle 52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27079" name="Oval 53"/>
              <p:cNvSpPr>
                <a:spLocks noChangeArrowheads="1"/>
              </p:cNvSpPr>
              <p:nvPr/>
            </p:nvSpPr>
            <p:spPr bwMode="auto">
              <a:xfrm>
                <a:off x="1613" y="2070"/>
                <a:ext cx="313" cy="97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80" name="Rectangle 54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3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81" name="Text Box 55"/>
              <p:cNvSpPr txBox="1">
                <a:spLocks noChangeArrowheads="1"/>
              </p:cNvSpPr>
              <p:nvPr/>
            </p:nvSpPr>
            <p:spPr bwMode="auto">
              <a:xfrm>
                <a:off x="1652" y="2011"/>
                <a:ext cx="215" cy="2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y</a:t>
                </a:r>
                <a:endParaRPr lang="en-US"/>
              </a:p>
            </p:txBody>
          </p:sp>
        </p:grpSp>
        <p:sp>
          <p:nvSpPr>
            <p:cNvPr id="127059" name="Text Box 56"/>
            <p:cNvSpPr txBox="1">
              <a:spLocks noChangeArrowheads="1"/>
            </p:cNvSpPr>
            <p:nvPr/>
          </p:nvSpPr>
          <p:spPr bwMode="auto">
            <a:xfrm>
              <a:off x="1814" y="1721"/>
              <a:ext cx="216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8</a:t>
              </a:r>
              <a:endParaRPr lang="en-US"/>
            </a:p>
          </p:txBody>
        </p:sp>
        <p:grpSp>
          <p:nvGrpSpPr>
            <p:cNvPr id="127060" name="Group 57"/>
            <p:cNvGrpSpPr/>
            <p:nvPr/>
          </p:nvGrpSpPr>
          <p:grpSpPr bwMode="auto">
            <a:xfrm>
              <a:off x="3009" y="2002"/>
              <a:ext cx="316" cy="266"/>
              <a:chOff x="1613" y="2011"/>
              <a:chExt cx="316" cy="266"/>
            </a:xfrm>
          </p:grpSpPr>
          <p:sp>
            <p:nvSpPr>
              <p:cNvPr id="127068" name="Oval 58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69" name="Line 59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70" name="Line 60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71" name="Rectangle 61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27072" name="Oval 62"/>
              <p:cNvSpPr>
                <a:spLocks noChangeArrowheads="1"/>
              </p:cNvSpPr>
              <p:nvPr/>
            </p:nvSpPr>
            <p:spPr bwMode="auto">
              <a:xfrm>
                <a:off x="1611" y="207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73" name="Rectangle 63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7074" name="Text Box 64"/>
              <p:cNvSpPr txBox="1">
                <a:spLocks noChangeArrowheads="1"/>
              </p:cNvSpPr>
              <p:nvPr/>
            </p:nvSpPr>
            <p:spPr bwMode="auto">
              <a:xfrm>
                <a:off x="1653" y="2011"/>
                <a:ext cx="215" cy="2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z</a:t>
                </a:r>
                <a:endParaRPr lang="en-US"/>
              </a:p>
            </p:txBody>
          </p:sp>
        </p:grpSp>
        <p:sp>
          <p:nvSpPr>
            <p:cNvPr id="127061" name="Line 65"/>
            <p:cNvSpPr>
              <a:spLocks noChangeShapeType="1"/>
            </p:cNvSpPr>
            <p:nvPr/>
          </p:nvSpPr>
          <p:spPr bwMode="auto">
            <a:xfrm>
              <a:off x="2640" y="2149"/>
              <a:ext cx="3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62" name="Text Box 66"/>
            <p:cNvSpPr txBox="1">
              <a:spLocks noChangeArrowheads="1"/>
            </p:cNvSpPr>
            <p:nvPr/>
          </p:nvSpPr>
          <p:spPr bwMode="auto">
            <a:xfrm>
              <a:off x="2706" y="2149"/>
              <a:ext cx="215" cy="24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7063" name="Line 67"/>
            <p:cNvSpPr>
              <a:spLocks noChangeShapeType="1"/>
            </p:cNvSpPr>
            <p:nvPr/>
          </p:nvSpPr>
          <p:spPr bwMode="auto">
            <a:xfrm>
              <a:off x="1503" y="990"/>
              <a:ext cx="965" cy="11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64" name="Text Box 68"/>
            <p:cNvSpPr txBox="1">
              <a:spLocks noChangeArrowheads="1"/>
            </p:cNvSpPr>
            <p:nvPr/>
          </p:nvSpPr>
          <p:spPr bwMode="auto">
            <a:xfrm>
              <a:off x="1919" y="1343"/>
              <a:ext cx="216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7</a:t>
              </a:r>
              <a:endParaRPr lang="en-US"/>
            </a:p>
          </p:txBody>
        </p:sp>
        <p:sp>
          <p:nvSpPr>
            <p:cNvPr id="127065" name="Freeform 69"/>
            <p:cNvSpPr/>
            <p:nvPr/>
          </p:nvSpPr>
          <p:spPr bwMode="auto">
            <a:xfrm>
              <a:off x="1489" y="976"/>
              <a:ext cx="28" cy="14"/>
            </a:xfrm>
            <a:custGeom>
              <a:avLst/>
              <a:gdLst>
                <a:gd name="T0" fmla="*/ 0 w 28"/>
                <a:gd name="T1" fmla="*/ 14 h 14"/>
                <a:gd name="T2" fmla="*/ 28 w 28"/>
                <a:gd name="T3" fmla="*/ 0 h 14"/>
                <a:gd name="T4" fmla="*/ 0 w 28"/>
                <a:gd name="T5" fmla="*/ 14 h 14"/>
                <a:gd name="T6" fmla="*/ 0 60000 65536"/>
                <a:gd name="T7" fmla="*/ 0 60000 65536"/>
                <a:gd name="T8" fmla="*/ 0 60000 65536"/>
                <a:gd name="T9" fmla="*/ 0 w 28"/>
                <a:gd name="T10" fmla="*/ 0 h 14"/>
                <a:gd name="T11" fmla="*/ 28 w 28"/>
                <a:gd name="T12" fmla="*/ 14 h 1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8" h="14">
                  <a:moveTo>
                    <a:pt x="0" y="14"/>
                  </a:moveTo>
                  <a:cubicBezTo>
                    <a:pt x="9" y="9"/>
                    <a:pt x="28" y="0"/>
                    <a:pt x="28" y="0"/>
                  </a:cubicBezTo>
                  <a:cubicBezTo>
                    <a:pt x="28" y="0"/>
                    <a:pt x="9" y="9"/>
                    <a:pt x="0" y="1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66" name="Freeform 70"/>
            <p:cNvSpPr/>
            <p:nvPr/>
          </p:nvSpPr>
          <p:spPr bwMode="auto">
            <a:xfrm>
              <a:off x="1623" y="999"/>
              <a:ext cx="1510" cy="1052"/>
            </a:xfrm>
            <a:custGeom>
              <a:avLst/>
              <a:gdLst>
                <a:gd name="T0" fmla="*/ 0 w 1510"/>
                <a:gd name="T1" fmla="*/ 5 h 1052"/>
                <a:gd name="T2" fmla="*/ 1102 w 1510"/>
                <a:gd name="T3" fmla="*/ 174 h 1052"/>
                <a:gd name="T4" fmla="*/ 1510 w 1510"/>
                <a:gd name="T5" fmla="*/ 1052 h 1052"/>
                <a:gd name="T6" fmla="*/ 0 60000 65536"/>
                <a:gd name="T7" fmla="*/ 0 60000 65536"/>
                <a:gd name="T8" fmla="*/ 0 60000 65536"/>
                <a:gd name="T9" fmla="*/ 0 w 1510"/>
                <a:gd name="T10" fmla="*/ 0 h 1052"/>
                <a:gd name="T11" fmla="*/ 1510 w 1510"/>
                <a:gd name="T12" fmla="*/ 1052 h 105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10" h="1052">
                  <a:moveTo>
                    <a:pt x="0" y="5"/>
                  </a:moveTo>
                  <a:cubicBezTo>
                    <a:pt x="184" y="33"/>
                    <a:pt x="851" y="0"/>
                    <a:pt x="1102" y="174"/>
                  </a:cubicBezTo>
                  <a:cubicBezTo>
                    <a:pt x="1353" y="348"/>
                    <a:pt x="1425" y="869"/>
                    <a:pt x="1510" y="1052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067" name="Text Box 71"/>
            <p:cNvSpPr txBox="1">
              <a:spLocks noChangeArrowheads="1"/>
            </p:cNvSpPr>
            <p:nvPr/>
          </p:nvSpPr>
          <p:spPr bwMode="auto">
            <a:xfrm>
              <a:off x="2680" y="1008"/>
              <a:ext cx="215" cy="2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9</a:t>
              </a:r>
              <a:endParaRPr lang="en-US"/>
            </a:p>
          </p:txBody>
        </p:sp>
      </p:grpSp>
      <p:sp>
        <p:nvSpPr>
          <p:cNvPr id="126981" name="Rectangle 72"/>
          <p:cNvSpPr>
            <a:spLocks noChangeArrowheads="1"/>
          </p:cNvSpPr>
          <p:nvPr/>
        </p:nvSpPr>
        <p:spPr bwMode="auto">
          <a:xfrm>
            <a:off x="487363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000">
                <a:solidFill>
                  <a:srgbClr val="000099"/>
                </a:solidFill>
                <a:latin typeface="Gill Sans MT" panose="020B0502020104020203" pitchFamily="34" charset="0"/>
              </a:rPr>
              <a:t>Dijkstra</a:t>
            </a:r>
            <a:r>
              <a:rPr lang="ja-JP" altLang="en-US" sz="4000">
                <a:solidFill>
                  <a:srgbClr val="000099"/>
                </a:solidFill>
                <a:latin typeface="Gill Sans MT" panose="020B0502020104020203" pitchFamily="34" charset="0"/>
              </a:rPr>
              <a:t>’</a:t>
            </a:r>
            <a:r>
              <a:rPr lang="en-US" altLang="ja-JP" sz="4000">
                <a:solidFill>
                  <a:srgbClr val="000099"/>
                </a:solidFill>
                <a:latin typeface="Gill Sans MT" panose="020B0502020104020203" pitchFamily="34" charset="0"/>
              </a:rPr>
              <a:t>s algorithm: example</a:t>
            </a:r>
            <a:endParaRPr lang="en-US" sz="440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126982" name="Text Box 73"/>
          <p:cNvSpPr txBox="1">
            <a:spLocks noChangeArrowheads="1"/>
          </p:cNvSpPr>
          <p:nvPr/>
        </p:nvSpPr>
        <p:spPr bwMode="auto">
          <a:xfrm>
            <a:off x="474663" y="1277938"/>
            <a:ext cx="706437" cy="701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Step</a:t>
            </a:r>
            <a:endParaRPr lang="en-US" sz="2000"/>
          </a:p>
          <a:p>
            <a:pPr algn="r"/>
            <a:endParaRPr lang="en-US" sz="2000"/>
          </a:p>
        </p:txBody>
      </p:sp>
      <p:sp>
        <p:nvSpPr>
          <p:cNvPr id="126983" name="Text Box 74"/>
          <p:cNvSpPr txBox="1">
            <a:spLocks noChangeArrowheads="1"/>
          </p:cNvSpPr>
          <p:nvPr/>
        </p:nvSpPr>
        <p:spPr bwMode="auto">
          <a:xfrm>
            <a:off x="1458913" y="1284288"/>
            <a:ext cx="417512" cy="3968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N</a:t>
            </a:r>
            <a:r>
              <a:rPr lang="en-US" sz="2000">
                <a:cs typeface="Arial" panose="020B0604020202020204" pitchFamily="34" charset="0"/>
              </a:rPr>
              <a:t>'</a:t>
            </a:r>
            <a:endParaRPr lang="en-US" sz="2000">
              <a:cs typeface="Arial" panose="020B0604020202020204" pitchFamily="34" charset="0"/>
            </a:endParaRPr>
          </a:p>
        </p:txBody>
      </p:sp>
      <p:sp>
        <p:nvSpPr>
          <p:cNvPr id="126984" name="Text Box 75"/>
          <p:cNvSpPr txBox="1">
            <a:spLocks noChangeArrowheads="1"/>
          </p:cNvSpPr>
          <p:nvPr/>
        </p:nvSpPr>
        <p:spPr bwMode="auto">
          <a:xfrm>
            <a:off x="2043113" y="1009650"/>
            <a:ext cx="677862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</a:t>
            </a:r>
            <a:r>
              <a:rPr lang="en-US" sz="2000" b="1">
                <a:solidFill>
                  <a:srgbClr val="FF0000"/>
                </a:solidFill>
              </a:rPr>
              <a:t>v</a:t>
            </a:r>
            <a:r>
              <a:rPr lang="en-US" sz="2000"/>
              <a:t>)</a:t>
            </a:r>
            <a:endParaRPr lang="en-US" sz="2000"/>
          </a:p>
          <a:p>
            <a:pPr algn="r"/>
            <a:r>
              <a:rPr lang="en-US" sz="1600"/>
              <a:t>p(v)</a:t>
            </a:r>
            <a:endParaRPr lang="en-US" sz="1600"/>
          </a:p>
        </p:txBody>
      </p:sp>
      <p:sp>
        <p:nvSpPr>
          <p:cNvPr id="126985" name="Text Box 76"/>
          <p:cNvSpPr txBox="1">
            <a:spLocks noChangeArrowheads="1"/>
          </p:cNvSpPr>
          <p:nvPr/>
        </p:nvSpPr>
        <p:spPr bwMode="auto">
          <a:xfrm>
            <a:off x="511175" y="1617663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0</a:t>
            </a:r>
            <a:endParaRPr lang="en-US" sz="1800"/>
          </a:p>
        </p:txBody>
      </p:sp>
      <p:sp>
        <p:nvSpPr>
          <p:cNvPr id="126986" name="Text Box 77"/>
          <p:cNvSpPr txBox="1">
            <a:spLocks noChangeArrowheads="1"/>
          </p:cNvSpPr>
          <p:nvPr/>
        </p:nvSpPr>
        <p:spPr bwMode="auto">
          <a:xfrm>
            <a:off x="515938" y="1914525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1</a:t>
            </a:r>
            <a:endParaRPr lang="en-US" sz="1800"/>
          </a:p>
        </p:txBody>
      </p:sp>
      <p:sp>
        <p:nvSpPr>
          <p:cNvPr id="126987" name="Text Box 78"/>
          <p:cNvSpPr txBox="1">
            <a:spLocks noChangeArrowheads="1"/>
          </p:cNvSpPr>
          <p:nvPr/>
        </p:nvSpPr>
        <p:spPr bwMode="auto">
          <a:xfrm>
            <a:off x="517525" y="2222500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2</a:t>
            </a:r>
            <a:endParaRPr lang="en-US" sz="1800"/>
          </a:p>
        </p:txBody>
      </p:sp>
      <p:sp>
        <p:nvSpPr>
          <p:cNvPr id="126988" name="Text Box 79"/>
          <p:cNvSpPr txBox="1">
            <a:spLocks noChangeArrowheads="1"/>
          </p:cNvSpPr>
          <p:nvPr/>
        </p:nvSpPr>
        <p:spPr bwMode="auto">
          <a:xfrm>
            <a:off x="511175" y="2524125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3</a:t>
            </a:r>
            <a:endParaRPr lang="en-US" sz="1800"/>
          </a:p>
        </p:txBody>
      </p:sp>
      <p:sp>
        <p:nvSpPr>
          <p:cNvPr id="126989" name="Text Box 80"/>
          <p:cNvSpPr txBox="1">
            <a:spLocks noChangeArrowheads="1"/>
          </p:cNvSpPr>
          <p:nvPr/>
        </p:nvSpPr>
        <p:spPr bwMode="auto">
          <a:xfrm>
            <a:off x="509588" y="28273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4</a:t>
            </a:r>
            <a:endParaRPr lang="en-US" sz="1800"/>
          </a:p>
        </p:txBody>
      </p:sp>
      <p:sp>
        <p:nvSpPr>
          <p:cNvPr id="126990" name="Text Box 81"/>
          <p:cNvSpPr txBox="1">
            <a:spLocks noChangeArrowheads="1"/>
          </p:cNvSpPr>
          <p:nvPr/>
        </p:nvSpPr>
        <p:spPr bwMode="auto">
          <a:xfrm>
            <a:off x="514350" y="31321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5</a:t>
            </a:r>
            <a:endParaRPr lang="en-US" sz="1800"/>
          </a:p>
        </p:txBody>
      </p:sp>
      <p:sp>
        <p:nvSpPr>
          <p:cNvPr id="126991" name="Text Box 82"/>
          <p:cNvSpPr txBox="1">
            <a:spLocks noChangeArrowheads="1"/>
          </p:cNvSpPr>
          <p:nvPr/>
        </p:nvSpPr>
        <p:spPr bwMode="auto">
          <a:xfrm>
            <a:off x="2630488" y="1017588"/>
            <a:ext cx="733425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</a:t>
            </a:r>
            <a:r>
              <a:rPr lang="en-US" sz="2000" b="1">
                <a:solidFill>
                  <a:srgbClr val="FF0000"/>
                </a:solidFill>
              </a:rPr>
              <a:t>w</a:t>
            </a:r>
            <a:r>
              <a:rPr lang="en-US" sz="2000"/>
              <a:t>)</a:t>
            </a:r>
            <a:endParaRPr lang="en-US" sz="2000"/>
          </a:p>
          <a:p>
            <a:pPr algn="r"/>
            <a:r>
              <a:rPr lang="en-US" sz="1600"/>
              <a:t>p(w)</a:t>
            </a:r>
            <a:endParaRPr lang="en-US" sz="1600"/>
          </a:p>
        </p:txBody>
      </p:sp>
      <p:sp>
        <p:nvSpPr>
          <p:cNvPr id="126992" name="Text Box 83"/>
          <p:cNvSpPr txBox="1">
            <a:spLocks noChangeArrowheads="1"/>
          </p:cNvSpPr>
          <p:nvPr/>
        </p:nvSpPr>
        <p:spPr bwMode="auto">
          <a:xfrm>
            <a:off x="3306763" y="1017588"/>
            <a:ext cx="677862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</a:t>
            </a:r>
            <a:r>
              <a:rPr lang="en-US" sz="2000" b="1">
                <a:solidFill>
                  <a:srgbClr val="FF0000"/>
                </a:solidFill>
              </a:rPr>
              <a:t>x</a:t>
            </a:r>
            <a:r>
              <a:rPr lang="en-US" sz="2000"/>
              <a:t>)</a:t>
            </a:r>
            <a:endParaRPr lang="en-US" sz="2000"/>
          </a:p>
          <a:p>
            <a:pPr algn="r"/>
            <a:r>
              <a:rPr lang="en-US" sz="1600"/>
              <a:t>p(x)</a:t>
            </a:r>
            <a:endParaRPr lang="en-US" sz="1600"/>
          </a:p>
        </p:txBody>
      </p:sp>
      <p:sp>
        <p:nvSpPr>
          <p:cNvPr id="126993" name="Text Box 84"/>
          <p:cNvSpPr txBox="1">
            <a:spLocks noChangeArrowheads="1"/>
          </p:cNvSpPr>
          <p:nvPr/>
        </p:nvSpPr>
        <p:spPr bwMode="auto">
          <a:xfrm>
            <a:off x="3946525" y="1017588"/>
            <a:ext cx="677863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</a:t>
            </a:r>
            <a:r>
              <a:rPr lang="en-US" sz="2000" b="1">
                <a:solidFill>
                  <a:srgbClr val="FF0000"/>
                </a:solidFill>
              </a:rPr>
              <a:t>y</a:t>
            </a:r>
            <a:r>
              <a:rPr lang="en-US" sz="2000"/>
              <a:t>)</a:t>
            </a:r>
            <a:endParaRPr lang="en-US" sz="2000"/>
          </a:p>
          <a:p>
            <a:pPr algn="r"/>
            <a:r>
              <a:rPr lang="en-US" sz="1600"/>
              <a:t>p(y)</a:t>
            </a:r>
            <a:endParaRPr lang="en-US" sz="1600"/>
          </a:p>
        </p:txBody>
      </p:sp>
      <p:sp>
        <p:nvSpPr>
          <p:cNvPr id="126994" name="Text Box 85"/>
          <p:cNvSpPr txBox="1">
            <a:spLocks noChangeArrowheads="1"/>
          </p:cNvSpPr>
          <p:nvPr/>
        </p:nvSpPr>
        <p:spPr bwMode="auto">
          <a:xfrm>
            <a:off x="4578350" y="1022350"/>
            <a:ext cx="663575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</a:t>
            </a:r>
            <a:r>
              <a:rPr lang="en-US" sz="2000" b="1">
                <a:solidFill>
                  <a:srgbClr val="FF0000"/>
                </a:solidFill>
              </a:rPr>
              <a:t>z</a:t>
            </a:r>
            <a:r>
              <a:rPr lang="en-US" sz="2000"/>
              <a:t>)</a:t>
            </a:r>
            <a:endParaRPr lang="en-US" sz="2000"/>
          </a:p>
          <a:p>
            <a:pPr algn="r"/>
            <a:r>
              <a:rPr lang="en-US" sz="1600"/>
              <a:t>p(z)</a:t>
            </a:r>
            <a:endParaRPr lang="en-US" sz="1600"/>
          </a:p>
        </p:txBody>
      </p:sp>
      <p:sp>
        <p:nvSpPr>
          <p:cNvPr id="126995" name="Line 86"/>
          <p:cNvSpPr>
            <a:spLocks noChangeShapeType="1"/>
          </p:cNvSpPr>
          <p:nvPr/>
        </p:nvSpPr>
        <p:spPr bwMode="auto">
          <a:xfrm>
            <a:off x="600075" y="1638300"/>
            <a:ext cx="4629150" cy="0"/>
          </a:xfrm>
          <a:prstGeom prst="line">
            <a:avLst/>
          </a:prstGeom>
          <a:noFill/>
          <a:ln w="28575">
            <a:solidFill>
              <a:srgbClr val="000099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26996" name="Line 87"/>
          <p:cNvSpPr>
            <a:spLocks noChangeShapeType="1"/>
          </p:cNvSpPr>
          <p:nvPr/>
        </p:nvSpPr>
        <p:spPr bwMode="auto">
          <a:xfrm>
            <a:off x="581025" y="1952625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26997" name="Text Box 88"/>
          <p:cNvSpPr txBox="1">
            <a:spLocks noChangeArrowheads="1"/>
          </p:cNvSpPr>
          <p:nvPr/>
        </p:nvSpPr>
        <p:spPr bwMode="auto">
          <a:xfrm>
            <a:off x="1492250" y="16081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u</a:t>
            </a:r>
            <a:endParaRPr lang="en-US" sz="1800"/>
          </a:p>
        </p:txBody>
      </p:sp>
      <p:sp>
        <p:nvSpPr>
          <p:cNvPr id="126998" name="Line 89"/>
          <p:cNvSpPr>
            <a:spLocks noChangeShapeType="1"/>
          </p:cNvSpPr>
          <p:nvPr/>
        </p:nvSpPr>
        <p:spPr bwMode="auto">
          <a:xfrm>
            <a:off x="581025" y="2247900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26999" name="Line 90"/>
          <p:cNvSpPr>
            <a:spLocks noChangeShapeType="1"/>
          </p:cNvSpPr>
          <p:nvPr/>
        </p:nvSpPr>
        <p:spPr bwMode="auto">
          <a:xfrm>
            <a:off x="581025" y="2562225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27000" name="Line 91"/>
          <p:cNvSpPr>
            <a:spLocks noChangeShapeType="1"/>
          </p:cNvSpPr>
          <p:nvPr/>
        </p:nvSpPr>
        <p:spPr bwMode="auto">
          <a:xfrm>
            <a:off x="565150" y="2865438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27001" name="Line 92"/>
          <p:cNvSpPr>
            <a:spLocks noChangeShapeType="1"/>
          </p:cNvSpPr>
          <p:nvPr/>
        </p:nvSpPr>
        <p:spPr bwMode="auto">
          <a:xfrm>
            <a:off x="576263" y="3171825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27002" name="Line 93"/>
          <p:cNvSpPr>
            <a:spLocks noChangeShapeType="1"/>
          </p:cNvSpPr>
          <p:nvPr/>
        </p:nvSpPr>
        <p:spPr bwMode="auto">
          <a:xfrm>
            <a:off x="581025" y="3467100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grpSp>
        <p:nvGrpSpPr>
          <p:cNvPr id="9" name="Group 94"/>
          <p:cNvGrpSpPr/>
          <p:nvPr/>
        </p:nvGrpSpPr>
        <p:grpSpPr bwMode="auto">
          <a:xfrm>
            <a:off x="2190750" y="1609725"/>
            <a:ext cx="3084513" cy="371475"/>
            <a:chOff x="1380" y="1014"/>
            <a:chExt cx="1943" cy="234"/>
          </a:xfrm>
        </p:grpSpPr>
        <p:sp>
          <p:nvSpPr>
            <p:cNvPr id="127036" name="Text Box 95"/>
            <p:cNvSpPr txBox="1">
              <a:spLocks noChangeArrowheads="1"/>
            </p:cNvSpPr>
            <p:nvPr/>
          </p:nvSpPr>
          <p:spPr bwMode="auto">
            <a:xfrm>
              <a:off x="3043" y="1014"/>
              <a:ext cx="280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800">
                  <a:latin typeface="Comic Sans MS" panose="030F0702030302020204" pitchFamily="66" charset="0"/>
                </a:rPr>
                <a:t>∞ </a:t>
              </a:r>
              <a:endParaRPr lang="en-US" sz="2000"/>
            </a:p>
          </p:txBody>
        </p:sp>
        <p:sp>
          <p:nvSpPr>
            <p:cNvPr id="127037" name="Text Box 96"/>
            <p:cNvSpPr txBox="1">
              <a:spLocks noChangeArrowheads="1"/>
            </p:cNvSpPr>
            <p:nvPr/>
          </p:nvSpPr>
          <p:spPr bwMode="auto">
            <a:xfrm>
              <a:off x="2647" y="1014"/>
              <a:ext cx="280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800">
                  <a:latin typeface="Comic Sans MS" panose="030F0702030302020204" pitchFamily="66" charset="0"/>
                </a:rPr>
                <a:t>∞ </a:t>
              </a:r>
              <a:endParaRPr lang="en-US" sz="2000"/>
            </a:p>
          </p:txBody>
        </p:sp>
        <p:sp>
          <p:nvSpPr>
            <p:cNvPr id="127038" name="Text Box 97"/>
            <p:cNvSpPr txBox="1">
              <a:spLocks noChangeArrowheads="1"/>
            </p:cNvSpPr>
            <p:nvPr/>
          </p:nvSpPr>
          <p:spPr bwMode="auto">
            <a:xfrm>
              <a:off x="1380" y="1017"/>
              <a:ext cx="31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800"/>
                <a:t>7,u</a:t>
              </a:r>
              <a:endParaRPr lang="en-US" sz="1800"/>
            </a:p>
          </p:txBody>
        </p:sp>
        <p:sp>
          <p:nvSpPr>
            <p:cNvPr id="127039" name="Text Box 98"/>
            <p:cNvSpPr txBox="1">
              <a:spLocks noChangeArrowheads="1"/>
            </p:cNvSpPr>
            <p:nvPr/>
          </p:nvSpPr>
          <p:spPr bwMode="auto">
            <a:xfrm>
              <a:off x="1787" y="1015"/>
              <a:ext cx="31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800"/>
                <a:t>3,u</a:t>
              </a:r>
              <a:endParaRPr lang="en-US" sz="1800"/>
            </a:p>
          </p:txBody>
        </p:sp>
        <p:sp>
          <p:nvSpPr>
            <p:cNvPr id="127040" name="Text Box 99"/>
            <p:cNvSpPr txBox="1">
              <a:spLocks noChangeArrowheads="1"/>
            </p:cNvSpPr>
            <p:nvPr/>
          </p:nvSpPr>
          <p:spPr bwMode="auto">
            <a:xfrm>
              <a:off x="2190" y="1016"/>
              <a:ext cx="31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800"/>
                <a:t>5,u</a:t>
              </a:r>
              <a:endParaRPr lang="en-US" sz="1800"/>
            </a:p>
          </p:txBody>
        </p:sp>
      </p:grpSp>
      <p:sp>
        <p:nvSpPr>
          <p:cNvPr id="717924" name="Text Box 100"/>
          <p:cNvSpPr txBox="1">
            <a:spLocks noChangeArrowheads="1"/>
          </p:cNvSpPr>
          <p:nvPr/>
        </p:nvSpPr>
        <p:spPr bwMode="auto">
          <a:xfrm>
            <a:off x="1346200" y="1905000"/>
            <a:ext cx="4762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uw</a:t>
            </a:r>
            <a:endParaRPr lang="en-US" sz="1800"/>
          </a:p>
        </p:txBody>
      </p:sp>
      <p:grpSp>
        <p:nvGrpSpPr>
          <p:cNvPr id="10" name="Group 101"/>
          <p:cNvGrpSpPr/>
          <p:nvPr/>
        </p:nvGrpSpPr>
        <p:grpSpPr bwMode="auto">
          <a:xfrm>
            <a:off x="2163763" y="1916113"/>
            <a:ext cx="3122612" cy="371475"/>
            <a:chOff x="1356" y="1014"/>
            <a:chExt cx="1967" cy="234"/>
          </a:xfrm>
        </p:grpSpPr>
        <p:sp>
          <p:nvSpPr>
            <p:cNvPr id="127031" name="Text Box 102"/>
            <p:cNvSpPr txBox="1">
              <a:spLocks noChangeArrowheads="1"/>
            </p:cNvSpPr>
            <p:nvPr/>
          </p:nvSpPr>
          <p:spPr bwMode="auto">
            <a:xfrm>
              <a:off x="3043" y="1014"/>
              <a:ext cx="280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800">
                  <a:latin typeface="Comic Sans MS" panose="030F0702030302020204" pitchFamily="66" charset="0"/>
                </a:rPr>
                <a:t>∞ </a:t>
              </a:r>
              <a:endParaRPr lang="en-US" sz="2000"/>
            </a:p>
          </p:txBody>
        </p:sp>
        <p:sp>
          <p:nvSpPr>
            <p:cNvPr id="127032" name="Text Box 103"/>
            <p:cNvSpPr txBox="1">
              <a:spLocks noChangeArrowheads="1"/>
            </p:cNvSpPr>
            <p:nvPr/>
          </p:nvSpPr>
          <p:spPr bwMode="auto">
            <a:xfrm>
              <a:off x="2482" y="1014"/>
              <a:ext cx="445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600"/>
                <a:t>11</a:t>
              </a:r>
              <a:r>
                <a:rPr lang="en-US" sz="1800"/>
                <a:t>,w</a:t>
              </a:r>
              <a:r>
                <a:rPr lang="en-US" sz="1800">
                  <a:latin typeface="Comic Sans MS" panose="030F0702030302020204" pitchFamily="66" charset="0"/>
                </a:rPr>
                <a:t> </a:t>
              </a:r>
              <a:endParaRPr lang="en-US" sz="2000"/>
            </a:p>
          </p:txBody>
        </p:sp>
        <p:sp>
          <p:nvSpPr>
            <p:cNvPr id="127033" name="Text Box 104"/>
            <p:cNvSpPr txBox="1">
              <a:spLocks noChangeArrowheads="1"/>
            </p:cNvSpPr>
            <p:nvPr/>
          </p:nvSpPr>
          <p:spPr bwMode="auto">
            <a:xfrm>
              <a:off x="1356" y="1017"/>
              <a:ext cx="340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800"/>
                <a:t>6,w</a:t>
              </a:r>
              <a:endParaRPr lang="en-US" sz="1800"/>
            </a:p>
          </p:txBody>
        </p:sp>
        <p:sp>
          <p:nvSpPr>
            <p:cNvPr id="127034" name="Text Box 105"/>
            <p:cNvSpPr txBox="1">
              <a:spLocks noChangeArrowheads="1"/>
            </p:cNvSpPr>
            <p:nvPr/>
          </p:nvSpPr>
          <p:spPr bwMode="auto">
            <a:xfrm>
              <a:off x="1987" y="1015"/>
              <a:ext cx="11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endParaRPr lang="en-US" sz="1800"/>
            </a:p>
          </p:txBody>
        </p:sp>
        <p:sp>
          <p:nvSpPr>
            <p:cNvPr id="127035" name="Text Box 106"/>
            <p:cNvSpPr txBox="1">
              <a:spLocks noChangeArrowheads="1"/>
            </p:cNvSpPr>
            <p:nvPr/>
          </p:nvSpPr>
          <p:spPr bwMode="auto">
            <a:xfrm>
              <a:off x="2190" y="1016"/>
              <a:ext cx="31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800"/>
                <a:t>5,u</a:t>
              </a:r>
              <a:endParaRPr lang="en-US" sz="1800"/>
            </a:p>
          </p:txBody>
        </p:sp>
      </p:grpSp>
      <p:grpSp>
        <p:nvGrpSpPr>
          <p:cNvPr id="11" name="Group 107"/>
          <p:cNvGrpSpPr/>
          <p:nvPr/>
        </p:nvGrpSpPr>
        <p:grpSpPr bwMode="auto">
          <a:xfrm>
            <a:off x="2162175" y="2214563"/>
            <a:ext cx="3122613" cy="376237"/>
            <a:chOff x="1356" y="1011"/>
            <a:chExt cx="1967" cy="237"/>
          </a:xfrm>
        </p:grpSpPr>
        <p:sp>
          <p:nvSpPr>
            <p:cNvPr id="127026" name="Text Box 108"/>
            <p:cNvSpPr txBox="1">
              <a:spLocks noChangeArrowheads="1"/>
            </p:cNvSpPr>
            <p:nvPr/>
          </p:nvSpPr>
          <p:spPr bwMode="auto">
            <a:xfrm>
              <a:off x="2913" y="1011"/>
              <a:ext cx="410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600"/>
                <a:t>14</a:t>
              </a:r>
              <a:r>
                <a:rPr lang="en-US" sz="1800"/>
                <a:t>,x </a:t>
              </a:r>
              <a:endParaRPr lang="en-US" sz="1800"/>
            </a:p>
          </p:txBody>
        </p:sp>
        <p:sp>
          <p:nvSpPr>
            <p:cNvPr id="127027" name="Text Box 109"/>
            <p:cNvSpPr txBox="1">
              <a:spLocks noChangeArrowheads="1"/>
            </p:cNvSpPr>
            <p:nvPr/>
          </p:nvSpPr>
          <p:spPr bwMode="auto">
            <a:xfrm>
              <a:off x="2489" y="1011"/>
              <a:ext cx="438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600"/>
                <a:t>11,</a:t>
              </a:r>
              <a:r>
                <a:rPr lang="en-US" sz="1800"/>
                <a:t>w </a:t>
              </a:r>
              <a:endParaRPr lang="en-US" sz="2000"/>
            </a:p>
          </p:txBody>
        </p:sp>
        <p:sp>
          <p:nvSpPr>
            <p:cNvPr id="127028" name="Text Box 110"/>
            <p:cNvSpPr txBox="1">
              <a:spLocks noChangeArrowheads="1"/>
            </p:cNvSpPr>
            <p:nvPr/>
          </p:nvSpPr>
          <p:spPr bwMode="auto">
            <a:xfrm>
              <a:off x="1356" y="1017"/>
              <a:ext cx="340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800"/>
                <a:t>6,w</a:t>
              </a:r>
              <a:endParaRPr lang="en-US" sz="1800"/>
            </a:p>
          </p:txBody>
        </p:sp>
        <p:sp>
          <p:nvSpPr>
            <p:cNvPr id="127029" name="Text Box 111"/>
            <p:cNvSpPr txBox="1">
              <a:spLocks noChangeArrowheads="1"/>
            </p:cNvSpPr>
            <p:nvPr/>
          </p:nvSpPr>
          <p:spPr bwMode="auto">
            <a:xfrm>
              <a:off x="1987" y="1015"/>
              <a:ext cx="11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endParaRPr lang="en-US" sz="1800"/>
            </a:p>
          </p:txBody>
        </p:sp>
        <p:sp>
          <p:nvSpPr>
            <p:cNvPr id="127030" name="Text Box 112"/>
            <p:cNvSpPr txBox="1">
              <a:spLocks noChangeArrowheads="1"/>
            </p:cNvSpPr>
            <p:nvPr/>
          </p:nvSpPr>
          <p:spPr bwMode="auto">
            <a:xfrm>
              <a:off x="2390" y="1016"/>
              <a:ext cx="11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endParaRPr lang="en-US" sz="1800"/>
            </a:p>
          </p:txBody>
        </p:sp>
      </p:grpSp>
      <p:sp>
        <p:nvSpPr>
          <p:cNvPr id="717937" name="Oval 113"/>
          <p:cNvSpPr>
            <a:spLocks noChangeArrowheads="1"/>
          </p:cNvSpPr>
          <p:nvPr/>
        </p:nvSpPr>
        <p:spPr bwMode="auto">
          <a:xfrm>
            <a:off x="2828925" y="1666875"/>
            <a:ext cx="528638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717938" name="Oval 114"/>
          <p:cNvSpPr>
            <a:spLocks noChangeArrowheads="1"/>
          </p:cNvSpPr>
          <p:nvPr/>
        </p:nvSpPr>
        <p:spPr bwMode="auto">
          <a:xfrm>
            <a:off x="3482975" y="1952625"/>
            <a:ext cx="528638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717939" name="Text Box 115"/>
          <p:cNvSpPr txBox="1">
            <a:spLocks noChangeArrowheads="1"/>
          </p:cNvSpPr>
          <p:nvPr/>
        </p:nvSpPr>
        <p:spPr bwMode="auto">
          <a:xfrm>
            <a:off x="1239838" y="2214563"/>
            <a:ext cx="5905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uwx</a:t>
            </a:r>
            <a:endParaRPr lang="en-US" sz="1800"/>
          </a:p>
        </p:txBody>
      </p:sp>
      <p:sp>
        <p:nvSpPr>
          <p:cNvPr id="717940" name="Oval 116"/>
          <p:cNvSpPr>
            <a:spLocks noChangeArrowheads="1"/>
          </p:cNvSpPr>
          <p:nvPr/>
        </p:nvSpPr>
        <p:spPr bwMode="auto">
          <a:xfrm>
            <a:off x="2174875" y="2271713"/>
            <a:ext cx="528638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717941" name="Text Box 117"/>
          <p:cNvSpPr txBox="1">
            <a:spLocks noChangeArrowheads="1"/>
          </p:cNvSpPr>
          <p:nvPr/>
        </p:nvSpPr>
        <p:spPr bwMode="auto">
          <a:xfrm>
            <a:off x="1144588" y="2500313"/>
            <a:ext cx="7048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uwxv</a:t>
            </a:r>
            <a:endParaRPr lang="en-US" sz="1800"/>
          </a:p>
        </p:txBody>
      </p:sp>
      <p:grpSp>
        <p:nvGrpSpPr>
          <p:cNvPr id="12" name="Group 118"/>
          <p:cNvGrpSpPr/>
          <p:nvPr/>
        </p:nvGrpSpPr>
        <p:grpSpPr bwMode="auto">
          <a:xfrm>
            <a:off x="4008438" y="2511425"/>
            <a:ext cx="1273175" cy="366713"/>
            <a:chOff x="1492" y="2777"/>
            <a:chExt cx="802" cy="231"/>
          </a:xfrm>
        </p:grpSpPr>
        <p:sp>
          <p:nvSpPr>
            <p:cNvPr id="127024" name="Text Box 119"/>
            <p:cNvSpPr txBox="1">
              <a:spLocks noChangeArrowheads="1"/>
            </p:cNvSpPr>
            <p:nvPr/>
          </p:nvSpPr>
          <p:spPr bwMode="auto">
            <a:xfrm>
              <a:off x="1884" y="2777"/>
              <a:ext cx="410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600"/>
                <a:t>14</a:t>
              </a:r>
              <a:r>
                <a:rPr lang="en-US" sz="1800"/>
                <a:t>,x </a:t>
              </a:r>
              <a:endParaRPr lang="en-US" sz="1800"/>
            </a:p>
          </p:txBody>
        </p:sp>
        <p:sp>
          <p:nvSpPr>
            <p:cNvPr id="127025" name="Text Box 120"/>
            <p:cNvSpPr txBox="1">
              <a:spLocks noChangeArrowheads="1"/>
            </p:cNvSpPr>
            <p:nvPr/>
          </p:nvSpPr>
          <p:spPr bwMode="auto">
            <a:xfrm>
              <a:off x="1492" y="2777"/>
              <a:ext cx="40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r"/>
              <a:r>
                <a:rPr lang="en-US" sz="1600"/>
                <a:t>10,</a:t>
              </a:r>
              <a:r>
                <a:rPr lang="en-US" sz="1800"/>
                <a:t>v </a:t>
              </a:r>
              <a:endParaRPr lang="en-US" sz="2000"/>
            </a:p>
          </p:txBody>
        </p:sp>
      </p:grpSp>
      <p:sp>
        <p:nvSpPr>
          <p:cNvPr id="717945" name="Oval 121"/>
          <p:cNvSpPr>
            <a:spLocks noChangeArrowheads="1"/>
          </p:cNvSpPr>
          <p:nvPr/>
        </p:nvSpPr>
        <p:spPr bwMode="auto">
          <a:xfrm>
            <a:off x="4011613" y="2570163"/>
            <a:ext cx="528637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717946" name="Text Box 122"/>
          <p:cNvSpPr txBox="1">
            <a:spLocks noChangeArrowheads="1"/>
          </p:cNvSpPr>
          <p:nvPr/>
        </p:nvSpPr>
        <p:spPr bwMode="auto">
          <a:xfrm>
            <a:off x="1060450" y="2819400"/>
            <a:ext cx="819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uwxvy</a:t>
            </a:r>
            <a:endParaRPr lang="en-US" sz="1800"/>
          </a:p>
        </p:txBody>
      </p:sp>
      <p:sp>
        <p:nvSpPr>
          <p:cNvPr id="717947" name="Text Box 123"/>
          <p:cNvSpPr txBox="1">
            <a:spLocks noChangeArrowheads="1"/>
          </p:cNvSpPr>
          <p:nvPr/>
        </p:nvSpPr>
        <p:spPr bwMode="auto">
          <a:xfrm>
            <a:off x="4638675" y="2830513"/>
            <a:ext cx="650875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600"/>
              <a:t>12</a:t>
            </a:r>
            <a:r>
              <a:rPr lang="en-US" sz="1800"/>
              <a:t>,y </a:t>
            </a:r>
            <a:endParaRPr lang="en-US" sz="1800"/>
          </a:p>
        </p:txBody>
      </p:sp>
      <p:sp>
        <p:nvSpPr>
          <p:cNvPr id="717948" name="Oval 124"/>
          <p:cNvSpPr>
            <a:spLocks noChangeArrowheads="1"/>
          </p:cNvSpPr>
          <p:nvPr/>
        </p:nvSpPr>
        <p:spPr bwMode="auto">
          <a:xfrm>
            <a:off x="4676775" y="2887663"/>
            <a:ext cx="528638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</a:ln>
        </p:spPr>
        <p:txBody>
          <a:bodyPr wrap="none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717949" name="Rectangle 125"/>
          <p:cNvSpPr>
            <a:spLocks noChangeArrowheads="1"/>
          </p:cNvSpPr>
          <p:nvPr/>
        </p:nvSpPr>
        <p:spPr bwMode="auto">
          <a:xfrm>
            <a:off x="538163" y="3775075"/>
            <a:ext cx="3810000" cy="239712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</a:pPr>
            <a:r>
              <a:rPr lang="en-US" sz="2800" i="1">
                <a:solidFill>
                  <a:srgbClr val="CC0000"/>
                </a:solidFill>
                <a:latin typeface="Gill Sans MT" panose="020B0502020104020203" pitchFamily="34" charset="0"/>
              </a:rPr>
              <a:t>notes:</a:t>
            </a:r>
            <a:endParaRPr lang="en-US" sz="2800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000">
                <a:latin typeface="Gill Sans MT" panose="020B0502020104020203" pitchFamily="34" charset="0"/>
              </a:rPr>
              <a:t>construct shortest path tree by tracing predecessor nodes</a:t>
            </a:r>
            <a:endParaRPr lang="en-US" sz="200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000">
                <a:latin typeface="Gill Sans MT" panose="020B0502020104020203" pitchFamily="34" charset="0"/>
              </a:rPr>
              <a:t>ties can exist (can be broken arbitrarily)</a:t>
            </a:r>
            <a:endParaRPr lang="en-US" sz="2000">
              <a:latin typeface="Gill Sans MT" panose="020B0502020104020203" pitchFamily="34" charset="0"/>
            </a:endParaRPr>
          </a:p>
        </p:txBody>
      </p:sp>
      <p:sp>
        <p:nvSpPr>
          <p:cNvPr id="717950" name="Line 126"/>
          <p:cNvSpPr>
            <a:spLocks noChangeShapeType="1"/>
          </p:cNvSpPr>
          <p:nvPr/>
        </p:nvSpPr>
        <p:spPr bwMode="auto">
          <a:xfrm>
            <a:off x="7874000" y="4995863"/>
            <a:ext cx="59055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17951" name="Line 127"/>
          <p:cNvSpPr>
            <a:spLocks noChangeShapeType="1"/>
          </p:cNvSpPr>
          <p:nvPr/>
        </p:nvSpPr>
        <p:spPr bwMode="auto">
          <a:xfrm flipV="1">
            <a:off x="6124575" y="4995863"/>
            <a:ext cx="1463675" cy="1204912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17952" name="Line 128"/>
          <p:cNvSpPr>
            <a:spLocks noChangeShapeType="1"/>
          </p:cNvSpPr>
          <p:nvPr/>
        </p:nvSpPr>
        <p:spPr bwMode="auto">
          <a:xfrm>
            <a:off x="6115050" y="5110163"/>
            <a:ext cx="9525" cy="104775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17953" name="Line 129"/>
          <p:cNvSpPr>
            <a:spLocks noChangeShapeType="1"/>
          </p:cNvSpPr>
          <p:nvPr/>
        </p:nvSpPr>
        <p:spPr bwMode="auto">
          <a:xfrm flipV="1">
            <a:off x="4906963" y="3252788"/>
            <a:ext cx="1012825" cy="1628775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17954" name="Line 130"/>
          <p:cNvSpPr>
            <a:spLocks noChangeShapeType="1"/>
          </p:cNvSpPr>
          <p:nvPr/>
        </p:nvSpPr>
        <p:spPr bwMode="auto">
          <a:xfrm flipV="1">
            <a:off x="5008563" y="4999038"/>
            <a:ext cx="944562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17955" name="Text Box 131"/>
          <p:cNvSpPr txBox="1">
            <a:spLocks noChangeArrowheads="1"/>
          </p:cNvSpPr>
          <p:nvPr/>
        </p:nvSpPr>
        <p:spPr bwMode="auto">
          <a:xfrm>
            <a:off x="931863" y="3117850"/>
            <a:ext cx="9334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800"/>
              <a:t>uwxvyz</a:t>
            </a:r>
            <a:endParaRPr lang="en-US" sz="1800"/>
          </a:p>
        </p:txBody>
      </p:sp>
      <p:sp>
        <p:nvSpPr>
          <p:cNvPr id="13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3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17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17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17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17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17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717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17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717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1000"/>
                                        <p:tgtEl>
                                          <p:spTgt spid="717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717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717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717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1000"/>
                                        <p:tgtEl>
                                          <p:spTgt spid="717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1000"/>
                                        <p:tgtEl>
                                          <p:spTgt spid="717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1000"/>
                                        <p:tgtEl>
                                          <p:spTgt spid="717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000"/>
                            </p:stCondLst>
                            <p:childTnLst>
                              <p:par>
                                <p:cTn id="9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1000"/>
                                        <p:tgtEl>
                                          <p:spTgt spid="717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000"/>
                            </p:stCondLst>
                            <p:childTnLst>
                              <p:par>
                                <p:cTn id="9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1000"/>
                                        <p:tgtEl>
                                          <p:spTgt spid="717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924" grpId="0"/>
      <p:bldP spid="717937" grpId="0" animBg="1"/>
      <p:bldP spid="717938" grpId="0" animBg="1"/>
      <p:bldP spid="717939" grpId="0"/>
      <p:bldP spid="717940" grpId="0" animBg="1"/>
      <p:bldP spid="717941" grpId="0"/>
      <p:bldP spid="717945" grpId="0" animBg="1"/>
      <p:bldP spid="717946" grpId="0"/>
      <p:bldP spid="717947" grpId="0"/>
      <p:bldP spid="717948" grpId="0" animBg="1"/>
      <p:bldP spid="717949" grpId="0"/>
      <p:bldP spid="717950" grpId="0" animBg="1"/>
      <p:bldP spid="717951" grpId="0" animBg="1"/>
      <p:bldP spid="717952" grpId="0" animBg="1"/>
      <p:bldP spid="717953" grpId="0" animBg="1"/>
      <p:bldP spid="717954" grpId="0" animBg="1"/>
      <p:bldP spid="71795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03" name="Picture 91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38" y="833438"/>
            <a:ext cx="7769225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28004" name="Rectangle 2"/>
          <p:cNvSpPr>
            <a:spLocks noGrp="1" noChangeArrowheads="1"/>
          </p:cNvSpPr>
          <p:nvPr>
            <p:ph type="title"/>
          </p:nvPr>
        </p:nvSpPr>
        <p:spPr>
          <a:xfrm>
            <a:off x="411163" y="130175"/>
            <a:ext cx="8364537" cy="963613"/>
          </a:xfrm>
        </p:spPr>
        <p:txBody>
          <a:bodyPr/>
          <a:lstStyle/>
          <a:p>
            <a:r>
              <a:rPr lang="en-US" sz="4000">
                <a:latin typeface="Gill Sans MT" panose="020B0502020104020203" pitchFamily="34" charset="0"/>
              </a:rPr>
              <a:t>Dijkstra</a:t>
            </a:r>
            <a:r>
              <a:rPr lang="ja-JP" altLang="en-US" sz="4000">
                <a:latin typeface="Gill Sans MT" panose="020B0502020104020203" pitchFamily="34" charset="0"/>
              </a:rPr>
              <a:t>’</a:t>
            </a:r>
            <a:r>
              <a:rPr lang="en-US" altLang="ja-JP" sz="4000">
                <a:latin typeface="Gill Sans MT" panose="020B0502020104020203" pitchFamily="34" charset="0"/>
              </a:rPr>
              <a:t>s algorithm: another example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28005" name="Text Box 3"/>
          <p:cNvSpPr txBox="1">
            <a:spLocks noChangeArrowheads="1"/>
          </p:cNvSpPr>
          <p:nvPr/>
        </p:nvSpPr>
        <p:spPr bwMode="auto">
          <a:xfrm>
            <a:off x="239713" y="1506538"/>
            <a:ext cx="70643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Step</a:t>
            </a:r>
            <a:endParaRPr lang="en-US" sz="2000"/>
          </a:p>
          <a:p>
            <a:pPr algn="r"/>
            <a:r>
              <a:rPr lang="en-US" sz="2000"/>
              <a:t>0</a:t>
            </a:r>
            <a:endParaRPr lang="en-US" sz="2000"/>
          </a:p>
          <a:p>
            <a:pPr algn="r"/>
            <a:r>
              <a:rPr lang="en-US" sz="2000"/>
              <a:t>1</a:t>
            </a:r>
            <a:endParaRPr lang="en-US" sz="2000"/>
          </a:p>
          <a:p>
            <a:pPr algn="r"/>
            <a:r>
              <a:rPr lang="en-US" sz="2000"/>
              <a:t>2</a:t>
            </a:r>
            <a:endParaRPr lang="en-US" sz="2000"/>
          </a:p>
          <a:p>
            <a:pPr algn="r"/>
            <a:r>
              <a:rPr lang="en-US" sz="2000"/>
              <a:t>3</a:t>
            </a:r>
            <a:endParaRPr lang="en-US" sz="2000"/>
          </a:p>
          <a:p>
            <a:pPr algn="r"/>
            <a:r>
              <a:rPr lang="en-US" sz="2000"/>
              <a:t>4</a:t>
            </a:r>
            <a:endParaRPr lang="en-US" sz="2000"/>
          </a:p>
          <a:p>
            <a:pPr algn="r"/>
            <a:r>
              <a:rPr lang="en-US" sz="2000"/>
              <a:t>5</a:t>
            </a:r>
            <a:endParaRPr lang="en-US" sz="2000"/>
          </a:p>
        </p:txBody>
      </p:sp>
      <p:sp>
        <p:nvSpPr>
          <p:cNvPr id="128006" name="Text Box 4"/>
          <p:cNvSpPr txBox="1">
            <a:spLocks noChangeArrowheads="1"/>
          </p:cNvSpPr>
          <p:nvPr/>
        </p:nvSpPr>
        <p:spPr bwMode="auto">
          <a:xfrm>
            <a:off x="1252538" y="1516063"/>
            <a:ext cx="1017587" cy="2225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N</a:t>
            </a:r>
            <a:r>
              <a:rPr lang="en-US" sz="2000">
                <a:cs typeface="Arial" panose="020B0604020202020204" pitchFamily="34" charset="0"/>
              </a:rPr>
              <a:t>'</a:t>
            </a:r>
            <a:endParaRPr lang="en-US" sz="2000">
              <a:cs typeface="Arial" panose="020B0604020202020204" pitchFamily="34" charset="0"/>
            </a:endParaRPr>
          </a:p>
          <a:p>
            <a:pPr algn="r"/>
            <a:r>
              <a:rPr lang="en-US" sz="2000"/>
              <a:t>u</a:t>
            </a:r>
            <a:endParaRPr lang="en-US" sz="2000"/>
          </a:p>
          <a:p>
            <a:pPr algn="r"/>
            <a:r>
              <a:rPr lang="en-US" sz="2000"/>
              <a:t>ux</a:t>
            </a:r>
            <a:endParaRPr lang="en-US" sz="2000"/>
          </a:p>
          <a:p>
            <a:pPr algn="r"/>
            <a:r>
              <a:rPr lang="en-US" sz="2000"/>
              <a:t>uxy</a:t>
            </a:r>
            <a:endParaRPr lang="en-US" sz="2000"/>
          </a:p>
          <a:p>
            <a:pPr algn="r"/>
            <a:r>
              <a:rPr lang="en-US" sz="2000"/>
              <a:t>uxyv</a:t>
            </a:r>
            <a:endParaRPr lang="en-US" sz="2000"/>
          </a:p>
          <a:p>
            <a:pPr algn="r"/>
            <a:r>
              <a:rPr lang="en-US" sz="2000"/>
              <a:t>uxyvw</a:t>
            </a:r>
            <a:endParaRPr lang="en-US" sz="2000"/>
          </a:p>
          <a:p>
            <a:pPr algn="r"/>
            <a:r>
              <a:rPr lang="en-US" sz="2000"/>
              <a:t>uxyvwz</a:t>
            </a:r>
            <a:endParaRPr lang="en-US" sz="2000"/>
          </a:p>
        </p:txBody>
      </p:sp>
      <p:sp>
        <p:nvSpPr>
          <p:cNvPr id="128007" name="Text Box 5"/>
          <p:cNvSpPr txBox="1">
            <a:spLocks noChangeArrowheads="1"/>
          </p:cNvSpPr>
          <p:nvPr/>
        </p:nvSpPr>
        <p:spPr bwMode="auto">
          <a:xfrm>
            <a:off x="2500313" y="1497013"/>
            <a:ext cx="1169987" cy="13112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D(v),p(v)</a:t>
            </a:r>
            <a:endParaRPr lang="en-US" sz="2000"/>
          </a:p>
          <a:p>
            <a:pPr algn="r"/>
            <a:r>
              <a:rPr lang="en-US" sz="2000"/>
              <a:t>2,u</a:t>
            </a:r>
            <a:endParaRPr lang="en-US" sz="2000"/>
          </a:p>
          <a:p>
            <a:pPr algn="r"/>
            <a:r>
              <a:rPr lang="en-US" sz="2000"/>
              <a:t>2,u</a:t>
            </a:r>
            <a:endParaRPr lang="en-US" sz="2000"/>
          </a:p>
          <a:p>
            <a:pPr algn="r"/>
            <a:r>
              <a:rPr lang="en-US" sz="2000"/>
              <a:t>2,u</a:t>
            </a:r>
            <a:endParaRPr lang="en-US" sz="2000"/>
          </a:p>
        </p:txBody>
      </p:sp>
      <p:sp>
        <p:nvSpPr>
          <p:cNvPr id="128008" name="Text Box 6"/>
          <p:cNvSpPr txBox="1">
            <a:spLocks noChangeArrowheads="1"/>
          </p:cNvSpPr>
          <p:nvPr/>
        </p:nvSpPr>
        <p:spPr bwMode="auto">
          <a:xfrm>
            <a:off x="3667125" y="1501775"/>
            <a:ext cx="1284288" cy="16160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D(w),p(w)</a:t>
            </a:r>
            <a:endParaRPr lang="en-US" sz="2000"/>
          </a:p>
          <a:p>
            <a:pPr algn="r"/>
            <a:r>
              <a:rPr lang="en-US" sz="2000"/>
              <a:t>5,u</a:t>
            </a:r>
            <a:endParaRPr lang="en-US" sz="2000"/>
          </a:p>
          <a:p>
            <a:pPr algn="r"/>
            <a:r>
              <a:rPr lang="en-US" sz="2000"/>
              <a:t>4,x</a:t>
            </a:r>
            <a:endParaRPr lang="en-US" sz="2000"/>
          </a:p>
          <a:p>
            <a:pPr algn="r"/>
            <a:r>
              <a:rPr lang="en-US" sz="2000"/>
              <a:t>3,y</a:t>
            </a:r>
            <a:endParaRPr lang="en-US" sz="2000"/>
          </a:p>
          <a:p>
            <a:pPr algn="r"/>
            <a:r>
              <a:rPr lang="en-US" sz="2000"/>
              <a:t>3,y</a:t>
            </a:r>
            <a:endParaRPr lang="en-US" sz="2000"/>
          </a:p>
        </p:txBody>
      </p:sp>
      <p:sp>
        <p:nvSpPr>
          <p:cNvPr id="128009" name="Text Box 7"/>
          <p:cNvSpPr txBox="1">
            <a:spLocks noChangeArrowheads="1"/>
          </p:cNvSpPr>
          <p:nvPr/>
        </p:nvSpPr>
        <p:spPr bwMode="auto">
          <a:xfrm>
            <a:off x="5057775" y="1497013"/>
            <a:ext cx="1169988" cy="701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D(x),p(x)</a:t>
            </a:r>
            <a:endParaRPr lang="en-US" sz="2000"/>
          </a:p>
          <a:p>
            <a:pPr algn="r"/>
            <a:r>
              <a:rPr lang="en-US" sz="2000"/>
              <a:t>1,u</a:t>
            </a:r>
            <a:endParaRPr lang="en-US" sz="2000"/>
          </a:p>
        </p:txBody>
      </p:sp>
      <p:sp>
        <p:nvSpPr>
          <p:cNvPr id="128010" name="Text Box 8"/>
          <p:cNvSpPr txBox="1">
            <a:spLocks noChangeArrowheads="1"/>
          </p:cNvSpPr>
          <p:nvPr/>
        </p:nvSpPr>
        <p:spPr bwMode="auto">
          <a:xfrm>
            <a:off x="6353175" y="1501775"/>
            <a:ext cx="1169988" cy="1006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D(y),p(y)</a:t>
            </a:r>
            <a:endParaRPr lang="en-US" sz="2000"/>
          </a:p>
          <a:p>
            <a:pPr algn="r"/>
            <a:r>
              <a:rPr lang="en-US" sz="2000">
                <a:latin typeface="Comic Sans MS" panose="030F0702030302020204" pitchFamily="66" charset="0"/>
                <a:cs typeface="Arial" panose="020B0604020202020204" pitchFamily="34" charset="0"/>
              </a:rPr>
              <a:t>∞</a:t>
            </a:r>
            <a:endParaRPr lang="en-US" sz="2000">
              <a:latin typeface="Comic Sans MS" panose="030F0702030302020204" pitchFamily="66" charset="0"/>
              <a:cs typeface="Arial" panose="020B0604020202020204" pitchFamily="34" charset="0"/>
            </a:endParaRPr>
          </a:p>
          <a:p>
            <a:pPr algn="r"/>
            <a:r>
              <a:rPr lang="en-US" sz="2000"/>
              <a:t>2,x</a:t>
            </a:r>
            <a:endParaRPr lang="en-US" sz="2000"/>
          </a:p>
        </p:txBody>
      </p:sp>
      <p:sp>
        <p:nvSpPr>
          <p:cNvPr id="128011" name="Text Box 9"/>
          <p:cNvSpPr txBox="1">
            <a:spLocks noChangeArrowheads="1"/>
          </p:cNvSpPr>
          <p:nvPr/>
        </p:nvSpPr>
        <p:spPr bwMode="auto">
          <a:xfrm>
            <a:off x="7605713" y="1516063"/>
            <a:ext cx="1169987" cy="18605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2000"/>
              <a:t>D(z),p(z)</a:t>
            </a:r>
            <a:endParaRPr lang="en-US" sz="2000"/>
          </a:p>
          <a:p>
            <a:pPr algn="r"/>
            <a:r>
              <a:rPr lang="en-US" sz="1800">
                <a:latin typeface="Comic Sans MS" panose="030F0702030302020204" pitchFamily="66" charset="0"/>
              </a:rPr>
              <a:t>∞ </a:t>
            </a:r>
            <a:endParaRPr lang="en-US" sz="2000"/>
          </a:p>
          <a:p>
            <a:pPr algn="r"/>
            <a:r>
              <a:rPr lang="en-US" sz="1800">
                <a:latin typeface="Comic Sans MS" panose="030F0702030302020204" pitchFamily="66" charset="0"/>
              </a:rPr>
              <a:t>∞ </a:t>
            </a:r>
            <a:endParaRPr lang="en-US" sz="2000"/>
          </a:p>
          <a:p>
            <a:pPr algn="r"/>
            <a:r>
              <a:rPr lang="en-US" sz="2000"/>
              <a:t>4,y</a:t>
            </a:r>
            <a:endParaRPr lang="en-US" sz="2000"/>
          </a:p>
          <a:p>
            <a:pPr algn="r"/>
            <a:r>
              <a:rPr lang="en-US" sz="2000"/>
              <a:t>4,y</a:t>
            </a:r>
            <a:endParaRPr lang="en-US" sz="2000"/>
          </a:p>
          <a:p>
            <a:pPr algn="r"/>
            <a:r>
              <a:rPr lang="en-US" sz="2000"/>
              <a:t>4,y</a:t>
            </a:r>
            <a:endParaRPr lang="en-US" sz="2000"/>
          </a:p>
        </p:txBody>
      </p:sp>
      <p:sp>
        <p:nvSpPr>
          <p:cNvPr id="128012" name="Line 10"/>
          <p:cNvSpPr>
            <a:spLocks noChangeShapeType="1"/>
          </p:cNvSpPr>
          <p:nvPr/>
        </p:nvSpPr>
        <p:spPr bwMode="auto">
          <a:xfrm>
            <a:off x="361950" y="1857375"/>
            <a:ext cx="8505825" cy="95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3" name="Line 11"/>
          <p:cNvSpPr>
            <a:spLocks noChangeShapeType="1"/>
          </p:cNvSpPr>
          <p:nvPr/>
        </p:nvSpPr>
        <p:spPr bwMode="auto">
          <a:xfrm>
            <a:off x="519113" y="2162175"/>
            <a:ext cx="8296275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4" name="Line 12"/>
          <p:cNvSpPr>
            <a:spLocks noChangeShapeType="1"/>
          </p:cNvSpPr>
          <p:nvPr/>
        </p:nvSpPr>
        <p:spPr bwMode="auto">
          <a:xfrm>
            <a:off x="538163" y="2457450"/>
            <a:ext cx="8267700" cy="4763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5" name="Line 13"/>
          <p:cNvSpPr>
            <a:spLocks noChangeShapeType="1"/>
          </p:cNvSpPr>
          <p:nvPr/>
        </p:nvSpPr>
        <p:spPr bwMode="auto">
          <a:xfrm>
            <a:off x="547688" y="2767013"/>
            <a:ext cx="8253412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6" name="Line 14"/>
          <p:cNvSpPr>
            <a:spLocks noChangeShapeType="1"/>
          </p:cNvSpPr>
          <p:nvPr/>
        </p:nvSpPr>
        <p:spPr bwMode="auto">
          <a:xfrm>
            <a:off x="557213" y="3071813"/>
            <a:ext cx="8267700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7" name="Line 15"/>
          <p:cNvSpPr>
            <a:spLocks noChangeShapeType="1"/>
          </p:cNvSpPr>
          <p:nvPr/>
        </p:nvSpPr>
        <p:spPr bwMode="auto">
          <a:xfrm>
            <a:off x="571500" y="3386138"/>
            <a:ext cx="8262938" cy="4762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28018" name="Group 16"/>
          <p:cNvGrpSpPr/>
          <p:nvPr/>
        </p:nvGrpSpPr>
        <p:grpSpPr bwMode="auto">
          <a:xfrm>
            <a:off x="3645396" y="3771160"/>
            <a:ext cx="3571875" cy="2236787"/>
            <a:chOff x="3162" y="1071"/>
            <a:chExt cx="2250" cy="1409"/>
          </a:xfrm>
        </p:grpSpPr>
        <p:sp>
          <p:nvSpPr>
            <p:cNvPr id="128024" name="Freeform 17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25" name="Freeform 18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26" name="Oval 19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27" name="Line 20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28" name="Line 21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29" name="Rectangle 22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8030" name="Oval 23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31" name="Oval 24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32" name="Line 25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33" name="Line 26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34" name="Rectangle 27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8035" name="Oval 28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36" name="Oval 29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37" name="Line 30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38" name="Line 31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39" name="Rectangle 32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8040" name="Oval 33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41" name="Oval 34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42" name="Line 35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43" name="Line 36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44" name="Rectangle 37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8045" name="Oval 38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46" name="Oval 39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47" name="Line 40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48" name="Line 41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49" name="Rectangle 42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8050" name="Oval 43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51" name="Oval 44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52" name="Line 45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53" name="Line 46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54" name="Rectangle 47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8055" name="Oval 48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56" name="Freeform 49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57" name="Freeform 50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58" name="Freeform 51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59" name="Freeform 52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60" name="Freeform 53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61" name="Freeform 54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62" name="Freeform 55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63" name="Freeform 56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064" name="Freeform 57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8065" name="Group 58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28091" name="Rectangle 5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8092" name="Text Box 60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u</a:t>
                </a:r>
                <a:endParaRPr lang="en-US"/>
              </a:p>
            </p:txBody>
          </p:sp>
        </p:grpSp>
        <p:grpSp>
          <p:nvGrpSpPr>
            <p:cNvPr id="128066" name="Group 61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28089" name="Rectangle 6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8090" name="Text Box 6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y</a:t>
                </a:r>
                <a:endParaRPr lang="en-US"/>
              </a:p>
            </p:txBody>
          </p:sp>
        </p:grpSp>
        <p:grpSp>
          <p:nvGrpSpPr>
            <p:cNvPr id="128067" name="Group 64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28087" name="Rectangle 6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8088" name="Text Box 66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x</a:t>
                </a:r>
                <a:endParaRPr lang="en-US"/>
              </a:p>
            </p:txBody>
          </p:sp>
        </p:grpSp>
        <p:grpSp>
          <p:nvGrpSpPr>
            <p:cNvPr id="128068" name="Group 67"/>
            <p:cNvGrpSpPr/>
            <p:nvPr/>
          </p:nvGrpSpPr>
          <p:grpSpPr bwMode="auto">
            <a:xfrm>
              <a:off x="4438" y="1438"/>
              <a:ext cx="232" cy="250"/>
              <a:chOff x="2941" y="2425"/>
              <a:chExt cx="235" cy="250"/>
            </a:xfrm>
          </p:grpSpPr>
          <p:sp>
            <p:nvSpPr>
              <p:cNvPr id="128085" name="Rectangle 6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8086" name="Text Box 69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w</a:t>
                </a:r>
                <a:endParaRPr lang="en-US"/>
              </a:p>
            </p:txBody>
          </p:sp>
        </p:grpSp>
        <p:grpSp>
          <p:nvGrpSpPr>
            <p:cNvPr id="128069" name="Group 70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28083" name="Rectangle 7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8084" name="Text Box 72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v</a:t>
                </a:r>
                <a:endParaRPr lang="en-US"/>
              </a:p>
            </p:txBody>
          </p:sp>
        </p:grpSp>
        <p:grpSp>
          <p:nvGrpSpPr>
            <p:cNvPr id="128070" name="Group 73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28081" name="Rectangle 7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8082" name="Text Box 75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z</a:t>
                </a:r>
                <a:endParaRPr lang="en-US"/>
              </a:p>
            </p:txBody>
          </p:sp>
        </p:grpSp>
        <p:sp>
          <p:nvSpPr>
            <p:cNvPr id="128071" name="Text Box 76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8072" name="Text Box 77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8073" name="Text Box 78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28074" name="Text Box 79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28075" name="Text Box 80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28076" name="Text Box 81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28077" name="Text Box 82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8078" name="Text Box 83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  <p:sp>
          <p:nvSpPr>
            <p:cNvPr id="128079" name="Text Box 84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28080" name="Text Box 85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</p:grpSp>
      <p:sp>
        <p:nvSpPr>
          <p:cNvPr id="718934" name="Line 86"/>
          <p:cNvSpPr>
            <a:spLocks noChangeShapeType="1"/>
          </p:cNvSpPr>
          <p:nvPr/>
        </p:nvSpPr>
        <p:spPr bwMode="auto">
          <a:xfrm flipH="1">
            <a:off x="2241550" y="2035175"/>
            <a:ext cx="3514725" cy="309563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18935" name="Line 87"/>
          <p:cNvSpPr>
            <a:spLocks noChangeShapeType="1"/>
          </p:cNvSpPr>
          <p:nvPr/>
        </p:nvSpPr>
        <p:spPr bwMode="auto">
          <a:xfrm flipH="1">
            <a:off x="2163763" y="2330450"/>
            <a:ext cx="4894262" cy="334963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18936" name="Line 88"/>
          <p:cNvSpPr>
            <a:spLocks noChangeShapeType="1"/>
          </p:cNvSpPr>
          <p:nvPr/>
        </p:nvSpPr>
        <p:spPr bwMode="auto">
          <a:xfrm flipH="1">
            <a:off x="2227263" y="2692400"/>
            <a:ext cx="914400" cy="257175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18937" name="Line 89"/>
          <p:cNvSpPr>
            <a:spLocks noChangeShapeType="1"/>
          </p:cNvSpPr>
          <p:nvPr/>
        </p:nvSpPr>
        <p:spPr bwMode="auto">
          <a:xfrm flipH="1">
            <a:off x="2241550" y="2949575"/>
            <a:ext cx="2239963" cy="309563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18938" name="Line 90"/>
          <p:cNvSpPr>
            <a:spLocks noChangeShapeType="1"/>
          </p:cNvSpPr>
          <p:nvPr/>
        </p:nvSpPr>
        <p:spPr bwMode="auto">
          <a:xfrm flipH="1">
            <a:off x="2254250" y="3206750"/>
            <a:ext cx="5975350" cy="334963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9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9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sp>
        <p:nvSpPr>
          <p:cNvPr id="96" name="TextBox 1"/>
          <p:cNvSpPr txBox="1">
            <a:spLocks noChangeArrowheads="1"/>
          </p:cNvSpPr>
          <p:nvPr/>
        </p:nvSpPr>
        <p:spPr bwMode="auto">
          <a:xfrm>
            <a:off x="339826" y="6198762"/>
            <a:ext cx="4507165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dirty="0" smtClean="0"/>
              <a:t>* Check </a:t>
            </a:r>
            <a:r>
              <a:rPr lang="en-US" sz="1400" dirty="0"/>
              <a:t>out the online interactive exercises for more </a:t>
            </a:r>
            <a:r>
              <a:rPr lang="en-US" sz="1400" dirty="0" smtClean="0"/>
              <a:t>examples: h</a:t>
            </a:r>
            <a:r>
              <a:rPr lang="en-US" sz="1200" dirty="0" smtClean="0"/>
              <a:t>ttp</a:t>
            </a:r>
            <a:r>
              <a:rPr lang="en-US" sz="1200" dirty="0"/>
              <a:t>://gaia.cs.umass.edu/kurose_ross/interactive/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8934" grpId="0" animBg="1"/>
      <p:bldP spid="718935" grpId="0" animBg="1"/>
      <p:bldP spid="718936" grpId="0" animBg="1"/>
      <p:bldP spid="718937" grpId="0" animBg="1"/>
      <p:bldP spid="71893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7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7772400" cy="852488"/>
          </a:xfrm>
        </p:spPr>
        <p:txBody>
          <a:bodyPr/>
          <a:lstStyle/>
          <a:p>
            <a:r>
              <a:rPr lang="en-US" sz="4000">
                <a:latin typeface="Gill Sans MT" panose="020B0502020104020203" pitchFamily="34" charset="0"/>
              </a:rPr>
              <a:t>Dijkstra</a:t>
            </a:r>
            <a:r>
              <a:rPr lang="ja-JP" altLang="en-US" sz="4000">
                <a:latin typeface="Gill Sans MT" panose="020B0502020104020203" pitchFamily="34" charset="0"/>
              </a:rPr>
              <a:t>’</a:t>
            </a:r>
            <a:r>
              <a:rPr lang="en-US" altLang="ja-JP" sz="4000">
                <a:latin typeface="Gill Sans MT" panose="020B0502020104020203" pitchFamily="34" charset="0"/>
              </a:rPr>
              <a:t>s algorithm: example (2) </a:t>
            </a:r>
            <a:endParaRPr lang="en-US" sz="4000">
              <a:latin typeface="Gill Sans MT" panose="020B0502020104020203" pitchFamily="34" charset="0"/>
            </a:endParaRPr>
          </a:p>
        </p:txBody>
      </p:sp>
      <p:grpSp>
        <p:nvGrpSpPr>
          <p:cNvPr id="129028" name="Group 3"/>
          <p:cNvGrpSpPr/>
          <p:nvPr/>
        </p:nvGrpSpPr>
        <p:grpSpPr bwMode="auto">
          <a:xfrm>
            <a:off x="2198688" y="2036763"/>
            <a:ext cx="3244850" cy="1500187"/>
            <a:chOff x="1385" y="1283"/>
            <a:chExt cx="2044" cy="945"/>
          </a:xfrm>
        </p:grpSpPr>
        <p:sp>
          <p:nvSpPr>
            <p:cNvPr id="129047" name="Freeform 4"/>
            <p:cNvSpPr/>
            <p:nvPr/>
          </p:nvSpPr>
          <p:spPr bwMode="auto">
            <a:xfrm>
              <a:off x="1648" y="1465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48" name="Oval 5"/>
            <p:cNvSpPr>
              <a:spLocks noChangeArrowheads="1"/>
            </p:cNvSpPr>
            <p:nvPr/>
          </p:nvSpPr>
          <p:spPr bwMode="auto">
            <a:xfrm>
              <a:off x="1388" y="1707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49" name="Line 6"/>
            <p:cNvSpPr>
              <a:spLocks noChangeShapeType="1"/>
            </p:cNvSpPr>
            <p:nvPr/>
          </p:nvSpPr>
          <p:spPr bwMode="auto">
            <a:xfrm>
              <a:off x="1388" y="1700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50" name="Line 7"/>
            <p:cNvSpPr>
              <a:spLocks noChangeShapeType="1"/>
            </p:cNvSpPr>
            <p:nvPr/>
          </p:nvSpPr>
          <p:spPr bwMode="auto">
            <a:xfrm>
              <a:off x="1701" y="1700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51" name="Rectangle 8"/>
            <p:cNvSpPr>
              <a:spLocks noChangeArrowheads="1"/>
            </p:cNvSpPr>
            <p:nvPr/>
          </p:nvSpPr>
          <p:spPr bwMode="auto">
            <a:xfrm>
              <a:off x="1388" y="1700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9052" name="Oval 9"/>
            <p:cNvSpPr>
              <a:spLocks noChangeArrowheads="1"/>
            </p:cNvSpPr>
            <p:nvPr/>
          </p:nvSpPr>
          <p:spPr bwMode="auto">
            <a:xfrm>
              <a:off x="1385" y="1641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53" name="Oval 10"/>
            <p:cNvSpPr>
              <a:spLocks noChangeArrowheads="1"/>
            </p:cNvSpPr>
            <p:nvPr/>
          </p:nvSpPr>
          <p:spPr bwMode="auto">
            <a:xfrm>
              <a:off x="1862" y="2094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54" name="Line 11"/>
            <p:cNvSpPr>
              <a:spLocks noChangeShapeType="1"/>
            </p:cNvSpPr>
            <p:nvPr/>
          </p:nvSpPr>
          <p:spPr bwMode="auto">
            <a:xfrm>
              <a:off x="1862" y="208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55" name="Line 12"/>
            <p:cNvSpPr>
              <a:spLocks noChangeShapeType="1"/>
            </p:cNvSpPr>
            <p:nvPr/>
          </p:nvSpPr>
          <p:spPr bwMode="auto">
            <a:xfrm>
              <a:off x="2175" y="208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56" name="Rectangle 13"/>
            <p:cNvSpPr>
              <a:spLocks noChangeArrowheads="1"/>
            </p:cNvSpPr>
            <p:nvPr/>
          </p:nvSpPr>
          <p:spPr bwMode="auto">
            <a:xfrm>
              <a:off x="1862" y="2087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9057" name="Oval 14"/>
            <p:cNvSpPr>
              <a:spLocks noChangeArrowheads="1"/>
            </p:cNvSpPr>
            <p:nvPr/>
          </p:nvSpPr>
          <p:spPr bwMode="auto">
            <a:xfrm>
              <a:off x="1859" y="2028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58" name="Oval 15"/>
            <p:cNvSpPr>
              <a:spLocks noChangeArrowheads="1"/>
            </p:cNvSpPr>
            <p:nvPr/>
          </p:nvSpPr>
          <p:spPr bwMode="auto">
            <a:xfrm>
              <a:off x="1858" y="1404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59" name="Line 16"/>
            <p:cNvSpPr>
              <a:spLocks noChangeShapeType="1"/>
            </p:cNvSpPr>
            <p:nvPr/>
          </p:nvSpPr>
          <p:spPr bwMode="auto">
            <a:xfrm>
              <a:off x="1858" y="139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60" name="Line 17"/>
            <p:cNvSpPr>
              <a:spLocks noChangeShapeType="1"/>
            </p:cNvSpPr>
            <p:nvPr/>
          </p:nvSpPr>
          <p:spPr bwMode="auto">
            <a:xfrm>
              <a:off x="2171" y="139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61" name="Rectangle 18"/>
            <p:cNvSpPr>
              <a:spLocks noChangeArrowheads="1"/>
            </p:cNvSpPr>
            <p:nvPr/>
          </p:nvSpPr>
          <p:spPr bwMode="auto">
            <a:xfrm>
              <a:off x="1858" y="1397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9062" name="Oval 19"/>
            <p:cNvSpPr>
              <a:spLocks noChangeArrowheads="1"/>
            </p:cNvSpPr>
            <p:nvPr/>
          </p:nvSpPr>
          <p:spPr bwMode="auto">
            <a:xfrm>
              <a:off x="1855" y="1338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63" name="Oval 20"/>
            <p:cNvSpPr>
              <a:spLocks noChangeArrowheads="1"/>
            </p:cNvSpPr>
            <p:nvPr/>
          </p:nvSpPr>
          <p:spPr bwMode="auto">
            <a:xfrm>
              <a:off x="2541" y="1400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64" name="Line 21"/>
            <p:cNvSpPr>
              <a:spLocks noChangeShapeType="1"/>
            </p:cNvSpPr>
            <p:nvPr/>
          </p:nvSpPr>
          <p:spPr bwMode="auto">
            <a:xfrm>
              <a:off x="2541" y="1393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65" name="Line 22"/>
            <p:cNvSpPr>
              <a:spLocks noChangeShapeType="1"/>
            </p:cNvSpPr>
            <p:nvPr/>
          </p:nvSpPr>
          <p:spPr bwMode="auto">
            <a:xfrm>
              <a:off x="2853" y="1393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66" name="Rectangle 23"/>
            <p:cNvSpPr>
              <a:spLocks noChangeArrowheads="1"/>
            </p:cNvSpPr>
            <p:nvPr/>
          </p:nvSpPr>
          <p:spPr bwMode="auto">
            <a:xfrm>
              <a:off x="2541" y="1393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9067" name="Oval 24"/>
            <p:cNvSpPr>
              <a:spLocks noChangeArrowheads="1"/>
            </p:cNvSpPr>
            <p:nvPr/>
          </p:nvSpPr>
          <p:spPr bwMode="auto">
            <a:xfrm>
              <a:off x="2544" y="1337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68" name="Oval 25"/>
            <p:cNvSpPr>
              <a:spLocks noChangeArrowheads="1"/>
            </p:cNvSpPr>
            <p:nvPr/>
          </p:nvSpPr>
          <p:spPr bwMode="auto">
            <a:xfrm>
              <a:off x="2551" y="2091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69" name="Line 26"/>
            <p:cNvSpPr>
              <a:spLocks noChangeShapeType="1"/>
            </p:cNvSpPr>
            <p:nvPr/>
          </p:nvSpPr>
          <p:spPr bwMode="auto">
            <a:xfrm>
              <a:off x="2551" y="20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70" name="Line 27"/>
            <p:cNvSpPr>
              <a:spLocks noChangeShapeType="1"/>
            </p:cNvSpPr>
            <p:nvPr/>
          </p:nvSpPr>
          <p:spPr bwMode="auto">
            <a:xfrm>
              <a:off x="2864" y="20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71" name="Rectangle 28"/>
            <p:cNvSpPr>
              <a:spLocks noChangeArrowheads="1"/>
            </p:cNvSpPr>
            <p:nvPr/>
          </p:nvSpPr>
          <p:spPr bwMode="auto">
            <a:xfrm>
              <a:off x="2551" y="2084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9072" name="Oval 29"/>
            <p:cNvSpPr>
              <a:spLocks noChangeArrowheads="1"/>
            </p:cNvSpPr>
            <p:nvPr/>
          </p:nvSpPr>
          <p:spPr bwMode="auto">
            <a:xfrm>
              <a:off x="2548" y="2025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73" name="Oval 30"/>
            <p:cNvSpPr>
              <a:spLocks noChangeArrowheads="1"/>
            </p:cNvSpPr>
            <p:nvPr/>
          </p:nvSpPr>
          <p:spPr bwMode="auto">
            <a:xfrm>
              <a:off x="3116" y="1750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74" name="Line 31"/>
            <p:cNvSpPr>
              <a:spLocks noChangeShapeType="1"/>
            </p:cNvSpPr>
            <p:nvPr/>
          </p:nvSpPr>
          <p:spPr bwMode="auto">
            <a:xfrm>
              <a:off x="3116" y="1743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75" name="Line 32"/>
            <p:cNvSpPr>
              <a:spLocks noChangeShapeType="1"/>
            </p:cNvSpPr>
            <p:nvPr/>
          </p:nvSpPr>
          <p:spPr bwMode="auto">
            <a:xfrm>
              <a:off x="3429" y="1743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76" name="Rectangle 33"/>
            <p:cNvSpPr>
              <a:spLocks noChangeArrowheads="1"/>
            </p:cNvSpPr>
            <p:nvPr/>
          </p:nvSpPr>
          <p:spPr bwMode="auto">
            <a:xfrm>
              <a:off x="3116" y="1743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9077" name="Oval 34"/>
            <p:cNvSpPr>
              <a:spLocks noChangeArrowheads="1"/>
            </p:cNvSpPr>
            <p:nvPr/>
          </p:nvSpPr>
          <p:spPr bwMode="auto">
            <a:xfrm>
              <a:off x="3113" y="1684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78" name="Freeform 35"/>
            <p:cNvSpPr/>
            <p:nvPr/>
          </p:nvSpPr>
          <p:spPr bwMode="auto">
            <a:xfrm>
              <a:off x="2707" y="1492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79" name="Freeform 36"/>
            <p:cNvSpPr/>
            <p:nvPr/>
          </p:nvSpPr>
          <p:spPr bwMode="auto">
            <a:xfrm>
              <a:off x="2866" y="1831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80" name="Freeform 37"/>
            <p:cNvSpPr/>
            <p:nvPr/>
          </p:nvSpPr>
          <p:spPr bwMode="auto">
            <a:xfrm>
              <a:off x="2185" y="2113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81" name="Freeform 38"/>
            <p:cNvSpPr/>
            <p:nvPr/>
          </p:nvSpPr>
          <p:spPr bwMode="auto">
            <a:xfrm>
              <a:off x="1594" y="1789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9082" name="Group 39"/>
            <p:cNvGrpSpPr/>
            <p:nvPr/>
          </p:nvGrpSpPr>
          <p:grpSpPr bwMode="auto">
            <a:xfrm>
              <a:off x="1437" y="1589"/>
              <a:ext cx="205" cy="250"/>
              <a:chOff x="2954" y="2425"/>
              <a:chExt cx="208" cy="250"/>
            </a:xfrm>
          </p:grpSpPr>
          <p:sp>
            <p:nvSpPr>
              <p:cNvPr id="129098" name="Rectangle 40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9099" name="Text Box 41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u</a:t>
                </a:r>
                <a:endParaRPr lang="en-US"/>
              </a:p>
            </p:txBody>
          </p:sp>
        </p:grpSp>
        <p:grpSp>
          <p:nvGrpSpPr>
            <p:cNvPr id="129083" name="Group 42"/>
            <p:cNvGrpSpPr/>
            <p:nvPr/>
          </p:nvGrpSpPr>
          <p:grpSpPr bwMode="auto">
            <a:xfrm>
              <a:off x="2611" y="1973"/>
              <a:ext cx="196" cy="250"/>
              <a:chOff x="2958" y="2425"/>
              <a:chExt cx="199" cy="250"/>
            </a:xfrm>
          </p:grpSpPr>
          <p:sp>
            <p:nvSpPr>
              <p:cNvPr id="129096" name="Rectangle 43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9097" name="Text Box 44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y</a:t>
                </a:r>
                <a:endParaRPr lang="en-US"/>
              </a:p>
            </p:txBody>
          </p:sp>
        </p:grpSp>
        <p:grpSp>
          <p:nvGrpSpPr>
            <p:cNvPr id="129084" name="Group 45"/>
            <p:cNvGrpSpPr/>
            <p:nvPr/>
          </p:nvGrpSpPr>
          <p:grpSpPr bwMode="auto">
            <a:xfrm>
              <a:off x="1922" y="1940"/>
              <a:ext cx="212" cy="288"/>
              <a:chOff x="2951" y="2395"/>
              <a:chExt cx="213" cy="288"/>
            </a:xfrm>
          </p:grpSpPr>
          <p:sp>
            <p:nvSpPr>
              <p:cNvPr id="129094" name="Rectangle 4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9095" name="Text Box 47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x</a:t>
                </a:r>
                <a:endParaRPr lang="en-US"/>
              </a:p>
            </p:txBody>
          </p:sp>
        </p:grpSp>
        <p:grpSp>
          <p:nvGrpSpPr>
            <p:cNvPr id="129085" name="Group 48"/>
            <p:cNvGrpSpPr/>
            <p:nvPr/>
          </p:nvGrpSpPr>
          <p:grpSpPr bwMode="auto">
            <a:xfrm>
              <a:off x="2588" y="1283"/>
              <a:ext cx="232" cy="250"/>
              <a:chOff x="2941" y="2425"/>
              <a:chExt cx="235" cy="250"/>
            </a:xfrm>
          </p:grpSpPr>
          <p:sp>
            <p:nvSpPr>
              <p:cNvPr id="129092" name="Rectangle 4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9093" name="Text Box 50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w</a:t>
                </a:r>
                <a:endParaRPr lang="en-US"/>
              </a:p>
            </p:txBody>
          </p:sp>
        </p:grpSp>
        <p:grpSp>
          <p:nvGrpSpPr>
            <p:cNvPr id="129086" name="Group 51"/>
            <p:cNvGrpSpPr/>
            <p:nvPr/>
          </p:nvGrpSpPr>
          <p:grpSpPr bwMode="auto">
            <a:xfrm>
              <a:off x="1921" y="1283"/>
              <a:ext cx="196" cy="250"/>
              <a:chOff x="2958" y="2425"/>
              <a:chExt cx="199" cy="250"/>
            </a:xfrm>
          </p:grpSpPr>
          <p:sp>
            <p:nvSpPr>
              <p:cNvPr id="129090" name="Rectangle 5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9091" name="Text Box 53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v</a:t>
                </a:r>
                <a:endParaRPr lang="en-US"/>
              </a:p>
            </p:txBody>
          </p:sp>
        </p:grpSp>
        <p:grpSp>
          <p:nvGrpSpPr>
            <p:cNvPr id="129087" name="Group 54"/>
            <p:cNvGrpSpPr/>
            <p:nvPr/>
          </p:nvGrpSpPr>
          <p:grpSpPr bwMode="auto">
            <a:xfrm>
              <a:off x="3175" y="1601"/>
              <a:ext cx="212" cy="288"/>
              <a:chOff x="2949" y="2395"/>
              <a:chExt cx="214" cy="288"/>
            </a:xfrm>
          </p:grpSpPr>
          <p:sp>
            <p:nvSpPr>
              <p:cNvPr id="129088" name="Rectangle 5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9089" name="Text Box 56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z</a:t>
                </a:r>
                <a:endParaRPr lang="en-US"/>
              </a:p>
            </p:txBody>
          </p:sp>
        </p:grpSp>
      </p:grpSp>
      <p:sp>
        <p:nvSpPr>
          <p:cNvPr id="129029" name="Text Box 57"/>
          <p:cNvSpPr txBox="1">
            <a:spLocks noChangeArrowheads="1"/>
          </p:cNvSpPr>
          <p:nvPr/>
        </p:nvSpPr>
        <p:spPr bwMode="auto">
          <a:xfrm>
            <a:off x="577850" y="1220788"/>
            <a:ext cx="4568825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>
                <a:latin typeface="Gill Sans MT" panose="020B0502020104020203" pitchFamily="34" charset="0"/>
              </a:rPr>
              <a:t>resulting shortest-path tree from u:</a:t>
            </a:r>
            <a:endParaRPr lang="en-US">
              <a:latin typeface="Gill Sans MT" panose="020B0502020104020203" pitchFamily="34" charset="0"/>
            </a:endParaRPr>
          </a:p>
        </p:txBody>
      </p:sp>
      <p:grpSp>
        <p:nvGrpSpPr>
          <p:cNvPr id="129030" name="Group 58"/>
          <p:cNvGrpSpPr/>
          <p:nvPr/>
        </p:nvGrpSpPr>
        <p:grpSpPr bwMode="auto">
          <a:xfrm>
            <a:off x="2268538" y="4224338"/>
            <a:ext cx="2319337" cy="2276475"/>
            <a:chOff x="259" y="2768"/>
            <a:chExt cx="1461" cy="1434"/>
          </a:xfrm>
        </p:grpSpPr>
        <p:sp>
          <p:nvSpPr>
            <p:cNvPr id="129033" name="Line 59"/>
            <p:cNvSpPr>
              <a:spLocks noChangeShapeType="1"/>
            </p:cNvSpPr>
            <p:nvPr/>
          </p:nvSpPr>
          <p:spPr bwMode="auto">
            <a:xfrm>
              <a:off x="1152" y="2880"/>
              <a:ext cx="8" cy="132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9034" name="Line 60"/>
            <p:cNvSpPr>
              <a:spLocks noChangeShapeType="1"/>
            </p:cNvSpPr>
            <p:nvPr/>
          </p:nvSpPr>
          <p:spPr bwMode="auto">
            <a:xfrm>
              <a:off x="357" y="3058"/>
              <a:ext cx="13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9035" name="Text Box 61"/>
            <p:cNvSpPr txBox="1">
              <a:spLocks noChangeArrowheads="1"/>
            </p:cNvSpPr>
            <p:nvPr/>
          </p:nvSpPr>
          <p:spPr bwMode="auto">
            <a:xfrm>
              <a:off x="883" y="3060"/>
              <a:ext cx="188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v</a:t>
              </a:r>
              <a:endParaRPr lang="en-US" sz="1800"/>
            </a:p>
          </p:txBody>
        </p:sp>
        <p:sp>
          <p:nvSpPr>
            <p:cNvPr id="129036" name="Text Box 62"/>
            <p:cNvSpPr txBox="1">
              <a:spLocks noChangeArrowheads="1"/>
            </p:cNvSpPr>
            <p:nvPr/>
          </p:nvSpPr>
          <p:spPr bwMode="auto">
            <a:xfrm>
              <a:off x="876" y="3247"/>
              <a:ext cx="188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x</a:t>
              </a:r>
              <a:endParaRPr lang="en-US" sz="1800"/>
            </a:p>
          </p:txBody>
        </p:sp>
        <p:sp>
          <p:nvSpPr>
            <p:cNvPr id="129037" name="Text Box 63"/>
            <p:cNvSpPr txBox="1">
              <a:spLocks noChangeArrowheads="1"/>
            </p:cNvSpPr>
            <p:nvPr/>
          </p:nvSpPr>
          <p:spPr bwMode="auto">
            <a:xfrm>
              <a:off x="890" y="3482"/>
              <a:ext cx="188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y</a:t>
              </a:r>
              <a:endParaRPr lang="en-US" sz="1800"/>
            </a:p>
          </p:txBody>
        </p:sp>
        <p:sp>
          <p:nvSpPr>
            <p:cNvPr id="129038" name="Text Box 64"/>
            <p:cNvSpPr txBox="1">
              <a:spLocks noChangeArrowheads="1"/>
            </p:cNvSpPr>
            <p:nvPr/>
          </p:nvSpPr>
          <p:spPr bwMode="auto">
            <a:xfrm>
              <a:off x="875" y="3717"/>
              <a:ext cx="220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w</a:t>
              </a:r>
              <a:endParaRPr lang="en-US" sz="1800"/>
            </a:p>
          </p:txBody>
        </p:sp>
        <p:sp>
          <p:nvSpPr>
            <p:cNvPr id="129039" name="Text Box 65"/>
            <p:cNvSpPr txBox="1">
              <a:spLocks noChangeArrowheads="1"/>
            </p:cNvSpPr>
            <p:nvPr/>
          </p:nvSpPr>
          <p:spPr bwMode="auto">
            <a:xfrm>
              <a:off x="884" y="3943"/>
              <a:ext cx="188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z</a:t>
              </a:r>
              <a:endParaRPr lang="en-US" sz="1800"/>
            </a:p>
          </p:txBody>
        </p:sp>
        <p:sp>
          <p:nvSpPr>
            <p:cNvPr id="129040" name="Text Box 66"/>
            <p:cNvSpPr txBox="1">
              <a:spLocks noChangeArrowheads="1"/>
            </p:cNvSpPr>
            <p:nvPr/>
          </p:nvSpPr>
          <p:spPr bwMode="auto">
            <a:xfrm>
              <a:off x="1248" y="3044"/>
              <a:ext cx="404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(u,v)</a:t>
              </a:r>
              <a:endParaRPr lang="en-US" sz="1800"/>
            </a:p>
          </p:txBody>
        </p:sp>
        <p:sp>
          <p:nvSpPr>
            <p:cNvPr id="129041" name="Text Box 67"/>
            <p:cNvSpPr txBox="1">
              <a:spLocks noChangeArrowheads="1"/>
            </p:cNvSpPr>
            <p:nvPr/>
          </p:nvSpPr>
          <p:spPr bwMode="auto">
            <a:xfrm>
              <a:off x="1249" y="3246"/>
              <a:ext cx="404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(u,x)</a:t>
              </a:r>
              <a:endParaRPr lang="en-US" sz="1800"/>
            </a:p>
          </p:txBody>
        </p:sp>
        <p:sp>
          <p:nvSpPr>
            <p:cNvPr id="129042" name="Text Box 68"/>
            <p:cNvSpPr txBox="1">
              <a:spLocks noChangeArrowheads="1"/>
            </p:cNvSpPr>
            <p:nvPr/>
          </p:nvSpPr>
          <p:spPr bwMode="auto">
            <a:xfrm>
              <a:off x="1248" y="3497"/>
              <a:ext cx="404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(u,x)</a:t>
              </a:r>
              <a:endParaRPr lang="en-US" sz="1800"/>
            </a:p>
          </p:txBody>
        </p:sp>
        <p:sp>
          <p:nvSpPr>
            <p:cNvPr id="129043" name="Text Box 69"/>
            <p:cNvSpPr txBox="1">
              <a:spLocks noChangeArrowheads="1"/>
            </p:cNvSpPr>
            <p:nvPr/>
          </p:nvSpPr>
          <p:spPr bwMode="auto">
            <a:xfrm>
              <a:off x="1264" y="3715"/>
              <a:ext cx="404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(u,x)</a:t>
              </a:r>
              <a:endParaRPr lang="en-US" sz="1800"/>
            </a:p>
          </p:txBody>
        </p:sp>
        <p:sp>
          <p:nvSpPr>
            <p:cNvPr id="129044" name="Text Box 70"/>
            <p:cNvSpPr txBox="1">
              <a:spLocks noChangeArrowheads="1"/>
            </p:cNvSpPr>
            <p:nvPr/>
          </p:nvSpPr>
          <p:spPr bwMode="auto">
            <a:xfrm>
              <a:off x="1254" y="3949"/>
              <a:ext cx="404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(u,x)</a:t>
              </a:r>
              <a:endParaRPr lang="en-US" sz="1800"/>
            </a:p>
          </p:txBody>
        </p:sp>
        <p:sp>
          <p:nvSpPr>
            <p:cNvPr id="129045" name="Text Box 71"/>
            <p:cNvSpPr txBox="1">
              <a:spLocks noChangeArrowheads="1"/>
            </p:cNvSpPr>
            <p:nvPr/>
          </p:nvSpPr>
          <p:spPr bwMode="auto">
            <a:xfrm>
              <a:off x="259" y="2768"/>
              <a:ext cx="812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destination</a:t>
              </a:r>
              <a:endParaRPr lang="en-US" sz="1800"/>
            </a:p>
          </p:txBody>
        </p:sp>
        <p:sp>
          <p:nvSpPr>
            <p:cNvPr id="129046" name="Text Box 72"/>
            <p:cNvSpPr txBox="1">
              <a:spLocks noChangeArrowheads="1"/>
            </p:cNvSpPr>
            <p:nvPr/>
          </p:nvSpPr>
          <p:spPr bwMode="auto">
            <a:xfrm>
              <a:off x="1232" y="2791"/>
              <a:ext cx="332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link</a:t>
              </a:r>
              <a:endParaRPr lang="en-US" sz="1800"/>
            </a:p>
          </p:txBody>
        </p:sp>
      </p:grpSp>
      <p:sp>
        <p:nvSpPr>
          <p:cNvPr id="129031" name="Text Box 73"/>
          <p:cNvSpPr txBox="1">
            <a:spLocks noChangeArrowheads="1"/>
          </p:cNvSpPr>
          <p:nvPr/>
        </p:nvSpPr>
        <p:spPr bwMode="auto">
          <a:xfrm>
            <a:off x="525463" y="3743325"/>
            <a:ext cx="3949700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>
                <a:latin typeface="Gill Sans MT" panose="020B0502020104020203" pitchFamily="34" charset="0"/>
              </a:rPr>
              <a:t>resulting forwarding table in u:</a:t>
            </a:r>
            <a:endParaRPr lang="en-US">
              <a:latin typeface="Gill Sans MT" panose="020B0502020104020203" pitchFamily="34" charset="0"/>
            </a:endParaRPr>
          </a:p>
        </p:txBody>
      </p:sp>
      <p:pic>
        <p:nvPicPr>
          <p:cNvPr id="129032" name="Picture 74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5" y="860425"/>
            <a:ext cx="73136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7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051" name="Picture 224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25" y="836613"/>
            <a:ext cx="6856413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3005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52413"/>
            <a:ext cx="7772400" cy="685800"/>
          </a:xfrm>
        </p:spPr>
        <p:txBody>
          <a:bodyPr/>
          <a:lstStyle/>
          <a:p>
            <a:r>
              <a:rPr lang="en-US" sz="4000">
                <a:latin typeface="Gill Sans MT" panose="020B0502020104020203" pitchFamily="34" charset="0"/>
              </a:rPr>
              <a:t>Dijkstra</a:t>
            </a:r>
            <a:r>
              <a:rPr lang="ja-JP" altLang="en-US" sz="4000">
                <a:latin typeface="Gill Sans MT" panose="020B0502020104020203" pitchFamily="34" charset="0"/>
              </a:rPr>
              <a:t>’</a:t>
            </a:r>
            <a:r>
              <a:rPr lang="en-US" altLang="ja-JP" sz="4000">
                <a:latin typeface="Gill Sans MT" panose="020B0502020104020203" pitchFamily="34" charset="0"/>
              </a:rPr>
              <a:t>s algorithm, discussion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84998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68338" y="1190625"/>
            <a:ext cx="7353300" cy="2651125"/>
          </a:xfrm>
        </p:spPr>
        <p:txBody>
          <a:bodyPr/>
          <a:lstStyle/>
          <a:p>
            <a:pPr>
              <a:lnSpc>
                <a:spcPct val="90000"/>
              </a:lnSpc>
              <a:buFont typeface="Wingdings" panose="05000000000000000000" charset="0"/>
              <a:buNone/>
              <a:defRPr/>
            </a:pPr>
            <a:r>
              <a:rPr lang="en-US" i="1">
                <a:solidFill>
                  <a:srgbClr val="CC0000"/>
                </a:solidFill>
                <a:cs typeface="+mn-cs"/>
              </a:rPr>
              <a:t>algorithm complexity:</a:t>
            </a:r>
            <a:r>
              <a:rPr lang="en-US">
                <a:solidFill>
                  <a:srgbClr val="FF0000"/>
                </a:solidFill>
                <a:cs typeface="+mn-cs"/>
              </a:rPr>
              <a:t> </a:t>
            </a:r>
            <a:r>
              <a:rPr lang="en-US">
                <a:cs typeface="+mn-cs"/>
              </a:rPr>
              <a:t>n nodes</a:t>
            </a:r>
            <a:endParaRPr lang="en-US">
              <a:cs typeface="+mn-cs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>
                <a:cs typeface="+mn-cs"/>
              </a:rPr>
              <a:t>each iteration: need to check all nodes, w, not in N</a:t>
            </a:r>
            <a:endParaRPr lang="en-US" sz="2400">
              <a:cs typeface="+mn-cs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>
                <a:cs typeface="+mn-cs"/>
              </a:rPr>
              <a:t>n(n+1)/2 comparisons: O(n</a:t>
            </a:r>
            <a:r>
              <a:rPr lang="en-US" sz="2400" baseline="30000">
                <a:cs typeface="+mn-cs"/>
              </a:rPr>
              <a:t>2</a:t>
            </a:r>
            <a:r>
              <a:rPr lang="en-US" sz="2400">
                <a:cs typeface="+mn-cs"/>
              </a:rPr>
              <a:t>)</a:t>
            </a:r>
            <a:endParaRPr lang="en-US" sz="2400">
              <a:cs typeface="+mn-cs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>
                <a:cs typeface="+mn-cs"/>
              </a:rPr>
              <a:t>more efficient implementations possible: O(nlogn)</a:t>
            </a:r>
            <a:endParaRPr lang="en-US" sz="2400">
              <a:cs typeface="+mn-cs"/>
            </a:endParaRPr>
          </a:p>
          <a:p>
            <a:pPr>
              <a:lnSpc>
                <a:spcPct val="90000"/>
              </a:lnSpc>
              <a:spcBef>
                <a:spcPct val="40000"/>
              </a:spcBef>
              <a:buFont typeface="Wingdings" panose="05000000000000000000" charset="0"/>
              <a:buNone/>
              <a:defRPr/>
            </a:pPr>
            <a:r>
              <a:rPr lang="en-US" i="1">
                <a:solidFill>
                  <a:srgbClr val="CC0000"/>
                </a:solidFill>
                <a:cs typeface="+mn-cs"/>
              </a:rPr>
              <a:t>oscillations</a:t>
            </a:r>
            <a:r>
              <a:rPr lang="zh-CN" altLang="en-US" sz="2500" i="1">
                <a:solidFill>
                  <a:srgbClr val="CC0000"/>
                </a:solidFill>
                <a:ea typeface="宋体" panose="02010600030101010101" pitchFamily="2" charset="-122"/>
                <a:cs typeface="+mn-cs"/>
              </a:rPr>
              <a:t>（震荡）</a:t>
            </a:r>
            <a:r>
              <a:rPr lang="en-US" i="1">
                <a:solidFill>
                  <a:srgbClr val="CC0000"/>
                </a:solidFill>
                <a:cs typeface="+mn-cs"/>
              </a:rPr>
              <a:t> possible:</a:t>
            </a:r>
            <a:endParaRPr lang="en-US" i="1">
              <a:solidFill>
                <a:srgbClr val="CC0000"/>
              </a:solidFill>
              <a:cs typeface="+mn-cs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>
                <a:cs typeface="+mn-cs"/>
              </a:rPr>
              <a:t>e.g., support link cost equals amount of carried traffic:</a:t>
            </a:r>
            <a:endParaRPr lang="en-US" sz="2400">
              <a:cs typeface="+mn-cs"/>
            </a:endParaRPr>
          </a:p>
        </p:txBody>
      </p:sp>
      <p:sp>
        <p:nvSpPr>
          <p:cNvPr id="130054" name="Freeform 5"/>
          <p:cNvSpPr/>
          <p:nvPr/>
        </p:nvSpPr>
        <p:spPr bwMode="auto">
          <a:xfrm>
            <a:off x="395288" y="4141788"/>
            <a:ext cx="1971675" cy="1355725"/>
          </a:xfrm>
          <a:custGeom>
            <a:avLst/>
            <a:gdLst>
              <a:gd name="T0" fmla="*/ 2147483647 w 1242"/>
              <a:gd name="T1" fmla="*/ 2147483647 h 854"/>
              <a:gd name="T2" fmla="*/ 2147483647 w 1242"/>
              <a:gd name="T3" fmla="*/ 2147483647 h 854"/>
              <a:gd name="T4" fmla="*/ 2147483647 w 1242"/>
              <a:gd name="T5" fmla="*/ 2147483647 h 854"/>
              <a:gd name="T6" fmla="*/ 2147483647 w 1242"/>
              <a:gd name="T7" fmla="*/ 2147483647 h 854"/>
              <a:gd name="T8" fmla="*/ 2147483647 w 1242"/>
              <a:gd name="T9" fmla="*/ 2147483647 h 854"/>
              <a:gd name="T10" fmla="*/ 2147483647 w 1242"/>
              <a:gd name="T11" fmla="*/ 2147483647 h 854"/>
              <a:gd name="T12" fmla="*/ 2147483647 w 1242"/>
              <a:gd name="T13" fmla="*/ 2147483647 h 854"/>
              <a:gd name="T14" fmla="*/ 2147483647 w 1242"/>
              <a:gd name="T15" fmla="*/ 2147483647 h 854"/>
              <a:gd name="T16" fmla="*/ 2147483647 w 1242"/>
              <a:gd name="T17" fmla="*/ 2147483647 h 854"/>
              <a:gd name="T18" fmla="*/ 2147483647 w 1242"/>
              <a:gd name="T19" fmla="*/ 2147483647 h 854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242"/>
              <a:gd name="T31" fmla="*/ 0 h 854"/>
              <a:gd name="T32" fmla="*/ 1242 w 1242"/>
              <a:gd name="T33" fmla="*/ 854 h 854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242" h="854">
                <a:moveTo>
                  <a:pt x="1" y="381"/>
                </a:moveTo>
                <a:cubicBezTo>
                  <a:pt x="0" y="296"/>
                  <a:pt x="88" y="222"/>
                  <a:pt x="169" y="162"/>
                </a:cubicBezTo>
                <a:cubicBezTo>
                  <a:pt x="250" y="102"/>
                  <a:pt x="378" y="40"/>
                  <a:pt x="487" y="18"/>
                </a:cubicBezTo>
                <a:cubicBezTo>
                  <a:pt x="616" y="6"/>
                  <a:pt x="685" y="0"/>
                  <a:pt x="823" y="30"/>
                </a:cubicBezTo>
                <a:cubicBezTo>
                  <a:pt x="961" y="60"/>
                  <a:pt x="1121" y="165"/>
                  <a:pt x="1183" y="261"/>
                </a:cubicBezTo>
                <a:cubicBezTo>
                  <a:pt x="1242" y="357"/>
                  <a:pt x="1219" y="523"/>
                  <a:pt x="1177" y="609"/>
                </a:cubicBezTo>
                <a:cubicBezTo>
                  <a:pt x="1135" y="695"/>
                  <a:pt x="1049" y="742"/>
                  <a:pt x="928" y="780"/>
                </a:cubicBezTo>
                <a:cubicBezTo>
                  <a:pt x="807" y="818"/>
                  <a:pt x="573" y="854"/>
                  <a:pt x="448" y="837"/>
                </a:cubicBezTo>
                <a:cubicBezTo>
                  <a:pt x="323" y="820"/>
                  <a:pt x="252" y="751"/>
                  <a:pt x="178" y="675"/>
                </a:cubicBezTo>
                <a:cubicBezTo>
                  <a:pt x="104" y="599"/>
                  <a:pt x="2" y="466"/>
                  <a:pt x="1" y="381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055" name="Freeform 6"/>
          <p:cNvSpPr/>
          <p:nvPr/>
        </p:nvSpPr>
        <p:spPr bwMode="auto">
          <a:xfrm>
            <a:off x="796925" y="4479925"/>
            <a:ext cx="390525" cy="209550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30056" name="Group 7"/>
          <p:cNvGrpSpPr/>
          <p:nvPr/>
        </p:nvGrpSpPr>
        <p:grpSpPr bwMode="auto">
          <a:xfrm>
            <a:off x="1103313" y="4162425"/>
            <a:ext cx="501650" cy="396875"/>
            <a:chOff x="1747" y="3190"/>
            <a:chExt cx="316" cy="250"/>
          </a:xfrm>
        </p:grpSpPr>
        <p:sp>
          <p:nvSpPr>
            <p:cNvPr id="130276" name="Oval 8"/>
            <p:cNvSpPr>
              <a:spLocks noChangeArrowheads="1"/>
            </p:cNvSpPr>
            <p:nvPr/>
          </p:nvSpPr>
          <p:spPr bwMode="auto">
            <a:xfrm>
              <a:off x="1750" y="3308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77" name="Line 9"/>
            <p:cNvSpPr>
              <a:spLocks noChangeShapeType="1"/>
            </p:cNvSpPr>
            <p:nvPr/>
          </p:nvSpPr>
          <p:spPr bwMode="auto">
            <a:xfrm>
              <a:off x="1750" y="330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78" name="Line 10"/>
            <p:cNvSpPr>
              <a:spLocks noChangeShapeType="1"/>
            </p:cNvSpPr>
            <p:nvPr/>
          </p:nvSpPr>
          <p:spPr bwMode="auto">
            <a:xfrm>
              <a:off x="2063" y="330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79" name="Rectangle 11"/>
            <p:cNvSpPr>
              <a:spLocks noChangeArrowheads="1"/>
            </p:cNvSpPr>
            <p:nvPr/>
          </p:nvSpPr>
          <p:spPr bwMode="auto">
            <a:xfrm>
              <a:off x="1750" y="3301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0280" name="Oval 12"/>
            <p:cNvSpPr>
              <a:spLocks noChangeArrowheads="1"/>
            </p:cNvSpPr>
            <p:nvPr/>
          </p:nvSpPr>
          <p:spPr bwMode="auto">
            <a:xfrm>
              <a:off x="1747" y="3242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0281" name="Group 13"/>
            <p:cNvGrpSpPr/>
            <p:nvPr/>
          </p:nvGrpSpPr>
          <p:grpSpPr bwMode="auto">
            <a:xfrm>
              <a:off x="1790" y="3190"/>
              <a:ext cx="223" cy="250"/>
              <a:chOff x="2945" y="2425"/>
              <a:chExt cx="226" cy="250"/>
            </a:xfrm>
          </p:grpSpPr>
          <p:sp>
            <p:nvSpPr>
              <p:cNvPr id="130282" name="Rectangle 1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83" name="Text Box 15"/>
              <p:cNvSpPr txBox="1">
                <a:spLocks noChangeArrowheads="1"/>
              </p:cNvSpPr>
              <p:nvPr/>
            </p:nvSpPr>
            <p:spPr bwMode="auto">
              <a:xfrm>
                <a:off x="2945" y="2425"/>
                <a:ext cx="226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A</a:t>
                </a:r>
                <a:endParaRPr lang="en-US"/>
              </a:p>
            </p:txBody>
          </p:sp>
        </p:grpSp>
      </p:grpSp>
      <p:grpSp>
        <p:nvGrpSpPr>
          <p:cNvPr id="130057" name="Group 16"/>
          <p:cNvGrpSpPr/>
          <p:nvPr/>
        </p:nvGrpSpPr>
        <p:grpSpPr bwMode="auto">
          <a:xfrm>
            <a:off x="455613" y="4567238"/>
            <a:ext cx="501650" cy="396875"/>
            <a:chOff x="2221" y="3571"/>
            <a:chExt cx="316" cy="250"/>
          </a:xfrm>
        </p:grpSpPr>
        <p:sp>
          <p:nvSpPr>
            <p:cNvPr id="130268" name="Oval 17"/>
            <p:cNvSpPr>
              <a:spLocks noChangeArrowheads="1"/>
            </p:cNvSpPr>
            <p:nvPr/>
          </p:nvSpPr>
          <p:spPr bwMode="auto">
            <a:xfrm>
              <a:off x="2224" y="369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69" name="Line 18"/>
            <p:cNvSpPr>
              <a:spLocks noChangeShapeType="1"/>
            </p:cNvSpPr>
            <p:nvPr/>
          </p:nvSpPr>
          <p:spPr bwMode="auto">
            <a:xfrm>
              <a:off x="2224" y="36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70" name="Line 19"/>
            <p:cNvSpPr>
              <a:spLocks noChangeShapeType="1"/>
            </p:cNvSpPr>
            <p:nvPr/>
          </p:nvSpPr>
          <p:spPr bwMode="auto">
            <a:xfrm>
              <a:off x="2537" y="36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71" name="Rectangle 20"/>
            <p:cNvSpPr>
              <a:spLocks noChangeArrowheads="1"/>
            </p:cNvSpPr>
            <p:nvPr/>
          </p:nvSpPr>
          <p:spPr bwMode="auto">
            <a:xfrm>
              <a:off x="2224" y="368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0272" name="Oval 21"/>
            <p:cNvSpPr>
              <a:spLocks noChangeArrowheads="1"/>
            </p:cNvSpPr>
            <p:nvPr/>
          </p:nvSpPr>
          <p:spPr bwMode="auto">
            <a:xfrm>
              <a:off x="2221" y="362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0273" name="Group 22"/>
            <p:cNvGrpSpPr/>
            <p:nvPr/>
          </p:nvGrpSpPr>
          <p:grpSpPr bwMode="auto">
            <a:xfrm>
              <a:off x="2275" y="3571"/>
              <a:ext cx="232" cy="250"/>
              <a:chOff x="2941" y="2425"/>
              <a:chExt cx="235" cy="250"/>
            </a:xfrm>
          </p:grpSpPr>
          <p:sp>
            <p:nvSpPr>
              <p:cNvPr id="130274" name="Rectangle 23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75" name="Text Box 24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D</a:t>
                </a:r>
                <a:endParaRPr lang="en-US"/>
              </a:p>
            </p:txBody>
          </p:sp>
        </p:grpSp>
      </p:grpSp>
      <p:grpSp>
        <p:nvGrpSpPr>
          <p:cNvPr id="130058" name="Group 25"/>
          <p:cNvGrpSpPr/>
          <p:nvPr/>
        </p:nvGrpSpPr>
        <p:grpSpPr bwMode="auto">
          <a:xfrm>
            <a:off x="1090613" y="5029200"/>
            <a:ext cx="500062" cy="396875"/>
            <a:chOff x="2903" y="2884"/>
            <a:chExt cx="315" cy="250"/>
          </a:xfrm>
        </p:grpSpPr>
        <p:grpSp>
          <p:nvGrpSpPr>
            <p:cNvPr id="130259" name="Group 26"/>
            <p:cNvGrpSpPr/>
            <p:nvPr/>
          </p:nvGrpSpPr>
          <p:grpSpPr bwMode="auto">
            <a:xfrm>
              <a:off x="2903" y="2938"/>
              <a:ext cx="315" cy="144"/>
              <a:chOff x="2903" y="2938"/>
              <a:chExt cx="315" cy="144"/>
            </a:xfrm>
          </p:grpSpPr>
          <p:sp>
            <p:nvSpPr>
              <p:cNvPr id="130263" name="Oval 27"/>
              <p:cNvSpPr>
                <a:spLocks noChangeArrowheads="1"/>
              </p:cNvSpPr>
              <p:nvPr/>
            </p:nvSpPr>
            <p:spPr bwMode="auto">
              <a:xfrm>
                <a:off x="2903" y="3001"/>
                <a:ext cx="312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64" name="Line 28"/>
              <p:cNvSpPr>
                <a:spLocks noChangeShapeType="1"/>
              </p:cNvSpPr>
              <p:nvPr/>
            </p:nvSpPr>
            <p:spPr bwMode="auto">
              <a:xfrm>
                <a:off x="2903" y="2994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65" name="Line 29"/>
              <p:cNvSpPr>
                <a:spLocks noChangeShapeType="1"/>
              </p:cNvSpPr>
              <p:nvPr/>
            </p:nvSpPr>
            <p:spPr bwMode="auto">
              <a:xfrm>
                <a:off x="3215" y="2994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66" name="Rectangle 30"/>
              <p:cNvSpPr>
                <a:spLocks noChangeArrowheads="1"/>
              </p:cNvSpPr>
              <p:nvPr/>
            </p:nvSpPr>
            <p:spPr bwMode="auto">
              <a:xfrm>
                <a:off x="2903" y="2994"/>
                <a:ext cx="309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267" name="Oval 31"/>
              <p:cNvSpPr>
                <a:spLocks noChangeArrowheads="1"/>
              </p:cNvSpPr>
              <p:nvPr/>
            </p:nvSpPr>
            <p:spPr bwMode="auto">
              <a:xfrm>
                <a:off x="2906" y="2938"/>
                <a:ext cx="312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30260" name="Group 32"/>
            <p:cNvGrpSpPr/>
            <p:nvPr/>
          </p:nvGrpSpPr>
          <p:grpSpPr bwMode="auto">
            <a:xfrm>
              <a:off x="2949" y="2884"/>
              <a:ext cx="232" cy="250"/>
              <a:chOff x="2940" y="2425"/>
              <a:chExt cx="235" cy="250"/>
            </a:xfrm>
          </p:grpSpPr>
          <p:sp>
            <p:nvSpPr>
              <p:cNvPr id="130261" name="Rectangle 33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62" name="Text Box 34"/>
              <p:cNvSpPr txBox="1">
                <a:spLocks noChangeArrowheads="1"/>
              </p:cNvSpPr>
              <p:nvPr/>
            </p:nvSpPr>
            <p:spPr bwMode="auto">
              <a:xfrm>
                <a:off x="2940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C</a:t>
                </a:r>
                <a:endParaRPr lang="en-US"/>
              </a:p>
            </p:txBody>
          </p:sp>
        </p:grpSp>
      </p:grpSp>
      <p:grpSp>
        <p:nvGrpSpPr>
          <p:cNvPr id="130059" name="Group 35"/>
          <p:cNvGrpSpPr/>
          <p:nvPr/>
        </p:nvGrpSpPr>
        <p:grpSpPr bwMode="auto">
          <a:xfrm>
            <a:off x="1744663" y="4581525"/>
            <a:ext cx="501650" cy="396875"/>
            <a:chOff x="2217" y="2884"/>
            <a:chExt cx="316" cy="250"/>
          </a:xfrm>
        </p:grpSpPr>
        <p:sp>
          <p:nvSpPr>
            <p:cNvPr id="130251" name="Oval 36"/>
            <p:cNvSpPr>
              <a:spLocks noChangeArrowheads="1"/>
            </p:cNvSpPr>
            <p:nvPr/>
          </p:nvSpPr>
          <p:spPr bwMode="auto">
            <a:xfrm>
              <a:off x="2220" y="300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52" name="Line 37"/>
            <p:cNvSpPr>
              <a:spLocks noChangeShapeType="1"/>
            </p:cNvSpPr>
            <p:nvPr/>
          </p:nvSpPr>
          <p:spPr bwMode="auto">
            <a:xfrm>
              <a:off x="2220" y="29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53" name="Line 38"/>
            <p:cNvSpPr>
              <a:spLocks noChangeShapeType="1"/>
            </p:cNvSpPr>
            <p:nvPr/>
          </p:nvSpPr>
          <p:spPr bwMode="auto">
            <a:xfrm>
              <a:off x="2533" y="29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54" name="Rectangle 39"/>
            <p:cNvSpPr>
              <a:spLocks noChangeArrowheads="1"/>
            </p:cNvSpPr>
            <p:nvPr/>
          </p:nvSpPr>
          <p:spPr bwMode="auto">
            <a:xfrm>
              <a:off x="2220" y="299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0255" name="Oval 40"/>
            <p:cNvSpPr>
              <a:spLocks noChangeArrowheads="1"/>
            </p:cNvSpPr>
            <p:nvPr/>
          </p:nvSpPr>
          <p:spPr bwMode="auto">
            <a:xfrm>
              <a:off x="2217" y="293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0256" name="Group 41"/>
            <p:cNvGrpSpPr/>
            <p:nvPr/>
          </p:nvGrpSpPr>
          <p:grpSpPr bwMode="auto">
            <a:xfrm>
              <a:off x="2270" y="2884"/>
              <a:ext cx="223" cy="250"/>
              <a:chOff x="2945" y="2425"/>
              <a:chExt cx="226" cy="250"/>
            </a:xfrm>
          </p:grpSpPr>
          <p:sp>
            <p:nvSpPr>
              <p:cNvPr id="130257" name="Rectangle 4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58" name="Text Box 43"/>
              <p:cNvSpPr txBox="1">
                <a:spLocks noChangeArrowheads="1"/>
              </p:cNvSpPr>
              <p:nvPr/>
            </p:nvSpPr>
            <p:spPr bwMode="auto">
              <a:xfrm>
                <a:off x="2945" y="2425"/>
                <a:ext cx="226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B</a:t>
                </a:r>
                <a:endParaRPr lang="en-US"/>
              </a:p>
            </p:txBody>
          </p:sp>
        </p:grpSp>
      </p:grpSp>
      <p:sp>
        <p:nvSpPr>
          <p:cNvPr id="130060" name="Text Box 44"/>
          <p:cNvSpPr txBox="1">
            <a:spLocks noChangeArrowheads="1"/>
          </p:cNvSpPr>
          <p:nvPr/>
        </p:nvSpPr>
        <p:spPr bwMode="auto">
          <a:xfrm>
            <a:off x="798513" y="4333875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400"/>
              <a:t>1</a:t>
            </a:r>
            <a:endParaRPr lang="en-US" sz="1400"/>
          </a:p>
        </p:txBody>
      </p:sp>
      <p:sp>
        <p:nvSpPr>
          <p:cNvPr id="130061" name="Freeform 45"/>
          <p:cNvSpPr/>
          <p:nvPr/>
        </p:nvSpPr>
        <p:spPr bwMode="auto">
          <a:xfrm flipH="1">
            <a:off x="1482725" y="4479925"/>
            <a:ext cx="338138" cy="204788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062" name="Freeform 46"/>
          <p:cNvSpPr/>
          <p:nvPr/>
        </p:nvSpPr>
        <p:spPr bwMode="auto">
          <a:xfrm flipH="1" flipV="1">
            <a:off x="1497013" y="4894263"/>
            <a:ext cx="314325" cy="228600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 type="triangle" w="med" len="med"/>
            <a:tailEnd type="non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063" name="Freeform 47"/>
          <p:cNvSpPr/>
          <p:nvPr/>
        </p:nvSpPr>
        <p:spPr bwMode="auto">
          <a:xfrm flipV="1">
            <a:off x="858838" y="4884738"/>
            <a:ext cx="323850" cy="247650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064" name="Text Box 48"/>
          <p:cNvSpPr txBox="1">
            <a:spLocks noChangeArrowheads="1"/>
          </p:cNvSpPr>
          <p:nvPr/>
        </p:nvSpPr>
        <p:spPr bwMode="auto">
          <a:xfrm>
            <a:off x="1627188" y="4343400"/>
            <a:ext cx="48418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400"/>
              <a:t>1+e</a:t>
            </a:r>
            <a:endParaRPr lang="en-US" sz="1400"/>
          </a:p>
        </p:txBody>
      </p:sp>
      <p:sp>
        <p:nvSpPr>
          <p:cNvPr id="130065" name="Text Box 49"/>
          <p:cNvSpPr txBox="1">
            <a:spLocks noChangeArrowheads="1"/>
          </p:cNvSpPr>
          <p:nvPr/>
        </p:nvSpPr>
        <p:spPr bwMode="auto">
          <a:xfrm>
            <a:off x="1633538" y="4933950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400"/>
              <a:t>e</a:t>
            </a:r>
            <a:endParaRPr lang="en-US" sz="1400"/>
          </a:p>
        </p:txBody>
      </p:sp>
      <p:sp>
        <p:nvSpPr>
          <p:cNvPr id="130066" name="Text Box 50"/>
          <p:cNvSpPr txBox="1">
            <a:spLocks noChangeArrowheads="1"/>
          </p:cNvSpPr>
          <p:nvPr/>
        </p:nvSpPr>
        <p:spPr bwMode="auto">
          <a:xfrm>
            <a:off x="762000" y="4957763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400"/>
              <a:t>0</a:t>
            </a:r>
            <a:endParaRPr lang="en-US" sz="1400"/>
          </a:p>
        </p:txBody>
      </p:sp>
      <p:sp>
        <p:nvSpPr>
          <p:cNvPr id="130067" name="Line 51"/>
          <p:cNvSpPr>
            <a:spLocks noChangeShapeType="1"/>
          </p:cNvSpPr>
          <p:nvPr/>
        </p:nvSpPr>
        <p:spPr bwMode="auto">
          <a:xfrm flipV="1">
            <a:off x="1330325" y="5351463"/>
            <a:ext cx="0" cy="40005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068" name="Text Box 52"/>
          <p:cNvSpPr txBox="1">
            <a:spLocks noChangeArrowheads="1"/>
          </p:cNvSpPr>
          <p:nvPr/>
        </p:nvSpPr>
        <p:spPr bwMode="auto">
          <a:xfrm>
            <a:off x="1085850" y="5559425"/>
            <a:ext cx="311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>
                <a:solidFill>
                  <a:srgbClr val="FF0000"/>
                </a:solidFill>
              </a:rPr>
              <a:t>e</a:t>
            </a:r>
            <a:endParaRPr lang="en-US"/>
          </a:p>
        </p:txBody>
      </p:sp>
      <p:sp>
        <p:nvSpPr>
          <p:cNvPr id="130069" name="Line 53"/>
          <p:cNvSpPr>
            <a:spLocks noChangeShapeType="1"/>
          </p:cNvSpPr>
          <p:nvPr/>
        </p:nvSpPr>
        <p:spPr bwMode="auto">
          <a:xfrm flipH="1" flipV="1">
            <a:off x="511175" y="4884738"/>
            <a:ext cx="4763" cy="338137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070" name="Text Box 54"/>
          <p:cNvSpPr txBox="1">
            <a:spLocks noChangeArrowheads="1"/>
          </p:cNvSpPr>
          <p:nvPr/>
        </p:nvSpPr>
        <p:spPr bwMode="auto">
          <a:xfrm>
            <a:off x="338138" y="5173663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>
                <a:solidFill>
                  <a:srgbClr val="FF0000"/>
                </a:solidFill>
              </a:rPr>
              <a:t>1</a:t>
            </a:r>
            <a:endParaRPr lang="en-US"/>
          </a:p>
        </p:txBody>
      </p:sp>
      <p:sp>
        <p:nvSpPr>
          <p:cNvPr id="130071" name="Line 55"/>
          <p:cNvSpPr>
            <a:spLocks noChangeShapeType="1"/>
          </p:cNvSpPr>
          <p:nvPr/>
        </p:nvSpPr>
        <p:spPr bwMode="auto">
          <a:xfrm flipV="1">
            <a:off x="2030413" y="4918075"/>
            <a:ext cx="0" cy="428625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072" name="Text Box 56"/>
          <p:cNvSpPr txBox="1">
            <a:spLocks noChangeArrowheads="1"/>
          </p:cNvSpPr>
          <p:nvPr/>
        </p:nvSpPr>
        <p:spPr bwMode="auto">
          <a:xfrm>
            <a:off x="1871663" y="52784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>
                <a:solidFill>
                  <a:srgbClr val="FF0000"/>
                </a:solidFill>
              </a:rPr>
              <a:t>1</a:t>
            </a:r>
            <a:endParaRPr lang="en-US"/>
          </a:p>
        </p:txBody>
      </p:sp>
      <p:sp>
        <p:nvSpPr>
          <p:cNvPr id="130073" name="Freeform 57"/>
          <p:cNvSpPr/>
          <p:nvPr/>
        </p:nvSpPr>
        <p:spPr bwMode="auto">
          <a:xfrm flipH="1" flipV="1">
            <a:off x="1401763" y="4851400"/>
            <a:ext cx="314325" cy="228600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074" name="Freeform 58"/>
          <p:cNvSpPr/>
          <p:nvPr/>
        </p:nvSpPr>
        <p:spPr bwMode="auto">
          <a:xfrm flipH="1">
            <a:off x="949325" y="4860925"/>
            <a:ext cx="304800" cy="219075"/>
          </a:xfrm>
          <a:custGeom>
            <a:avLst/>
            <a:gdLst>
              <a:gd name="T0" fmla="*/ 0 w 342"/>
              <a:gd name="T1" fmla="*/ 2147483647 h 186"/>
              <a:gd name="T2" fmla="*/ 2147483647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075" name="Text Box 59"/>
          <p:cNvSpPr txBox="1">
            <a:spLocks noChangeArrowheads="1"/>
          </p:cNvSpPr>
          <p:nvPr/>
        </p:nvSpPr>
        <p:spPr bwMode="auto">
          <a:xfrm>
            <a:off x="1047750" y="4738688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400"/>
              <a:t>0</a:t>
            </a:r>
            <a:endParaRPr lang="en-US" sz="1400"/>
          </a:p>
        </p:txBody>
      </p:sp>
      <p:sp>
        <p:nvSpPr>
          <p:cNvPr id="130076" name="Text Box 60"/>
          <p:cNvSpPr txBox="1">
            <a:spLocks noChangeArrowheads="1"/>
          </p:cNvSpPr>
          <p:nvPr/>
        </p:nvSpPr>
        <p:spPr bwMode="auto">
          <a:xfrm>
            <a:off x="1390650" y="4730750"/>
            <a:ext cx="282575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400"/>
              <a:t>0</a:t>
            </a:r>
            <a:endParaRPr lang="en-US" sz="1400"/>
          </a:p>
        </p:txBody>
      </p:sp>
      <p:sp>
        <p:nvSpPr>
          <p:cNvPr id="130077" name="Text Box 211"/>
          <p:cNvSpPr txBox="1">
            <a:spLocks noChangeArrowheads="1"/>
          </p:cNvSpPr>
          <p:nvPr/>
        </p:nvSpPr>
        <p:spPr bwMode="auto">
          <a:xfrm>
            <a:off x="908050" y="5824538"/>
            <a:ext cx="949325" cy="3968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2000" dirty="0">
                <a:solidFill>
                  <a:srgbClr val="000099"/>
                </a:solidFill>
              </a:rPr>
              <a:t>initially</a:t>
            </a:r>
            <a:endParaRPr lang="en-US" dirty="0">
              <a:solidFill>
                <a:srgbClr val="000099"/>
              </a:solidFill>
            </a:endParaRPr>
          </a:p>
        </p:txBody>
      </p:sp>
      <p:grpSp>
        <p:nvGrpSpPr>
          <p:cNvPr id="11" name="Group 298"/>
          <p:cNvGrpSpPr/>
          <p:nvPr/>
        </p:nvGrpSpPr>
        <p:grpSpPr bwMode="auto">
          <a:xfrm>
            <a:off x="2544763" y="4189413"/>
            <a:ext cx="2195512" cy="2293937"/>
            <a:chOff x="1729" y="2639"/>
            <a:chExt cx="1383" cy="1445"/>
          </a:xfrm>
        </p:grpSpPr>
        <p:sp>
          <p:nvSpPr>
            <p:cNvPr id="130203" name="Freeform 61"/>
            <p:cNvSpPr/>
            <p:nvPr/>
          </p:nvSpPr>
          <p:spPr bwMode="auto">
            <a:xfrm>
              <a:off x="1752" y="2639"/>
              <a:ext cx="1225" cy="854"/>
            </a:xfrm>
            <a:custGeom>
              <a:avLst/>
              <a:gdLst>
                <a:gd name="T0" fmla="*/ 0 w 1225"/>
                <a:gd name="T1" fmla="*/ 387 h 854"/>
                <a:gd name="T2" fmla="*/ 168 w 1225"/>
                <a:gd name="T3" fmla="*/ 162 h 854"/>
                <a:gd name="T4" fmla="*/ 486 w 1225"/>
                <a:gd name="T5" fmla="*/ 18 h 854"/>
                <a:gd name="T6" fmla="*/ 822 w 1225"/>
                <a:gd name="T7" fmla="*/ 30 h 854"/>
                <a:gd name="T8" fmla="*/ 1152 w 1225"/>
                <a:gd name="T9" fmla="*/ 267 h 854"/>
                <a:gd name="T10" fmla="*/ 1188 w 1225"/>
                <a:gd name="T11" fmla="*/ 537 h 854"/>
                <a:gd name="T12" fmla="*/ 927 w 1225"/>
                <a:gd name="T13" fmla="*/ 780 h 854"/>
                <a:gd name="T14" fmla="*/ 447 w 1225"/>
                <a:gd name="T15" fmla="*/ 837 h 854"/>
                <a:gd name="T16" fmla="*/ 177 w 1225"/>
                <a:gd name="T17" fmla="*/ 675 h 854"/>
                <a:gd name="T18" fmla="*/ 0 w 1225"/>
                <a:gd name="T19" fmla="*/ 387 h 85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225"/>
                <a:gd name="T31" fmla="*/ 0 h 854"/>
                <a:gd name="T32" fmla="*/ 1225 w 1225"/>
                <a:gd name="T33" fmla="*/ 854 h 85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225" h="854">
                  <a:moveTo>
                    <a:pt x="0" y="387"/>
                  </a:moveTo>
                  <a:cubicBezTo>
                    <a:pt x="0" y="243"/>
                    <a:pt x="87" y="223"/>
                    <a:pt x="168" y="162"/>
                  </a:cubicBezTo>
                  <a:cubicBezTo>
                    <a:pt x="249" y="101"/>
                    <a:pt x="377" y="40"/>
                    <a:pt x="486" y="18"/>
                  </a:cubicBezTo>
                  <a:cubicBezTo>
                    <a:pt x="615" y="6"/>
                    <a:pt x="684" y="0"/>
                    <a:pt x="822" y="30"/>
                  </a:cubicBezTo>
                  <a:cubicBezTo>
                    <a:pt x="960" y="60"/>
                    <a:pt x="1099" y="169"/>
                    <a:pt x="1152" y="267"/>
                  </a:cubicBezTo>
                  <a:cubicBezTo>
                    <a:pt x="1213" y="351"/>
                    <a:pt x="1225" y="452"/>
                    <a:pt x="1188" y="537"/>
                  </a:cubicBezTo>
                  <a:cubicBezTo>
                    <a:pt x="1151" y="622"/>
                    <a:pt x="1050" y="730"/>
                    <a:pt x="927" y="780"/>
                  </a:cubicBezTo>
                  <a:cubicBezTo>
                    <a:pt x="804" y="830"/>
                    <a:pt x="572" y="854"/>
                    <a:pt x="447" y="837"/>
                  </a:cubicBezTo>
                  <a:cubicBezTo>
                    <a:pt x="322" y="820"/>
                    <a:pt x="251" y="750"/>
                    <a:pt x="177" y="675"/>
                  </a:cubicBezTo>
                  <a:cubicBezTo>
                    <a:pt x="103" y="600"/>
                    <a:pt x="0" y="531"/>
                    <a:pt x="0" y="387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04" name="Freeform 62"/>
            <p:cNvSpPr/>
            <p:nvPr/>
          </p:nvSpPr>
          <p:spPr bwMode="auto">
            <a:xfrm>
              <a:off x="2010" y="2852"/>
              <a:ext cx="246" cy="132"/>
            </a:xfrm>
            <a:custGeom>
              <a:avLst/>
              <a:gdLst>
                <a:gd name="T0" fmla="*/ 0 w 342"/>
                <a:gd name="T1" fmla="*/ 9 h 186"/>
                <a:gd name="T2" fmla="*/ 17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0205" name="Group 63"/>
            <p:cNvGrpSpPr/>
            <p:nvPr/>
          </p:nvGrpSpPr>
          <p:grpSpPr bwMode="auto">
            <a:xfrm>
              <a:off x="2203" y="2652"/>
              <a:ext cx="316" cy="250"/>
              <a:chOff x="1747" y="3190"/>
              <a:chExt cx="316" cy="250"/>
            </a:xfrm>
          </p:grpSpPr>
          <p:sp>
            <p:nvSpPr>
              <p:cNvPr id="130243" name="Oval 64"/>
              <p:cNvSpPr>
                <a:spLocks noChangeArrowheads="1"/>
              </p:cNvSpPr>
              <p:nvPr/>
            </p:nvSpPr>
            <p:spPr bwMode="auto">
              <a:xfrm>
                <a:off x="1750" y="330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44" name="Line 65"/>
              <p:cNvSpPr>
                <a:spLocks noChangeShapeType="1"/>
              </p:cNvSpPr>
              <p:nvPr/>
            </p:nvSpPr>
            <p:spPr bwMode="auto">
              <a:xfrm>
                <a:off x="1750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45" name="Line 66"/>
              <p:cNvSpPr>
                <a:spLocks noChangeShapeType="1"/>
              </p:cNvSpPr>
              <p:nvPr/>
            </p:nvSpPr>
            <p:spPr bwMode="auto">
              <a:xfrm>
                <a:off x="2063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46" name="Rectangle 67"/>
              <p:cNvSpPr>
                <a:spLocks noChangeArrowheads="1"/>
              </p:cNvSpPr>
              <p:nvPr/>
            </p:nvSpPr>
            <p:spPr bwMode="auto">
              <a:xfrm>
                <a:off x="1750" y="330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247" name="Oval 68"/>
              <p:cNvSpPr>
                <a:spLocks noChangeArrowheads="1"/>
              </p:cNvSpPr>
              <p:nvPr/>
            </p:nvSpPr>
            <p:spPr bwMode="auto">
              <a:xfrm>
                <a:off x="1747" y="324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0248" name="Group 69"/>
              <p:cNvGrpSpPr/>
              <p:nvPr/>
            </p:nvGrpSpPr>
            <p:grpSpPr bwMode="auto">
              <a:xfrm>
                <a:off x="1790" y="3190"/>
                <a:ext cx="223" cy="250"/>
                <a:chOff x="2945" y="2425"/>
                <a:chExt cx="226" cy="250"/>
              </a:xfrm>
            </p:grpSpPr>
            <p:sp>
              <p:nvSpPr>
                <p:cNvPr id="130249" name="Rectangle 70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250" name="Text Box 71"/>
                <p:cNvSpPr txBox="1">
                  <a:spLocks noChangeArrowheads="1"/>
                </p:cNvSpPr>
                <p:nvPr/>
              </p:nvSpPr>
              <p:spPr bwMode="auto">
                <a:xfrm>
                  <a:off x="2945" y="2425"/>
                  <a:ext cx="226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A</a:t>
                  </a:r>
                  <a:endParaRPr lang="en-US"/>
                </a:p>
              </p:txBody>
            </p:sp>
          </p:grpSp>
        </p:grpSp>
        <p:grpSp>
          <p:nvGrpSpPr>
            <p:cNvPr id="130206" name="Group 72"/>
            <p:cNvGrpSpPr/>
            <p:nvPr/>
          </p:nvGrpSpPr>
          <p:grpSpPr bwMode="auto">
            <a:xfrm>
              <a:off x="1795" y="2907"/>
              <a:ext cx="316" cy="250"/>
              <a:chOff x="2221" y="3571"/>
              <a:chExt cx="316" cy="250"/>
            </a:xfrm>
          </p:grpSpPr>
          <p:sp>
            <p:nvSpPr>
              <p:cNvPr id="130235" name="Oval 73"/>
              <p:cNvSpPr>
                <a:spLocks noChangeArrowheads="1"/>
              </p:cNvSpPr>
              <p:nvPr/>
            </p:nvSpPr>
            <p:spPr bwMode="auto">
              <a:xfrm>
                <a:off x="2224" y="3695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36" name="Line 74"/>
              <p:cNvSpPr>
                <a:spLocks noChangeShapeType="1"/>
              </p:cNvSpPr>
              <p:nvPr/>
            </p:nvSpPr>
            <p:spPr bwMode="auto">
              <a:xfrm>
                <a:off x="2224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37" name="Line 75"/>
              <p:cNvSpPr>
                <a:spLocks noChangeShapeType="1"/>
              </p:cNvSpPr>
              <p:nvPr/>
            </p:nvSpPr>
            <p:spPr bwMode="auto">
              <a:xfrm>
                <a:off x="2537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38" name="Rectangle 76"/>
              <p:cNvSpPr>
                <a:spLocks noChangeArrowheads="1"/>
              </p:cNvSpPr>
              <p:nvPr/>
            </p:nvSpPr>
            <p:spPr bwMode="auto">
              <a:xfrm>
                <a:off x="2224" y="3688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239" name="Oval 77"/>
              <p:cNvSpPr>
                <a:spLocks noChangeArrowheads="1"/>
              </p:cNvSpPr>
              <p:nvPr/>
            </p:nvSpPr>
            <p:spPr bwMode="auto">
              <a:xfrm>
                <a:off x="2221" y="3629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0240" name="Group 78"/>
              <p:cNvGrpSpPr/>
              <p:nvPr/>
            </p:nvGrpSpPr>
            <p:grpSpPr bwMode="auto">
              <a:xfrm>
                <a:off x="2275" y="3571"/>
                <a:ext cx="232" cy="250"/>
                <a:chOff x="2941" y="2425"/>
                <a:chExt cx="235" cy="250"/>
              </a:xfrm>
            </p:grpSpPr>
            <p:sp>
              <p:nvSpPr>
                <p:cNvPr id="130241" name="Rectangle 7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242" name="Text Box 80"/>
                <p:cNvSpPr txBox="1">
                  <a:spLocks noChangeArrowheads="1"/>
                </p:cNvSpPr>
                <p:nvPr/>
              </p:nvSpPr>
              <p:spPr bwMode="auto">
                <a:xfrm>
                  <a:off x="2941" y="2425"/>
                  <a:ext cx="23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D</a:t>
                  </a:r>
                  <a:endParaRPr lang="en-US"/>
                </a:p>
              </p:txBody>
            </p:sp>
          </p:grpSp>
        </p:grpSp>
        <p:grpSp>
          <p:nvGrpSpPr>
            <p:cNvPr id="130207" name="Group 81"/>
            <p:cNvGrpSpPr/>
            <p:nvPr/>
          </p:nvGrpSpPr>
          <p:grpSpPr bwMode="auto">
            <a:xfrm>
              <a:off x="2195" y="3198"/>
              <a:ext cx="315" cy="250"/>
              <a:chOff x="2903" y="2884"/>
              <a:chExt cx="315" cy="250"/>
            </a:xfrm>
          </p:grpSpPr>
          <p:grpSp>
            <p:nvGrpSpPr>
              <p:cNvPr id="130226" name="Group 82"/>
              <p:cNvGrpSpPr/>
              <p:nvPr/>
            </p:nvGrpSpPr>
            <p:grpSpPr bwMode="auto">
              <a:xfrm>
                <a:off x="2903" y="2938"/>
                <a:ext cx="315" cy="144"/>
                <a:chOff x="2903" y="2938"/>
                <a:chExt cx="315" cy="144"/>
              </a:xfrm>
            </p:grpSpPr>
            <p:sp>
              <p:nvSpPr>
                <p:cNvPr id="130230" name="Oval 83"/>
                <p:cNvSpPr>
                  <a:spLocks noChangeArrowheads="1"/>
                </p:cNvSpPr>
                <p:nvPr/>
              </p:nvSpPr>
              <p:spPr bwMode="auto">
                <a:xfrm>
                  <a:off x="2903" y="3001"/>
                  <a:ext cx="312" cy="81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231" name="Line 84"/>
                <p:cNvSpPr>
                  <a:spLocks noChangeShapeType="1"/>
                </p:cNvSpPr>
                <p:nvPr/>
              </p:nvSpPr>
              <p:spPr bwMode="auto">
                <a:xfrm>
                  <a:off x="2903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232" name="Line 85"/>
                <p:cNvSpPr>
                  <a:spLocks noChangeShapeType="1"/>
                </p:cNvSpPr>
                <p:nvPr/>
              </p:nvSpPr>
              <p:spPr bwMode="auto">
                <a:xfrm>
                  <a:off x="3215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233" name="Rectangle 86"/>
                <p:cNvSpPr>
                  <a:spLocks noChangeArrowheads="1"/>
                </p:cNvSpPr>
                <p:nvPr/>
              </p:nvSpPr>
              <p:spPr bwMode="auto">
                <a:xfrm>
                  <a:off x="2903" y="2994"/>
                  <a:ext cx="309" cy="49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130234" name="Oval 87"/>
                <p:cNvSpPr>
                  <a:spLocks noChangeArrowheads="1"/>
                </p:cNvSpPr>
                <p:nvPr/>
              </p:nvSpPr>
              <p:spPr bwMode="auto">
                <a:xfrm>
                  <a:off x="2906" y="2938"/>
                  <a:ext cx="312" cy="95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0227" name="Group 88"/>
              <p:cNvGrpSpPr/>
              <p:nvPr/>
            </p:nvGrpSpPr>
            <p:grpSpPr bwMode="auto">
              <a:xfrm>
                <a:off x="2949" y="2884"/>
                <a:ext cx="232" cy="250"/>
                <a:chOff x="2940" y="2425"/>
                <a:chExt cx="235" cy="250"/>
              </a:xfrm>
            </p:grpSpPr>
            <p:sp>
              <p:nvSpPr>
                <p:cNvPr id="130228" name="Rectangle 8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229" name="Text Box 90"/>
                <p:cNvSpPr txBox="1">
                  <a:spLocks noChangeArrowheads="1"/>
                </p:cNvSpPr>
                <p:nvPr/>
              </p:nvSpPr>
              <p:spPr bwMode="auto">
                <a:xfrm>
                  <a:off x="2940" y="2425"/>
                  <a:ext cx="23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C</a:t>
                  </a:r>
                  <a:endParaRPr lang="en-US"/>
                </a:p>
              </p:txBody>
            </p:sp>
          </p:grpSp>
        </p:grpSp>
        <p:grpSp>
          <p:nvGrpSpPr>
            <p:cNvPr id="130208" name="Group 91"/>
            <p:cNvGrpSpPr/>
            <p:nvPr/>
          </p:nvGrpSpPr>
          <p:grpSpPr bwMode="auto">
            <a:xfrm>
              <a:off x="2607" y="2916"/>
              <a:ext cx="316" cy="250"/>
              <a:chOff x="2217" y="2884"/>
              <a:chExt cx="316" cy="250"/>
            </a:xfrm>
          </p:grpSpPr>
          <p:sp>
            <p:nvSpPr>
              <p:cNvPr id="130218" name="Oval 92"/>
              <p:cNvSpPr>
                <a:spLocks noChangeArrowheads="1"/>
              </p:cNvSpPr>
              <p:nvPr/>
            </p:nvSpPr>
            <p:spPr bwMode="auto">
              <a:xfrm>
                <a:off x="2220" y="3005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19" name="Line 93"/>
              <p:cNvSpPr>
                <a:spLocks noChangeShapeType="1"/>
              </p:cNvSpPr>
              <p:nvPr/>
            </p:nvSpPr>
            <p:spPr bwMode="auto">
              <a:xfrm>
                <a:off x="2220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20" name="Line 94"/>
              <p:cNvSpPr>
                <a:spLocks noChangeShapeType="1"/>
              </p:cNvSpPr>
              <p:nvPr/>
            </p:nvSpPr>
            <p:spPr bwMode="auto">
              <a:xfrm>
                <a:off x="2533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221" name="Rectangle 95"/>
              <p:cNvSpPr>
                <a:spLocks noChangeArrowheads="1"/>
              </p:cNvSpPr>
              <p:nvPr/>
            </p:nvSpPr>
            <p:spPr bwMode="auto">
              <a:xfrm>
                <a:off x="2220" y="2998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222" name="Oval 96"/>
              <p:cNvSpPr>
                <a:spLocks noChangeArrowheads="1"/>
              </p:cNvSpPr>
              <p:nvPr/>
            </p:nvSpPr>
            <p:spPr bwMode="auto">
              <a:xfrm>
                <a:off x="2217" y="2939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0223" name="Group 97"/>
              <p:cNvGrpSpPr/>
              <p:nvPr/>
            </p:nvGrpSpPr>
            <p:grpSpPr bwMode="auto">
              <a:xfrm>
                <a:off x="2270" y="2884"/>
                <a:ext cx="223" cy="250"/>
                <a:chOff x="2945" y="2425"/>
                <a:chExt cx="226" cy="250"/>
              </a:xfrm>
            </p:grpSpPr>
            <p:sp>
              <p:nvSpPr>
                <p:cNvPr id="130224" name="Rectangle 9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225" name="Text Box 99"/>
                <p:cNvSpPr txBox="1">
                  <a:spLocks noChangeArrowheads="1"/>
                </p:cNvSpPr>
                <p:nvPr/>
              </p:nvSpPr>
              <p:spPr bwMode="auto">
                <a:xfrm>
                  <a:off x="2945" y="2425"/>
                  <a:ext cx="226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B</a:t>
                  </a:r>
                  <a:endParaRPr lang="en-US"/>
                </a:p>
              </p:txBody>
            </p:sp>
          </p:grpSp>
        </p:grpSp>
        <p:sp>
          <p:nvSpPr>
            <p:cNvPr id="130209" name="Freeform 101"/>
            <p:cNvSpPr/>
            <p:nvPr/>
          </p:nvSpPr>
          <p:spPr bwMode="auto">
            <a:xfrm flipH="1">
              <a:off x="2505" y="2819"/>
              <a:ext cx="198" cy="156"/>
            </a:xfrm>
            <a:custGeom>
              <a:avLst/>
              <a:gdLst>
                <a:gd name="T0" fmla="*/ 0 w 342"/>
                <a:gd name="T1" fmla="*/ 39 h 186"/>
                <a:gd name="T2" fmla="*/ 3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10" name="Freeform 102"/>
            <p:cNvSpPr/>
            <p:nvPr/>
          </p:nvSpPr>
          <p:spPr bwMode="auto">
            <a:xfrm flipH="1" flipV="1">
              <a:off x="2484" y="3125"/>
              <a:ext cx="180" cy="141"/>
            </a:xfrm>
            <a:custGeom>
              <a:avLst/>
              <a:gdLst>
                <a:gd name="T0" fmla="*/ 0 w 342"/>
                <a:gd name="T1" fmla="*/ 15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triangl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11" name="Freeform 103"/>
            <p:cNvSpPr/>
            <p:nvPr/>
          </p:nvSpPr>
          <p:spPr bwMode="auto">
            <a:xfrm flipV="1">
              <a:off x="2031" y="3107"/>
              <a:ext cx="204" cy="156"/>
            </a:xfrm>
            <a:custGeom>
              <a:avLst/>
              <a:gdLst>
                <a:gd name="T0" fmla="*/ 0 w 342"/>
                <a:gd name="T1" fmla="*/ 39 h 186"/>
                <a:gd name="T2" fmla="*/ 4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12" name="Freeform 107"/>
            <p:cNvSpPr/>
            <p:nvPr/>
          </p:nvSpPr>
          <p:spPr bwMode="auto">
            <a:xfrm flipH="1" flipV="1">
              <a:off x="2400" y="3086"/>
              <a:ext cx="189" cy="153"/>
            </a:xfrm>
            <a:custGeom>
              <a:avLst/>
              <a:gdLst>
                <a:gd name="T0" fmla="*/ 0 w 342"/>
                <a:gd name="T1" fmla="*/ 32 h 186"/>
                <a:gd name="T2" fmla="*/ 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13" name="Freeform 108"/>
            <p:cNvSpPr/>
            <p:nvPr/>
          </p:nvSpPr>
          <p:spPr bwMode="auto">
            <a:xfrm flipH="1">
              <a:off x="2124" y="3083"/>
              <a:ext cx="174" cy="147"/>
            </a:xfrm>
            <a:custGeom>
              <a:avLst/>
              <a:gdLst>
                <a:gd name="T0" fmla="*/ 0 w 342"/>
                <a:gd name="T1" fmla="*/ 22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14" name="Text Box 212"/>
            <p:cNvSpPr txBox="1">
              <a:spLocks noChangeArrowheads="1"/>
            </p:cNvSpPr>
            <p:nvPr/>
          </p:nvSpPr>
          <p:spPr bwMode="auto">
            <a:xfrm>
              <a:off x="1729" y="3612"/>
              <a:ext cx="1383" cy="47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ct val="80000"/>
                </a:lnSpc>
              </a:pPr>
              <a:r>
                <a:rPr lang="en-US" sz="1800">
                  <a:solidFill>
                    <a:srgbClr val="000099"/>
                  </a:solidFill>
                  <a:latin typeface="Gill Sans MT" panose="020B0502020104020203" pitchFamily="34" charset="0"/>
                </a:rPr>
                <a:t>given these costs,</a:t>
              </a:r>
              <a:endParaRPr lang="en-US" sz="1800">
                <a:solidFill>
                  <a:srgbClr val="000099"/>
                </a:solidFill>
                <a:latin typeface="Gill Sans MT" panose="020B0502020104020203" pitchFamily="34" charset="0"/>
              </a:endParaRPr>
            </a:p>
            <a:p>
              <a:pPr algn="ctr">
                <a:lnSpc>
                  <a:spcPct val="80000"/>
                </a:lnSpc>
              </a:pPr>
              <a:r>
                <a:rPr lang="en-US" sz="1800">
                  <a:solidFill>
                    <a:srgbClr val="000099"/>
                  </a:solidFill>
                  <a:latin typeface="Gill Sans MT" panose="020B0502020104020203" pitchFamily="34" charset="0"/>
                </a:rPr>
                <a:t>find new routing….</a:t>
              </a:r>
              <a:endParaRPr lang="en-US" sz="1800">
                <a:solidFill>
                  <a:srgbClr val="000099"/>
                </a:solidFill>
                <a:latin typeface="Gill Sans MT" panose="020B0502020104020203" pitchFamily="34" charset="0"/>
              </a:endParaRPr>
            </a:p>
            <a:p>
              <a:pPr algn="ctr">
                <a:lnSpc>
                  <a:spcPct val="80000"/>
                </a:lnSpc>
              </a:pPr>
              <a:r>
                <a:rPr lang="en-US" sz="1800">
                  <a:solidFill>
                    <a:srgbClr val="000099"/>
                  </a:solidFill>
                  <a:latin typeface="Gill Sans MT" panose="020B0502020104020203" pitchFamily="34" charset="0"/>
                </a:rPr>
                <a:t>resulting in new costs</a:t>
              </a:r>
              <a:endParaRPr lang="en-US" sz="1800">
                <a:solidFill>
                  <a:srgbClr val="000099"/>
                </a:solidFill>
                <a:latin typeface="Gill Sans MT" panose="020B0502020104020203" pitchFamily="34" charset="0"/>
              </a:endParaRPr>
            </a:p>
          </p:txBody>
        </p:sp>
        <p:sp>
          <p:nvSpPr>
            <p:cNvPr id="130215" name="Line 215"/>
            <p:cNvSpPr>
              <a:spLocks noChangeShapeType="1"/>
            </p:cNvSpPr>
            <p:nvPr/>
          </p:nvSpPr>
          <p:spPr bwMode="auto">
            <a:xfrm flipV="1">
              <a:off x="2358" y="3407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16" name="Line 216"/>
            <p:cNvSpPr>
              <a:spLocks noChangeShapeType="1"/>
            </p:cNvSpPr>
            <p:nvPr/>
          </p:nvSpPr>
          <p:spPr bwMode="auto">
            <a:xfrm flipV="1">
              <a:off x="1938" y="3119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217" name="Line 217"/>
            <p:cNvSpPr>
              <a:spLocks noChangeShapeType="1"/>
            </p:cNvSpPr>
            <p:nvPr/>
          </p:nvSpPr>
          <p:spPr bwMode="auto">
            <a:xfrm flipV="1">
              <a:off x="2778" y="3122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30079" name="Freeform 288"/>
          <p:cNvSpPr/>
          <p:nvPr/>
        </p:nvSpPr>
        <p:spPr bwMode="auto">
          <a:xfrm>
            <a:off x="1358900" y="4338638"/>
            <a:ext cx="609600" cy="828675"/>
          </a:xfrm>
          <a:custGeom>
            <a:avLst/>
            <a:gdLst>
              <a:gd name="T0" fmla="*/ 0 w 384"/>
              <a:gd name="T1" fmla="*/ 2147483647 h 522"/>
              <a:gd name="T2" fmla="*/ 2147483647 w 384"/>
              <a:gd name="T3" fmla="*/ 2147483647 h 522"/>
              <a:gd name="T4" fmla="*/ 2147483647 w 384"/>
              <a:gd name="T5" fmla="*/ 0 h 522"/>
              <a:gd name="T6" fmla="*/ 0 60000 65536"/>
              <a:gd name="T7" fmla="*/ 0 60000 65536"/>
              <a:gd name="T8" fmla="*/ 0 60000 65536"/>
              <a:gd name="T9" fmla="*/ 0 w 384"/>
              <a:gd name="T10" fmla="*/ 0 h 522"/>
              <a:gd name="T11" fmla="*/ 384 w 384"/>
              <a:gd name="T12" fmla="*/ 522 h 52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84" h="522">
                <a:moveTo>
                  <a:pt x="0" y="522"/>
                </a:moveTo>
                <a:lnTo>
                  <a:pt x="384" y="249"/>
                </a:lnTo>
                <a:lnTo>
                  <a:pt x="12" y="0"/>
                </a:ln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0080" name="Line 289"/>
          <p:cNvSpPr>
            <a:spLocks noChangeShapeType="1"/>
          </p:cNvSpPr>
          <p:nvPr/>
        </p:nvSpPr>
        <p:spPr bwMode="auto">
          <a:xfrm flipV="1">
            <a:off x="720725" y="4419600"/>
            <a:ext cx="447675" cy="242888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21186" name="Freeform 290"/>
          <p:cNvSpPr/>
          <p:nvPr/>
        </p:nvSpPr>
        <p:spPr bwMode="auto">
          <a:xfrm>
            <a:off x="2943225" y="4391025"/>
            <a:ext cx="1193800" cy="866775"/>
          </a:xfrm>
          <a:custGeom>
            <a:avLst/>
            <a:gdLst>
              <a:gd name="T0" fmla="*/ 2147483647 w 752"/>
              <a:gd name="T1" fmla="*/ 2147483647 h 546"/>
              <a:gd name="T2" fmla="*/ 2147483647 w 752"/>
              <a:gd name="T3" fmla="*/ 2147483647 h 546"/>
              <a:gd name="T4" fmla="*/ 0 w 752"/>
              <a:gd name="T5" fmla="*/ 2147483647 h 546"/>
              <a:gd name="T6" fmla="*/ 2147483647 w 752"/>
              <a:gd name="T7" fmla="*/ 0 h 546"/>
              <a:gd name="T8" fmla="*/ 0 60000 65536"/>
              <a:gd name="T9" fmla="*/ 0 60000 65536"/>
              <a:gd name="T10" fmla="*/ 0 60000 65536"/>
              <a:gd name="T11" fmla="*/ 0 60000 65536"/>
              <a:gd name="T12" fmla="*/ 0 w 752"/>
              <a:gd name="T13" fmla="*/ 0 h 546"/>
              <a:gd name="T14" fmla="*/ 752 w 752"/>
              <a:gd name="T15" fmla="*/ 546 h 5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2" h="546">
                <a:moveTo>
                  <a:pt x="752" y="264"/>
                </a:moveTo>
                <a:lnTo>
                  <a:pt x="383" y="546"/>
                </a:lnTo>
                <a:lnTo>
                  <a:pt x="0" y="248"/>
                </a:lnTo>
                <a:lnTo>
                  <a:pt x="383" y="0"/>
                </a:ln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grpSp>
        <p:nvGrpSpPr>
          <p:cNvPr id="21" name="Group 291"/>
          <p:cNvGrpSpPr/>
          <p:nvPr/>
        </p:nvGrpSpPr>
        <p:grpSpPr bwMode="auto">
          <a:xfrm>
            <a:off x="2768600" y="4376738"/>
            <a:ext cx="1430338" cy="966787"/>
            <a:chOff x="1870" y="2772"/>
            <a:chExt cx="901" cy="609"/>
          </a:xfrm>
        </p:grpSpPr>
        <p:sp>
          <p:nvSpPr>
            <p:cNvPr id="130197" name="Text Box 292"/>
            <p:cNvSpPr txBox="1">
              <a:spLocks noChangeArrowheads="1"/>
            </p:cNvSpPr>
            <p:nvPr/>
          </p:nvSpPr>
          <p:spPr bwMode="auto">
            <a:xfrm>
              <a:off x="1870" y="2772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2+e</a:t>
              </a:r>
              <a:endParaRPr lang="en-US" sz="1400"/>
            </a:p>
          </p:txBody>
        </p:sp>
        <p:sp>
          <p:nvSpPr>
            <p:cNvPr id="130198" name="Text Box 293"/>
            <p:cNvSpPr txBox="1">
              <a:spLocks noChangeArrowheads="1"/>
            </p:cNvSpPr>
            <p:nvPr/>
          </p:nvSpPr>
          <p:spPr bwMode="auto">
            <a:xfrm>
              <a:off x="2593" y="279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0</a:t>
              </a:r>
              <a:endParaRPr lang="en-US" sz="1400"/>
            </a:p>
          </p:txBody>
        </p:sp>
        <p:sp>
          <p:nvSpPr>
            <p:cNvPr id="130199" name="Text Box 294"/>
            <p:cNvSpPr txBox="1">
              <a:spLocks noChangeArrowheads="1"/>
            </p:cNvSpPr>
            <p:nvPr/>
          </p:nvSpPr>
          <p:spPr bwMode="auto">
            <a:xfrm>
              <a:off x="2501" y="3189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0</a:t>
              </a:r>
              <a:endParaRPr lang="en-US" sz="1400"/>
            </a:p>
          </p:txBody>
        </p:sp>
        <p:sp>
          <p:nvSpPr>
            <p:cNvPr id="130200" name="Text Box 295"/>
            <p:cNvSpPr txBox="1">
              <a:spLocks noChangeArrowheads="1"/>
            </p:cNvSpPr>
            <p:nvPr/>
          </p:nvSpPr>
          <p:spPr bwMode="auto">
            <a:xfrm>
              <a:off x="1987" y="315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0</a:t>
              </a:r>
              <a:endParaRPr lang="en-US" sz="1400"/>
            </a:p>
          </p:txBody>
        </p:sp>
        <p:sp>
          <p:nvSpPr>
            <p:cNvPr id="130201" name="Text Box 296"/>
            <p:cNvSpPr txBox="1">
              <a:spLocks noChangeArrowheads="1"/>
            </p:cNvSpPr>
            <p:nvPr/>
          </p:nvSpPr>
          <p:spPr bwMode="auto">
            <a:xfrm>
              <a:off x="2135" y="3009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1+e</a:t>
              </a:r>
              <a:endParaRPr lang="en-US" sz="1400"/>
            </a:p>
          </p:txBody>
        </p:sp>
        <p:sp>
          <p:nvSpPr>
            <p:cNvPr id="130202" name="Text Box 297"/>
            <p:cNvSpPr txBox="1">
              <a:spLocks noChangeArrowheads="1"/>
            </p:cNvSpPr>
            <p:nvPr/>
          </p:nvSpPr>
          <p:spPr bwMode="auto">
            <a:xfrm>
              <a:off x="2380" y="300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1</a:t>
              </a:r>
              <a:endParaRPr lang="en-US" sz="1400"/>
            </a:p>
          </p:txBody>
        </p:sp>
      </p:grpSp>
      <p:grpSp>
        <p:nvGrpSpPr>
          <p:cNvPr id="22" name="Group 299"/>
          <p:cNvGrpSpPr/>
          <p:nvPr/>
        </p:nvGrpSpPr>
        <p:grpSpPr bwMode="auto">
          <a:xfrm>
            <a:off x="4814888" y="4197350"/>
            <a:ext cx="2195512" cy="2293938"/>
            <a:chOff x="1729" y="2639"/>
            <a:chExt cx="1383" cy="1445"/>
          </a:xfrm>
        </p:grpSpPr>
        <p:sp>
          <p:nvSpPr>
            <p:cNvPr id="130149" name="Freeform 300"/>
            <p:cNvSpPr/>
            <p:nvPr/>
          </p:nvSpPr>
          <p:spPr bwMode="auto">
            <a:xfrm>
              <a:off x="1752" y="2639"/>
              <a:ext cx="1225" cy="854"/>
            </a:xfrm>
            <a:custGeom>
              <a:avLst/>
              <a:gdLst>
                <a:gd name="T0" fmla="*/ 0 w 1225"/>
                <a:gd name="T1" fmla="*/ 387 h 854"/>
                <a:gd name="T2" fmla="*/ 168 w 1225"/>
                <a:gd name="T3" fmla="*/ 162 h 854"/>
                <a:gd name="T4" fmla="*/ 486 w 1225"/>
                <a:gd name="T5" fmla="*/ 18 h 854"/>
                <a:gd name="T6" fmla="*/ 822 w 1225"/>
                <a:gd name="T7" fmla="*/ 30 h 854"/>
                <a:gd name="T8" fmla="*/ 1152 w 1225"/>
                <a:gd name="T9" fmla="*/ 267 h 854"/>
                <a:gd name="T10" fmla="*/ 1188 w 1225"/>
                <a:gd name="T11" fmla="*/ 537 h 854"/>
                <a:gd name="T12" fmla="*/ 927 w 1225"/>
                <a:gd name="T13" fmla="*/ 780 h 854"/>
                <a:gd name="T14" fmla="*/ 447 w 1225"/>
                <a:gd name="T15" fmla="*/ 837 h 854"/>
                <a:gd name="T16" fmla="*/ 177 w 1225"/>
                <a:gd name="T17" fmla="*/ 675 h 854"/>
                <a:gd name="T18" fmla="*/ 0 w 1225"/>
                <a:gd name="T19" fmla="*/ 387 h 85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225"/>
                <a:gd name="T31" fmla="*/ 0 h 854"/>
                <a:gd name="T32" fmla="*/ 1225 w 1225"/>
                <a:gd name="T33" fmla="*/ 854 h 85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225" h="854">
                  <a:moveTo>
                    <a:pt x="0" y="387"/>
                  </a:moveTo>
                  <a:cubicBezTo>
                    <a:pt x="0" y="243"/>
                    <a:pt x="87" y="223"/>
                    <a:pt x="168" y="162"/>
                  </a:cubicBezTo>
                  <a:cubicBezTo>
                    <a:pt x="249" y="101"/>
                    <a:pt x="377" y="40"/>
                    <a:pt x="486" y="18"/>
                  </a:cubicBezTo>
                  <a:cubicBezTo>
                    <a:pt x="615" y="6"/>
                    <a:pt x="684" y="0"/>
                    <a:pt x="822" y="30"/>
                  </a:cubicBezTo>
                  <a:cubicBezTo>
                    <a:pt x="960" y="60"/>
                    <a:pt x="1099" y="169"/>
                    <a:pt x="1152" y="267"/>
                  </a:cubicBezTo>
                  <a:cubicBezTo>
                    <a:pt x="1213" y="351"/>
                    <a:pt x="1225" y="452"/>
                    <a:pt x="1188" y="537"/>
                  </a:cubicBezTo>
                  <a:cubicBezTo>
                    <a:pt x="1151" y="622"/>
                    <a:pt x="1050" y="730"/>
                    <a:pt x="927" y="780"/>
                  </a:cubicBezTo>
                  <a:cubicBezTo>
                    <a:pt x="804" y="830"/>
                    <a:pt x="572" y="854"/>
                    <a:pt x="447" y="837"/>
                  </a:cubicBezTo>
                  <a:cubicBezTo>
                    <a:pt x="322" y="820"/>
                    <a:pt x="251" y="750"/>
                    <a:pt x="177" y="675"/>
                  </a:cubicBezTo>
                  <a:cubicBezTo>
                    <a:pt x="103" y="600"/>
                    <a:pt x="0" y="531"/>
                    <a:pt x="0" y="387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50" name="Freeform 301"/>
            <p:cNvSpPr/>
            <p:nvPr/>
          </p:nvSpPr>
          <p:spPr bwMode="auto">
            <a:xfrm>
              <a:off x="2010" y="2852"/>
              <a:ext cx="246" cy="132"/>
            </a:xfrm>
            <a:custGeom>
              <a:avLst/>
              <a:gdLst>
                <a:gd name="T0" fmla="*/ 0 w 342"/>
                <a:gd name="T1" fmla="*/ 9 h 186"/>
                <a:gd name="T2" fmla="*/ 17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0151" name="Group 302"/>
            <p:cNvGrpSpPr/>
            <p:nvPr/>
          </p:nvGrpSpPr>
          <p:grpSpPr bwMode="auto">
            <a:xfrm>
              <a:off x="2203" y="2652"/>
              <a:ext cx="316" cy="250"/>
              <a:chOff x="1747" y="3190"/>
              <a:chExt cx="316" cy="250"/>
            </a:xfrm>
          </p:grpSpPr>
          <p:sp>
            <p:nvSpPr>
              <p:cNvPr id="130189" name="Oval 303"/>
              <p:cNvSpPr>
                <a:spLocks noChangeArrowheads="1"/>
              </p:cNvSpPr>
              <p:nvPr/>
            </p:nvSpPr>
            <p:spPr bwMode="auto">
              <a:xfrm>
                <a:off x="1750" y="330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90" name="Line 304"/>
              <p:cNvSpPr>
                <a:spLocks noChangeShapeType="1"/>
              </p:cNvSpPr>
              <p:nvPr/>
            </p:nvSpPr>
            <p:spPr bwMode="auto">
              <a:xfrm>
                <a:off x="1750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91" name="Line 305"/>
              <p:cNvSpPr>
                <a:spLocks noChangeShapeType="1"/>
              </p:cNvSpPr>
              <p:nvPr/>
            </p:nvSpPr>
            <p:spPr bwMode="auto">
              <a:xfrm>
                <a:off x="2063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92" name="Rectangle 306"/>
              <p:cNvSpPr>
                <a:spLocks noChangeArrowheads="1"/>
              </p:cNvSpPr>
              <p:nvPr/>
            </p:nvSpPr>
            <p:spPr bwMode="auto">
              <a:xfrm>
                <a:off x="1750" y="330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193" name="Oval 307"/>
              <p:cNvSpPr>
                <a:spLocks noChangeArrowheads="1"/>
              </p:cNvSpPr>
              <p:nvPr/>
            </p:nvSpPr>
            <p:spPr bwMode="auto">
              <a:xfrm>
                <a:off x="1747" y="324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0194" name="Group 308"/>
              <p:cNvGrpSpPr/>
              <p:nvPr/>
            </p:nvGrpSpPr>
            <p:grpSpPr bwMode="auto">
              <a:xfrm>
                <a:off x="1790" y="3190"/>
                <a:ext cx="223" cy="250"/>
                <a:chOff x="2945" y="2425"/>
                <a:chExt cx="226" cy="250"/>
              </a:xfrm>
            </p:grpSpPr>
            <p:sp>
              <p:nvSpPr>
                <p:cNvPr id="130195" name="Rectangle 30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96" name="Text Box 310"/>
                <p:cNvSpPr txBox="1">
                  <a:spLocks noChangeArrowheads="1"/>
                </p:cNvSpPr>
                <p:nvPr/>
              </p:nvSpPr>
              <p:spPr bwMode="auto">
                <a:xfrm>
                  <a:off x="2945" y="2425"/>
                  <a:ext cx="226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A</a:t>
                  </a:r>
                  <a:endParaRPr lang="en-US"/>
                </a:p>
              </p:txBody>
            </p:sp>
          </p:grpSp>
        </p:grpSp>
        <p:grpSp>
          <p:nvGrpSpPr>
            <p:cNvPr id="130152" name="Group 311"/>
            <p:cNvGrpSpPr/>
            <p:nvPr/>
          </p:nvGrpSpPr>
          <p:grpSpPr bwMode="auto">
            <a:xfrm>
              <a:off x="1795" y="2907"/>
              <a:ext cx="316" cy="250"/>
              <a:chOff x="2221" y="3571"/>
              <a:chExt cx="316" cy="250"/>
            </a:xfrm>
          </p:grpSpPr>
          <p:sp>
            <p:nvSpPr>
              <p:cNvPr id="130181" name="Oval 312"/>
              <p:cNvSpPr>
                <a:spLocks noChangeArrowheads="1"/>
              </p:cNvSpPr>
              <p:nvPr/>
            </p:nvSpPr>
            <p:spPr bwMode="auto">
              <a:xfrm>
                <a:off x="2224" y="3695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82" name="Line 313"/>
              <p:cNvSpPr>
                <a:spLocks noChangeShapeType="1"/>
              </p:cNvSpPr>
              <p:nvPr/>
            </p:nvSpPr>
            <p:spPr bwMode="auto">
              <a:xfrm>
                <a:off x="2224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83" name="Line 314"/>
              <p:cNvSpPr>
                <a:spLocks noChangeShapeType="1"/>
              </p:cNvSpPr>
              <p:nvPr/>
            </p:nvSpPr>
            <p:spPr bwMode="auto">
              <a:xfrm>
                <a:off x="2537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84" name="Rectangle 315"/>
              <p:cNvSpPr>
                <a:spLocks noChangeArrowheads="1"/>
              </p:cNvSpPr>
              <p:nvPr/>
            </p:nvSpPr>
            <p:spPr bwMode="auto">
              <a:xfrm>
                <a:off x="2224" y="3688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185" name="Oval 316"/>
              <p:cNvSpPr>
                <a:spLocks noChangeArrowheads="1"/>
              </p:cNvSpPr>
              <p:nvPr/>
            </p:nvSpPr>
            <p:spPr bwMode="auto">
              <a:xfrm>
                <a:off x="2221" y="3629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0186" name="Group 317"/>
              <p:cNvGrpSpPr/>
              <p:nvPr/>
            </p:nvGrpSpPr>
            <p:grpSpPr bwMode="auto">
              <a:xfrm>
                <a:off x="2275" y="3571"/>
                <a:ext cx="232" cy="250"/>
                <a:chOff x="2941" y="2425"/>
                <a:chExt cx="235" cy="250"/>
              </a:xfrm>
            </p:grpSpPr>
            <p:sp>
              <p:nvSpPr>
                <p:cNvPr id="130187" name="Rectangle 31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88" name="Text Box 319"/>
                <p:cNvSpPr txBox="1">
                  <a:spLocks noChangeArrowheads="1"/>
                </p:cNvSpPr>
                <p:nvPr/>
              </p:nvSpPr>
              <p:spPr bwMode="auto">
                <a:xfrm>
                  <a:off x="2941" y="2425"/>
                  <a:ext cx="23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D</a:t>
                  </a:r>
                  <a:endParaRPr lang="en-US"/>
                </a:p>
              </p:txBody>
            </p:sp>
          </p:grpSp>
        </p:grpSp>
        <p:grpSp>
          <p:nvGrpSpPr>
            <p:cNvPr id="130153" name="Group 320"/>
            <p:cNvGrpSpPr/>
            <p:nvPr/>
          </p:nvGrpSpPr>
          <p:grpSpPr bwMode="auto">
            <a:xfrm>
              <a:off x="2195" y="3198"/>
              <a:ext cx="315" cy="250"/>
              <a:chOff x="2903" y="2884"/>
              <a:chExt cx="315" cy="250"/>
            </a:xfrm>
          </p:grpSpPr>
          <p:grpSp>
            <p:nvGrpSpPr>
              <p:cNvPr id="130172" name="Group 321"/>
              <p:cNvGrpSpPr/>
              <p:nvPr/>
            </p:nvGrpSpPr>
            <p:grpSpPr bwMode="auto">
              <a:xfrm>
                <a:off x="2903" y="2938"/>
                <a:ext cx="315" cy="144"/>
                <a:chOff x="2903" y="2938"/>
                <a:chExt cx="315" cy="144"/>
              </a:xfrm>
            </p:grpSpPr>
            <p:sp>
              <p:nvSpPr>
                <p:cNvPr id="130176" name="Oval 322"/>
                <p:cNvSpPr>
                  <a:spLocks noChangeArrowheads="1"/>
                </p:cNvSpPr>
                <p:nvPr/>
              </p:nvSpPr>
              <p:spPr bwMode="auto">
                <a:xfrm>
                  <a:off x="2903" y="3001"/>
                  <a:ext cx="312" cy="81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77" name="Line 323"/>
                <p:cNvSpPr>
                  <a:spLocks noChangeShapeType="1"/>
                </p:cNvSpPr>
                <p:nvPr/>
              </p:nvSpPr>
              <p:spPr bwMode="auto">
                <a:xfrm>
                  <a:off x="2903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78" name="Line 324"/>
                <p:cNvSpPr>
                  <a:spLocks noChangeShapeType="1"/>
                </p:cNvSpPr>
                <p:nvPr/>
              </p:nvSpPr>
              <p:spPr bwMode="auto">
                <a:xfrm>
                  <a:off x="3215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79" name="Rectangle 325"/>
                <p:cNvSpPr>
                  <a:spLocks noChangeArrowheads="1"/>
                </p:cNvSpPr>
                <p:nvPr/>
              </p:nvSpPr>
              <p:spPr bwMode="auto">
                <a:xfrm>
                  <a:off x="2903" y="2994"/>
                  <a:ext cx="309" cy="49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130180" name="Oval 326"/>
                <p:cNvSpPr>
                  <a:spLocks noChangeArrowheads="1"/>
                </p:cNvSpPr>
                <p:nvPr/>
              </p:nvSpPr>
              <p:spPr bwMode="auto">
                <a:xfrm>
                  <a:off x="2906" y="2938"/>
                  <a:ext cx="312" cy="95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0173" name="Group 327"/>
              <p:cNvGrpSpPr/>
              <p:nvPr/>
            </p:nvGrpSpPr>
            <p:grpSpPr bwMode="auto">
              <a:xfrm>
                <a:off x="2949" y="2884"/>
                <a:ext cx="232" cy="250"/>
                <a:chOff x="2940" y="2425"/>
                <a:chExt cx="235" cy="250"/>
              </a:xfrm>
            </p:grpSpPr>
            <p:sp>
              <p:nvSpPr>
                <p:cNvPr id="130174" name="Rectangle 32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75" name="Text Box 329"/>
                <p:cNvSpPr txBox="1">
                  <a:spLocks noChangeArrowheads="1"/>
                </p:cNvSpPr>
                <p:nvPr/>
              </p:nvSpPr>
              <p:spPr bwMode="auto">
                <a:xfrm>
                  <a:off x="2940" y="2425"/>
                  <a:ext cx="23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C</a:t>
                  </a:r>
                  <a:endParaRPr lang="en-US"/>
                </a:p>
              </p:txBody>
            </p:sp>
          </p:grpSp>
        </p:grpSp>
        <p:grpSp>
          <p:nvGrpSpPr>
            <p:cNvPr id="130154" name="Group 330"/>
            <p:cNvGrpSpPr/>
            <p:nvPr/>
          </p:nvGrpSpPr>
          <p:grpSpPr bwMode="auto">
            <a:xfrm>
              <a:off x="2607" y="2916"/>
              <a:ext cx="316" cy="250"/>
              <a:chOff x="2217" y="2884"/>
              <a:chExt cx="316" cy="250"/>
            </a:xfrm>
          </p:grpSpPr>
          <p:sp>
            <p:nvSpPr>
              <p:cNvPr id="130164" name="Oval 331"/>
              <p:cNvSpPr>
                <a:spLocks noChangeArrowheads="1"/>
              </p:cNvSpPr>
              <p:nvPr/>
            </p:nvSpPr>
            <p:spPr bwMode="auto">
              <a:xfrm>
                <a:off x="2220" y="3005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65" name="Line 332"/>
              <p:cNvSpPr>
                <a:spLocks noChangeShapeType="1"/>
              </p:cNvSpPr>
              <p:nvPr/>
            </p:nvSpPr>
            <p:spPr bwMode="auto">
              <a:xfrm>
                <a:off x="2220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66" name="Line 333"/>
              <p:cNvSpPr>
                <a:spLocks noChangeShapeType="1"/>
              </p:cNvSpPr>
              <p:nvPr/>
            </p:nvSpPr>
            <p:spPr bwMode="auto">
              <a:xfrm>
                <a:off x="2533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67" name="Rectangle 334"/>
              <p:cNvSpPr>
                <a:spLocks noChangeArrowheads="1"/>
              </p:cNvSpPr>
              <p:nvPr/>
            </p:nvSpPr>
            <p:spPr bwMode="auto">
              <a:xfrm>
                <a:off x="2220" y="2998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168" name="Oval 335"/>
              <p:cNvSpPr>
                <a:spLocks noChangeArrowheads="1"/>
              </p:cNvSpPr>
              <p:nvPr/>
            </p:nvSpPr>
            <p:spPr bwMode="auto">
              <a:xfrm>
                <a:off x="2217" y="2939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0169" name="Group 336"/>
              <p:cNvGrpSpPr/>
              <p:nvPr/>
            </p:nvGrpSpPr>
            <p:grpSpPr bwMode="auto">
              <a:xfrm>
                <a:off x="2270" y="2884"/>
                <a:ext cx="223" cy="250"/>
                <a:chOff x="2945" y="2425"/>
                <a:chExt cx="226" cy="250"/>
              </a:xfrm>
            </p:grpSpPr>
            <p:sp>
              <p:nvSpPr>
                <p:cNvPr id="130170" name="Rectangle 337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71" name="Text Box 338"/>
                <p:cNvSpPr txBox="1">
                  <a:spLocks noChangeArrowheads="1"/>
                </p:cNvSpPr>
                <p:nvPr/>
              </p:nvSpPr>
              <p:spPr bwMode="auto">
                <a:xfrm>
                  <a:off x="2945" y="2425"/>
                  <a:ext cx="226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B</a:t>
                  </a:r>
                  <a:endParaRPr lang="en-US"/>
                </a:p>
              </p:txBody>
            </p:sp>
          </p:grpSp>
        </p:grpSp>
        <p:sp>
          <p:nvSpPr>
            <p:cNvPr id="130155" name="Freeform 339"/>
            <p:cNvSpPr/>
            <p:nvPr/>
          </p:nvSpPr>
          <p:spPr bwMode="auto">
            <a:xfrm flipH="1">
              <a:off x="2505" y="2819"/>
              <a:ext cx="198" cy="156"/>
            </a:xfrm>
            <a:custGeom>
              <a:avLst/>
              <a:gdLst>
                <a:gd name="T0" fmla="*/ 0 w 342"/>
                <a:gd name="T1" fmla="*/ 39 h 186"/>
                <a:gd name="T2" fmla="*/ 3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56" name="Freeform 340"/>
            <p:cNvSpPr/>
            <p:nvPr/>
          </p:nvSpPr>
          <p:spPr bwMode="auto">
            <a:xfrm flipH="1" flipV="1">
              <a:off x="2484" y="3125"/>
              <a:ext cx="180" cy="141"/>
            </a:xfrm>
            <a:custGeom>
              <a:avLst/>
              <a:gdLst>
                <a:gd name="T0" fmla="*/ 0 w 342"/>
                <a:gd name="T1" fmla="*/ 15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triangl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57" name="Freeform 341"/>
            <p:cNvSpPr/>
            <p:nvPr/>
          </p:nvSpPr>
          <p:spPr bwMode="auto">
            <a:xfrm flipV="1">
              <a:off x="2031" y="3107"/>
              <a:ext cx="204" cy="156"/>
            </a:xfrm>
            <a:custGeom>
              <a:avLst/>
              <a:gdLst>
                <a:gd name="T0" fmla="*/ 0 w 342"/>
                <a:gd name="T1" fmla="*/ 39 h 186"/>
                <a:gd name="T2" fmla="*/ 4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58" name="Freeform 342"/>
            <p:cNvSpPr/>
            <p:nvPr/>
          </p:nvSpPr>
          <p:spPr bwMode="auto">
            <a:xfrm flipH="1" flipV="1">
              <a:off x="2400" y="3086"/>
              <a:ext cx="189" cy="153"/>
            </a:xfrm>
            <a:custGeom>
              <a:avLst/>
              <a:gdLst>
                <a:gd name="T0" fmla="*/ 0 w 342"/>
                <a:gd name="T1" fmla="*/ 32 h 186"/>
                <a:gd name="T2" fmla="*/ 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59" name="Freeform 343"/>
            <p:cNvSpPr/>
            <p:nvPr/>
          </p:nvSpPr>
          <p:spPr bwMode="auto">
            <a:xfrm flipH="1">
              <a:off x="2124" y="3083"/>
              <a:ext cx="174" cy="147"/>
            </a:xfrm>
            <a:custGeom>
              <a:avLst/>
              <a:gdLst>
                <a:gd name="T0" fmla="*/ 0 w 342"/>
                <a:gd name="T1" fmla="*/ 22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60" name="Text Box 344"/>
            <p:cNvSpPr txBox="1">
              <a:spLocks noChangeArrowheads="1"/>
            </p:cNvSpPr>
            <p:nvPr/>
          </p:nvSpPr>
          <p:spPr bwMode="auto">
            <a:xfrm>
              <a:off x="1729" y="3612"/>
              <a:ext cx="1383" cy="47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ct val="80000"/>
                </a:lnSpc>
              </a:pPr>
              <a:r>
                <a:rPr lang="en-US" sz="1800">
                  <a:solidFill>
                    <a:srgbClr val="000099"/>
                  </a:solidFill>
                  <a:latin typeface="Gill Sans MT" panose="020B0502020104020203" pitchFamily="34" charset="0"/>
                </a:rPr>
                <a:t>given these costs,</a:t>
              </a:r>
              <a:endParaRPr lang="en-US" sz="1800">
                <a:solidFill>
                  <a:srgbClr val="000099"/>
                </a:solidFill>
                <a:latin typeface="Gill Sans MT" panose="020B0502020104020203" pitchFamily="34" charset="0"/>
              </a:endParaRPr>
            </a:p>
            <a:p>
              <a:pPr algn="ctr">
                <a:lnSpc>
                  <a:spcPct val="80000"/>
                </a:lnSpc>
              </a:pPr>
              <a:r>
                <a:rPr lang="en-US" sz="1800">
                  <a:solidFill>
                    <a:srgbClr val="000099"/>
                  </a:solidFill>
                  <a:latin typeface="Gill Sans MT" panose="020B0502020104020203" pitchFamily="34" charset="0"/>
                </a:rPr>
                <a:t>find new routing….</a:t>
              </a:r>
              <a:endParaRPr lang="en-US" sz="1800">
                <a:solidFill>
                  <a:srgbClr val="000099"/>
                </a:solidFill>
                <a:latin typeface="Gill Sans MT" panose="020B0502020104020203" pitchFamily="34" charset="0"/>
              </a:endParaRPr>
            </a:p>
            <a:p>
              <a:pPr algn="ctr">
                <a:lnSpc>
                  <a:spcPct val="80000"/>
                </a:lnSpc>
              </a:pPr>
              <a:r>
                <a:rPr lang="en-US" sz="1800">
                  <a:solidFill>
                    <a:srgbClr val="000099"/>
                  </a:solidFill>
                  <a:latin typeface="Gill Sans MT" panose="020B0502020104020203" pitchFamily="34" charset="0"/>
                </a:rPr>
                <a:t>resulting in new costs</a:t>
              </a:r>
              <a:endParaRPr lang="en-US" sz="1800">
                <a:solidFill>
                  <a:srgbClr val="000099"/>
                </a:solidFill>
                <a:latin typeface="Gill Sans MT" panose="020B0502020104020203" pitchFamily="34" charset="0"/>
              </a:endParaRPr>
            </a:p>
          </p:txBody>
        </p:sp>
        <p:sp>
          <p:nvSpPr>
            <p:cNvPr id="130161" name="Line 345"/>
            <p:cNvSpPr>
              <a:spLocks noChangeShapeType="1"/>
            </p:cNvSpPr>
            <p:nvPr/>
          </p:nvSpPr>
          <p:spPr bwMode="auto">
            <a:xfrm flipV="1">
              <a:off x="2358" y="3407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62" name="Line 346"/>
            <p:cNvSpPr>
              <a:spLocks noChangeShapeType="1"/>
            </p:cNvSpPr>
            <p:nvPr/>
          </p:nvSpPr>
          <p:spPr bwMode="auto">
            <a:xfrm flipV="1">
              <a:off x="1938" y="3119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63" name="Line 347"/>
            <p:cNvSpPr>
              <a:spLocks noChangeShapeType="1"/>
            </p:cNvSpPr>
            <p:nvPr/>
          </p:nvSpPr>
          <p:spPr bwMode="auto">
            <a:xfrm flipV="1">
              <a:off x="2778" y="3122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21124" name="Freeform 228"/>
          <p:cNvSpPr/>
          <p:nvPr/>
        </p:nvSpPr>
        <p:spPr bwMode="auto">
          <a:xfrm>
            <a:off x="5219700" y="4332288"/>
            <a:ext cx="1181100" cy="952500"/>
          </a:xfrm>
          <a:custGeom>
            <a:avLst/>
            <a:gdLst>
              <a:gd name="T0" fmla="*/ 0 w 744"/>
              <a:gd name="T1" fmla="*/ 2147483647 h 600"/>
              <a:gd name="T2" fmla="*/ 2147483647 w 744"/>
              <a:gd name="T3" fmla="*/ 2147483647 h 600"/>
              <a:gd name="T4" fmla="*/ 2147483647 w 744"/>
              <a:gd name="T5" fmla="*/ 2147483647 h 600"/>
              <a:gd name="T6" fmla="*/ 2147483647 w 744"/>
              <a:gd name="T7" fmla="*/ 2147483647 h 600"/>
              <a:gd name="T8" fmla="*/ 2147483647 w 744"/>
              <a:gd name="T9" fmla="*/ 0 h 6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44"/>
              <a:gd name="T16" fmla="*/ 0 h 600"/>
              <a:gd name="T17" fmla="*/ 744 w 744"/>
              <a:gd name="T18" fmla="*/ 600 h 6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44" h="600">
                <a:moveTo>
                  <a:pt x="0" y="294"/>
                </a:moveTo>
                <a:lnTo>
                  <a:pt x="387" y="600"/>
                </a:lnTo>
                <a:lnTo>
                  <a:pt x="744" y="304"/>
                </a:lnTo>
                <a:lnTo>
                  <a:pt x="429" y="66"/>
                </a:lnTo>
                <a:lnTo>
                  <a:pt x="354" y="0"/>
                </a:ln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grpSp>
        <p:nvGrpSpPr>
          <p:cNvPr id="721280" name="Group 348"/>
          <p:cNvGrpSpPr/>
          <p:nvPr/>
        </p:nvGrpSpPr>
        <p:grpSpPr bwMode="auto">
          <a:xfrm>
            <a:off x="5137150" y="4410075"/>
            <a:ext cx="1493838" cy="990600"/>
            <a:chOff x="-186" y="1184"/>
            <a:chExt cx="941" cy="624"/>
          </a:xfrm>
        </p:grpSpPr>
        <p:sp>
          <p:nvSpPr>
            <p:cNvPr id="130143" name="Text Box 270"/>
            <p:cNvSpPr txBox="1">
              <a:spLocks noChangeArrowheads="1"/>
            </p:cNvSpPr>
            <p:nvPr/>
          </p:nvSpPr>
          <p:spPr bwMode="auto">
            <a:xfrm>
              <a:off x="-186" y="1199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0</a:t>
              </a:r>
              <a:endParaRPr lang="en-US" sz="1400"/>
            </a:p>
          </p:txBody>
        </p:sp>
        <p:sp>
          <p:nvSpPr>
            <p:cNvPr id="130144" name="Text Box 274"/>
            <p:cNvSpPr txBox="1">
              <a:spLocks noChangeArrowheads="1"/>
            </p:cNvSpPr>
            <p:nvPr/>
          </p:nvSpPr>
          <p:spPr bwMode="auto">
            <a:xfrm>
              <a:off x="450" y="1184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2+e</a:t>
              </a:r>
              <a:endParaRPr lang="en-US" sz="1400"/>
            </a:p>
          </p:txBody>
        </p:sp>
        <p:sp>
          <p:nvSpPr>
            <p:cNvPr id="130145" name="Text Box 275"/>
            <p:cNvSpPr txBox="1">
              <a:spLocks noChangeArrowheads="1"/>
            </p:cNvSpPr>
            <p:nvPr/>
          </p:nvSpPr>
          <p:spPr bwMode="auto">
            <a:xfrm>
              <a:off x="340" y="1616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1+e</a:t>
              </a:r>
              <a:endParaRPr lang="en-US" sz="1400"/>
            </a:p>
          </p:txBody>
        </p:sp>
        <p:sp>
          <p:nvSpPr>
            <p:cNvPr id="130146" name="Text Box 276"/>
            <p:cNvSpPr txBox="1">
              <a:spLocks noChangeArrowheads="1"/>
            </p:cNvSpPr>
            <p:nvPr/>
          </p:nvSpPr>
          <p:spPr bwMode="auto">
            <a:xfrm>
              <a:off x="-132" y="1580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1</a:t>
              </a:r>
              <a:endParaRPr lang="en-US" sz="1400"/>
            </a:p>
          </p:txBody>
        </p:sp>
        <p:sp>
          <p:nvSpPr>
            <p:cNvPr id="130147" name="Text Box 279"/>
            <p:cNvSpPr txBox="1">
              <a:spLocks noChangeArrowheads="1"/>
            </p:cNvSpPr>
            <p:nvPr/>
          </p:nvSpPr>
          <p:spPr bwMode="auto">
            <a:xfrm>
              <a:off x="79" y="1436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0</a:t>
              </a:r>
              <a:endParaRPr lang="en-US" sz="1400"/>
            </a:p>
          </p:txBody>
        </p:sp>
        <p:sp>
          <p:nvSpPr>
            <p:cNvPr id="130148" name="Text Box 280"/>
            <p:cNvSpPr txBox="1">
              <a:spLocks noChangeArrowheads="1"/>
            </p:cNvSpPr>
            <p:nvPr/>
          </p:nvSpPr>
          <p:spPr bwMode="auto">
            <a:xfrm>
              <a:off x="261" y="1430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0</a:t>
              </a:r>
              <a:endParaRPr lang="en-US" sz="1400"/>
            </a:p>
          </p:txBody>
        </p:sp>
      </p:grpSp>
      <p:grpSp>
        <p:nvGrpSpPr>
          <p:cNvPr id="721281" name="Group 349"/>
          <p:cNvGrpSpPr/>
          <p:nvPr/>
        </p:nvGrpSpPr>
        <p:grpSpPr bwMode="auto">
          <a:xfrm>
            <a:off x="6967538" y="4195763"/>
            <a:ext cx="2195512" cy="2293937"/>
            <a:chOff x="1729" y="2639"/>
            <a:chExt cx="1383" cy="1445"/>
          </a:xfrm>
        </p:grpSpPr>
        <p:sp>
          <p:nvSpPr>
            <p:cNvPr id="130095" name="Freeform 350"/>
            <p:cNvSpPr/>
            <p:nvPr/>
          </p:nvSpPr>
          <p:spPr bwMode="auto">
            <a:xfrm>
              <a:off x="1752" y="2639"/>
              <a:ext cx="1225" cy="854"/>
            </a:xfrm>
            <a:custGeom>
              <a:avLst/>
              <a:gdLst>
                <a:gd name="T0" fmla="*/ 0 w 1225"/>
                <a:gd name="T1" fmla="*/ 387 h 854"/>
                <a:gd name="T2" fmla="*/ 168 w 1225"/>
                <a:gd name="T3" fmla="*/ 162 h 854"/>
                <a:gd name="T4" fmla="*/ 486 w 1225"/>
                <a:gd name="T5" fmla="*/ 18 h 854"/>
                <a:gd name="T6" fmla="*/ 822 w 1225"/>
                <a:gd name="T7" fmla="*/ 30 h 854"/>
                <a:gd name="T8" fmla="*/ 1152 w 1225"/>
                <a:gd name="T9" fmla="*/ 267 h 854"/>
                <a:gd name="T10" fmla="*/ 1188 w 1225"/>
                <a:gd name="T11" fmla="*/ 537 h 854"/>
                <a:gd name="T12" fmla="*/ 927 w 1225"/>
                <a:gd name="T13" fmla="*/ 780 h 854"/>
                <a:gd name="T14" fmla="*/ 447 w 1225"/>
                <a:gd name="T15" fmla="*/ 837 h 854"/>
                <a:gd name="T16" fmla="*/ 177 w 1225"/>
                <a:gd name="T17" fmla="*/ 675 h 854"/>
                <a:gd name="T18" fmla="*/ 0 w 1225"/>
                <a:gd name="T19" fmla="*/ 387 h 85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225"/>
                <a:gd name="T31" fmla="*/ 0 h 854"/>
                <a:gd name="T32" fmla="*/ 1225 w 1225"/>
                <a:gd name="T33" fmla="*/ 854 h 85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225" h="854">
                  <a:moveTo>
                    <a:pt x="0" y="387"/>
                  </a:moveTo>
                  <a:cubicBezTo>
                    <a:pt x="0" y="243"/>
                    <a:pt x="87" y="223"/>
                    <a:pt x="168" y="162"/>
                  </a:cubicBezTo>
                  <a:cubicBezTo>
                    <a:pt x="249" y="101"/>
                    <a:pt x="377" y="40"/>
                    <a:pt x="486" y="18"/>
                  </a:cubicBezTo>
                  <a:cubicBezTo>
                    <a:pt x="615" y="6"/>
                    <a:pt x="684" y="0"/>
                    <a:pt x="822" y="30"/>
                  </a:cubicBezTo>
                  <a:cubicBezTo>
                    <a:pt x="960" y="60"/>
                    <a:pt x="1099" y="169"/>
                    <a:pt x="1152" y="267"/>
                  </a:cubicBezTo>
                  <a:cubicBezTo>
                    <a:pt x="1213" y="351"/>
                    <a:pt x="1225" y="452"/>
                    <a:pt x="1188" y="537"/>
                  </a:cubicBezTo>
                  <a:cubicBezTo>
                    <a:pt x="1151" y="622"/>
                    <a:pt x="1050" y="730"/>
                    <a:pt x="927" y="780"/>
                  </a:cubicBezTo>
                  <a:cubicBezTo>
                    <a:pt x="804" y="830"/>
                    <a:pt x="572" y="854"/>
                    <a:pt x="447" y="837"/>
                  </a:cubicBezTo>
                  <a:cubicBezTo>
                    <a:pt x="322" y="820"/>
                    <a:pt x="251" y="750"/>
                    <a:pt x="177" y="675"/>
                  </a:cubicBezTo>
                  <a:cubicBezTo>
                    <a:pt x="103" y="600"/>
                    <a:pt x="0" y="531"/>
                    <a:pt x="0" y="387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096" name="Freeform 351"/>
            <p:cNvSpPr/>
            <p:nvPr/>
          </p:nvSpPr>
          <p:spPr bwMode="auto">
            <a:xfrm>
              <a:off x="2010" y="2852"/>
              <a:ext cx="246" cy="132"/>
            </a:xfrm>
            <a:custGeom>
              <a:avLst/>
              <a:gdLst>
                <a:gd name="T0" fmla="*/ 0 w 342"/>
                <a:gd name="T1" fmla="*/ 9 h 186"/>
                <a:gd name="T2" fmla="*/ 17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0097" name="Group 352"/>
            <p:cNvGrpSpPr/>
            <p:nvPr/>
          </p:nvGrpSpPr>
          <p:grpSpPr bwMode="auto">
            <a:xfrm>
              <a:off x="2203" y="2652"/>
              <a:ext cx="316" cy="250"/>
              <a:chOff x="1747" y="3190"/>
              <a:chExt cx="316" cy="250"/>
            </a:xfrm>
          </p:grpSpPr>
          <p:sp>
            <p:nvSpPr>
              <p:cNvPr id="130135" name="Oval 353"/>
              <p:cNvSpPr>
                <a:spLocks noChangeArrowheads="1"/>
              </p:cNvSpPr>
              <p:nvPr/>
            </p:nvSpPr>
            <p:spPr bwMode="auto">
              <a:xfrm>
                <a:off x="1750" y="330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36" name="Line 354"/>
              <p:cNvSpPr>
                <a:spLocks noChangeShapeType="1"/>
              </p:cNvSpPr>
              <p:nvPr/>
            </p:nvSpPr>
            <p:spPr bwMode="auto">
              <a:xfrm>
                <a:off x="1750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37" name="Line 355"/>
              <p:cNvSpPr>
                <a:spLocks noChangeShapeType="1"/>
              </p:cNvSpPr>
              <p:nvPr/>
            </p:nvSpPr>
            <p:spPr bwMode="auto">
              <a:xfrm>
                <a:off x="2063" y="330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38" name="Rectangle 356"/>
              <p:cNvSpPr>
                <a:spLocks noChangeArrowheads="1"/>
              </p:cNvSpPr>
              <p:nvPr/>
            </p:nvSpPr>
            <p:spPr bwMode="auto">
              <a:xfrm>
                <a:off x="1750" y="330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139" name="Oval 357"/>
              <p:cNvSpPr>
                <a:spLocks noChangeArrowheads="1"/>
              </p:cNvSpPr>
              <p:nvPr/>
            </p:nvSpPr>
            <p:spPr bwMode="auto">
              <a:xfrm>
                <a:off x="1747" y="324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0140" name="Group 358"/>
              <p:cNvGrpSpPr/>
              <p:nvPr/>
            </p:nvGrpSpPr>
            <p:grpSpPr bwMode="auto">
              <a:xfrm>
                <a:off x="1790" y="3190"/>
                <a:ext cx="223" cy="250"/>
                <a:chOff x="2945" y="2425"/>
                <a:chExt cx="226" cy="250"/>
              </a:xfrm>
            </p:grpSpPr>
            <p:sp>
              <p:nvSpPr>
                <p:cNvPr id="130141" name="Rectangle 359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42" name="Text Box 360"/>
                <p:cNvSpPr txBox="1">
                  <a:spLocks noChangeArrowheads="1"/>
                </p:cNvSpPr>
                <p:nvPr/>
              </p:nvSpPr>
              <p:spPr bwMode="auto">
                <a:xfrm>
                  <a:off x="2945" y="2425"/>
                  <a:ext cx="226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A</a:t>
                  </a:r>
                  <a:endParaRPr lang="en-US"/>
                </a:p>
              </p:txBody>
            </p:sp>
          </p:grpSp>
        </p:grpSp>
        <p:grpSp>
          <p:nvGrpSpPr>
            <p:cNvPr id="130098" name="Group 361"/>
            <p:cNvGrpSpPr/>
            <p:nvPr/>
          </p:nvGrpSpPr>
          <p:grpSpPr bwMode="auto">
            <a:xfrm>
              <a:off x="1795" y="2907"/>
              <a:ext cx="316" cy="250"/>
              <a:chOff x="2221" y="3571"/>
              <a:chExt cx="316" cy="250"/>
            </a:xfrm>
          </p:grpSpPr>
          <p:sp>
            <p:nvSpPr>
              <p:cNvPr id="130127" name="Oval 362"/>
              <p:cNvSpPr>
                <a:spLocks noChangeArrowheads="1"/>
              </p:cNvSpPr>
              <p:nvPr/>
            </p:nvSpPr>
            <p:spPr bwMode="auto">
              <a:xfrm>
                <a:off x="2224" y="3695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28" name="Line 363"/>
              <p:cNvSpPr>
                <a:spLocks noChangeShapeType="1"/>
              </p:cNvSpPr>
              <p:nvPr/>
            </p:nvSpPr>
            <p:spPr bwMode="auto">
              <a:xfrm>
                <a:off x="2224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29" name="Line 364"/>
              <p:cNvSpPr>
                <a:spLocks noChangeShapeType="1"/>
              </p:cNvSpPr>
              <p:nvPr/>
            </p:nvSpPr>
            <p:spPr bwMode="auto">
              <a:xfrm>
                <a:off x="2537" y="368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30" name="Rectangle 365"/>
              <p:cNvSpPr>
                <a:spLocks noChangeArrowheads="1"/>
              </p:cNvSpPr>
              <p:nvPr/>
            </p:nvSpPr>
            <p:spPr bwMode="auto">
              <a:xfrm>
                <a:off x="2224" y="3688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131" name="Oval 366"/>
              <p:cNvSpPr>
                <a:spLocks noChangeArrowheads="1"/>
              </p:cNvSpPr>
              <p:nvPr/>
            </p:nvSpPr>
            <p:spPr bwMode="auto">
              <a:xfrm>
                <a:off x="2221" y="3629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0132" name="Group 367"/>
              <p:cNvGrpSpPr/>
              <p:nvPr/>
            </p:nvGrpSpPr>
            <p:grpSpPr bwMode="auto">
              <a:xfrm>
                <a:off x="2275" y="3571"/>
                <a:ext cx="232" cy="250"/>
                <a:chOff x="2941" y="2425"/>
                <a:chExt cx="235" cy="250"/>
              </a:xfrm>
            </p:grpSpPr>
            <p:sp>
              <p:nvSpPr>
                <p:cNvPr id="130133" name="Rectangle 36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34" name="Text Box 369"/>
                <p:cNvSpPr txBox="1">
                  <a:spLocks noChangeArrowheads="1"/>
                </p:cNvSpPr>
                <p:nvPr/>
              </p:nvSpPr>
              <p:spPr bwMode="auto">
                <a:xfrm>
                  <a:off x="2941" y="2425"/>
                  <a:ext cx="23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D</a:t>
                  </a:r>
                  <a:endParaRPr lang="en-US"/>
                </a:p>
              </p:txBody>
            </p:sp>
          </p:grpSp>
        </p:grpSp>
        <p:grpSp>
          <p:nvGrpSpPr>
            <p:cNvPr id="130099" name="Group 370"/>
            <p:cNvGrpSpPr/>
            <p:nvPr/>
          </p:nvGrpSpPr>
          <p:grpSpPr bwMode="auto">
            <a:xfrm>
              <a:off x="2195" y="3198"/>
              <a:ext cx="315" cy="250"/>
              <a:chOff x="2903" y="2884"/>
              <a:chExt cx="315" cy="250"/>
            </a:xfrm>
          </p:grpSpPr>
          <p:grpSp>
            <p:nvGrpSpPr>
              <p:cNvPr id="130118" name="Group 371"/>
              <p:cNvGrpSpPr/>
              <p:nvPr/>
            </p:nvGrpSpPr>
            <p:grpSpPr bwMode="auto">
              <a:xfrm>
                <a:off x="2903" y="2938"/>
                <a:ext cx="315" cy="144"/>
                <a:chOff x="2903" y="2938"/>
                <a:chExt cx="315" cy="144"/>
              </a:xfrm>
            </p:grpSpPr>
            <p:sp>
              <p:nvSpPr>
                <p:cNvPr id="130122" name="Oval 372"/>
                <p:cNvSpPr>
                  <a:spLocks noChangeArrowheads="1"/>
                </p:cNvSpPr>
                <p:nvPr/>
              </p:nvSpPr>
              <p:spPr bwMode="auto">
                <a:xfrm>
                  <a:off x="2903" y="3001"/>
                  <a:ext cx="312" cy="81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23" name="Line 373"/>
                <p:cNvSpPr>
                  <a:spLocks noChangeShapeType="1"/>
                </p:cNvSpPr>
                <p:nvPr/>
              </p:nvSpPr>
              <p:spPr bwMode="auto">
                <a:xfrm>
                  <a:off x="2903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24" name="Line 374"/>
                <p:cNvSpPr>
                  <a:spLocks noChangeShapeType="1"/>
                </p:cNvSpPr>
                <p:nvPr/>
              </p:nvSpPr>
              <p:spPr bwMode="auto">
                <a:xfrm>
                  <a:off x="3215" y="2994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25" name="Rectangle 375"/>
                <p:cNvSpPr>
                  <a:spLocks noChangeArrowheads="1"/>
                </p:cNvSpPr>
                <p:nvPr/>
              </p:nvSpPr>
              <p:spPr bwMode="auto">
                <a:xfrm>
                  <a:off x="2903" y="2994"/>
                  <a:ext cx="309" cy="49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130126" name="Oval 376"/>
                <p:cNvSpPr>
                  <a:spLocks noChangeArrowheads="1"/>
                </p:cNvSpPr>
                <p:nvPr/>
              </p:nvSpPr>
              <p:spPr bwMode="auto">
                <a:xfrm>
                  <a:off x="2906" y="2938"/>
                  <a:ext cx="312" cy="95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0119" name="Group 377"/>
              <p:cNvGrpSpPr/>
              <p:nvPr/>
            </p:nvGrpSpPr>
            <p:grpSpPr bwMode="auto">
              <a:xfrm>
                <a:off x="2949" y="2884"/>
                <a:ext cx="232" cy="250"/>
                <a:chOff x="2940" y="2425"/>
                <a:chExt cx="235" cy="250"/>
              </a:xfrm>
            </p:grpSpPr>
            <p:sp>
              <p:nvSpPr>
                <p:cNvPr id="130120" name="Rectangle 37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6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21" name="Text Box 379"/>
                <p:cNvSpPr txBox="1">
                  <a:spLocks noChangeArrowheads="1"/>
                </p:cNvSpPr>
                <p:nvPr/>
              </p:nvSpPr>
              <p:spPr bwMode="auto">
                <a:xfrm>
                  <a:off x="2940" y="2425"/>
                  <a:ext cx="23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C</a:t>
                  </a:r>
                  <a:endParaRPr lang="en-US"/>
                </a:p>
              </p:txBody>
            </p:sp>
          </p:grpSp>
        </p:grpSp>
        <p:grpSp>
          <p:nvGrpSpPr>
            <p:cNvPr id="130100" name="Group 380"/>
            <p:cNvGrpSpPr/>
            <p:nvPr/>
          </p:nvGrpSpPr>
          <p:grpSpPr bwMode="auto">
            <a:xfrm>
              <a:off x="2607" y="2916"/>
              <a:ext cx="316" cy="250"/>
              <a:chOff x="2217" y="2884"/>
              <a:chExt cx="316" cy="250"/>
            </a:xfrm>
          </p:grpSpPr>
          <p:sp>
            <p:nvSpPr>
              <p:cNvPr id="130110" name="Oval 381"/>
              <p:cNvSpPr>
                <a:spLocks noChangeArrowheads="1"/>
              </p:cNvSpPr>
              <p:nvPr/>
            </p:nvSpPr>
            <p:spPr bwMode="auto">
              <a:xfrm>
                <a:off x="2220" y="3005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11" name="Line 382"/>
              <p:cNvSpPr>
                <a:spLocks noChangeShapeType="1"/>
              </p:cNvSpPr>
              <p:nvPr/>
            </p:nvSpPr>
            <p:spPr bwMode="auto">
              <a:xfrm>
                <a:off x="2220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12" name="Line 383"/>
              <p:cNvSpPr>
                <a:spLocks noChangeShapeType="1"/>
              </p:cNvSpPr>
              <p:nvPr/>
            </p:nvSpPr>
            <p:spPr bwMode="auto">
              <a:xfrm>
                <a:off x="2533" y="2998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0113" name="Rectangle 384"/>
              <p:cNvSpPr>
                <a:spLocks noChangeArrowheads="1"/>
              </p:cNvSpPr>
              <p:nvPr/>
            </p:nvSpPr>
            <p:spPr bwMode="auto">
              <a:xfrm>
                <a:off x="2220" y="2998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0114" name="Oval 385"/>
              <p:cNvSpPr>
                <a:spLocks noChangeArrowheads="1"/>
              </p:cNvSpPr>
              <p:nvPr/>
            </p:nvSpPr>
            <p:spPr bwMode="auto">
              <a:xfrm>
                <a:off x="2217" y="2939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0115" name="Group 386"/>
              <p:cNvGrpSpPr/>
              <p:nvPr/>
            </p:nvGrpSpPr>
            <p:grpSpPr bwMode="auto">
              <a:xfrm>
                <a:off x="2270" y="2884"/>
                <a:ext cx="223" cy="250"/>
                <a:chOff x="2945" y="2425"/>
                <a:chExt cx="226" cy="250"/>
              </a:xfrm>
            </p:grpSpPr>
            <p:sp>
              <p:nvSpPr>
                <p:cNvPr id="130116" name="Rectangle 387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117" name="Text Box 388"/>
                <p:cNvSpPr txBox="1">
                  <a:spLocks noChangeArrowheads="1"/>
                </p:cNvSpPr>
                <p:nvPr/>
              </p:nvSpPr>
              <p:spPr bwMode="auto">
                <a:xfrm>
                  <a:off x="2945" y="2425"/>
                  <a:ext cx="226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B</a:t>
                  </a:r>
                  <a:endParaRPr lang="en-US"/>
                </a:p>
              </p:txBody>
            </p:sp>
          </p:grpSp>
        </p:grpSp>
        <p:sp>
          <p:nvSpPr>
            <p:cNvPr id="130101" name="Freeform 389"/>
            <p:cNvSpPr/>
            <p:nvPr/>
          </p:nvSpPr>
          <p:spPr bwMode="auto">
            <a:xfrm flipH="1">
              <a:off x="2505" y="2819"/>
              <a:ext cx="198" cy="156"/>
            </a:xfrm>
            <a:custGeom>
              <a:avLst/>
              <a:gdLst>
                <a:gd name="T0" fmla="*/ 0 w 342"/>
                <a:gd name="T1" fmla="*/ 39 h 186"/>
                <a:gd name="T2" fmla="*/ 3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02" name="Freeform 390"/>
            <p:cNvSpPr/>
            <p:nvPr/>
          </p:nvSpPr>
          <p:spPr bwMode="auto">
            <a:xfrm flipH="1" flipV="1">
              <a:off x="2484" y="3125"/>
              <a:ext cx="180" cy="141"/>
            </a:xfrm>
            <a:custGeom>
              <a:avLst/>
              <a:gdLst>
                <a:gd name="T0" fmla="*/ 0 w 342"/>
                <a:gd name="T1" fmla="*/ 15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triangl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03" name="Freeform 391"/>
            <p:cNvSpPr/>
            <p:nvPr/>
          </p:nvSpPr>
          <p:spPr bwMode="auto">
            <a:xfrm flipV="1">
              <a:off x="2031" y="3107"/>
              <a:ext cx="204" cy="156"/>
            </a:xfrm>
            <a:custGeom>
              <a:avLst/>
              <a:gdLst>
                <a:gd name="T0" fmla="*/ 0 w 342"/>
                <a:gd name="T1" fmla="*/ 39 h 186"/>
                <a:gd name="T2" fmla="*/ 4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04" name="Freeform 392"/>
            <p:cNvSpPr/>
            <p:nvPr/>
          </p:nvSpPr>
          <p:spPr bwMode="auto">
            <a:xfrm flipH="1" flipV="1">
              <a:off x="2400" y="3086"/>
              <a:ext cx="189" cy="153"/>
            </a:xfrm>
            <a:custGeom>
              <a:avLst/>
              <a:gdLst>
                <a:gd name="T0" fmla="*/ 0 w 342"/>
                <a:gd name="T1" fmla="*/ 32 h 186"/>
                <a:gd name="T2" fmla="*/ 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05" name="Freeform 393"/>
            <p:cNvSpPr/>
            <p:nvPr/>
          </p:nvSpPr>
          <p:spPr bwMode="auto">
            <a:xfrm flipH="1">
              <a:off x="2124" y="3083"/>
              <a:ext cx="174" cy="147"/>
            </a:xfrm>
            <a:custGeom>
              <a:avLst/>
              <a:gdLst>
                <a:gd name="T0" fmla="*/ 0 w 342"/>
                <a:gd name="T1" fmla="*/ 22 h 186"/>
                <a:gd name="T2" fmla="*/ 1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06" name="Text Box 394"/>
            <p:cNvSpPr txBox="1">
              <a:spLocks noChangeArrowheads="1"/>
            </p:cNvSpPr>
            <p:nvPr/>
          </p:nvSpPr>
          <p:spPr bwMode="auto">
            <a:xfrm>
              <a:off x="1729" y="3612"/>
              <a:ext cx="1383" cy="47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ct val="80000"/>
                </a:lnSpc>
              </a:pPr>
              <a:r>
                <a:rPr lang="en-US" sz="1800">
                  <a:solidFill>
                    <a:srgbClr val="000099"/>
                  </a:solidFill>
                  <a:latin typeface="Gill Sans MT" panose="020B0502020104020203" pitchFamily="34" charset="0"/>
                </a:rPr>
                <a:t>given these costs,</a:t>
              </a:r>
              <a:endParaRPr lang="en-US" sz="1800">
                <a:solidFill>
                  <a:srgbClr val="000099"/>
                </a:solidFill>
                <a:latin typeface="Gill Sans MT" panose="020B0502020104020203" pitchFamily="34" charset="0"/>
              </a:endParaRPr>
            </a:p>
            <a:p>
              <a:pPr algn="ctr">
                <a:lnSpc>
                  <a:spcPct val="80000"/>
                </a:lnSpc>
              </a:pPr>
              <a:r>
                <a:rPr lang="en-US" sz="1800">
                  <a:solidFill>
                    <a:srgbClr val="000099"/>
                  </a:solidFill>
                  <a:latin typeface="Gill Sans MT" panose="020B0502020104020203" pitchFamily="34" charset="0"/>
                </a:rPr>
                <a:t>find new routing….</a:t>
              </a:r>
              <a:endParaRPr lang="en-US" sz="1800">
                <a:solidFill>
                  <a:srgbClr val="000099"/>
                </a:solidFill>
                <a:latin typeface="Gill Sans MT" panose="020B0502020104020203" pitchFamily="34" charset="0"/>
              </a:endParaRPr>
            </a:p>
            <a:p>
              <a:pPr algn="ctr">
                <a:lnSpc>
                  <a:spcPct val="80000"/>
                </a:lnSpc>
              </a:pPr>
              <a:r>
                <a:rPr lang="en-US" sz="1800">
                  <a:solidFill>
                    <a:srgbClr val="000099"/>
                  </a:solidFill>
                  <a:latin typeface="Gill Sans MT" panose="020B0502020104020203" pitchFamily="34" charset="0"/>
                </a:rPr>
                <a:t>resulting in new costs</a:t>
              </a:r>
              <a:endParaRPr lang="en-US" sz="1800">
                <a:solidFill>
                  <a:srgbClr val="000099"/>
                </a:solidFill>
                <a:latin typeface="Gill Sans MT" panose="020B0502020104020203" pitchFamily="34" charset="0"/>
              </a:endParaRPr>
            </a:p>
          </p:txBody>
        </p:sp>
        <p:sp>
          <p:nvSpPr>
            <p:cNvPr id="130107" name="Line 395"/>
            <p:cNvSpPr>
              <a:spLocks noChangeShapeType="1"/>
            </p:cNvSpPr>
            <p:nvPr/>
          </p:nvSpPr>
          <p:spPr bwMode="auto">
            <a:xfrm flipV="1">
              <a:off x="2358" y="3407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08" name="Line 396"/>
            <p:cNvSpPr>
              <a:spLocks noChangeShapeType="1"/>
            </p:cNvSpPr>
            <p:nvPr/>
          </p:nvSpPr>
          <p:spPr bwMode="auto">
            <a:xfrm flipV="1">
              <a:off x="1938" y="3119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109" name="Line 397"/>
            <p:cNvSpPr>
              <a:spLocks noChangeShapeType="1"/>
            </p:cNvSpPr>
            <p:nvPr/>
          </p:nvSpPr>
          <p:spPr bwMode="auto">
            <a:xfrm flipV="1">
              <a:off x="2778" y="3122"/>
              <a:ext cx="0" cy="156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21294" name="Freeform 398"/>
          <p:cNvSpPr/>
          <p:nvPr/>
        </p:nvSpPr>
        <p:spPr bwMode="auto">
          <a:xfrm>
            <a:off x="7366000" y="4397375"/>
            <a:ext cx="1193800" cy="866775"/>
          </a:xfrm>
          <a:custGeom>
            <a:avLst/>
            <a:gdLst>
              <a:gd name="T0" fmla="*/ 2147483647 w 752"/>
              <a:gd name="T1" fmla="*/ 2147483647 h 546"/>
              <a:gd name="T2" fmla="*/ 2147483647 w 752"/>
              <a:gd name="T3" fmla="*/ 2147483647 h 546"/>
              <a:gd name="T4" fmla="*/ 0 w 752"/>
              <a:gd name="T5" fmla="*/ 2147483647 h 546"/>
              <a:gd name="T6" fmla="*/ 2147483647 w 752"/>
              <a:gd name="T7" fmla="*/ 0 h 546"/>
              <a:gd name="T8" fmla="*/ 0 60000 65536"/>
              <a:gd name="T9" fmla="*/ 0 60000 65536"/>
              <a:gd name="T10" fmla="*/ 0 60000 65536"/>
              <a:gd name="T11" fmla="*/ 0 60000 65536"/>
              <a:gd name="T12" fmla="*/ 0 w 752"/>
              <a:gd name="T13" fmla="*/ 0 h 546"/>
              <a:gd name="T14" fmla="*/ 752 w 752"/>
              <a:gd name="T15" fmla="*/ 546 h 5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2" h="546">
                <a:moveTo>
                  <a:pt x="752" y="264"/>
                </a:moveTo>
                <a:lnTo>
                  <a:pt x="383" y="546"/>
                </a:lnTo>
                <a:lnTo>
                  <a:pt x="0" y="248"/>
                </a:lnTo>
                <a:lnTo>
                  <a:pt x="383" y="0"/>
                </a:ln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grpSp>
        <p:nvGrpSpPr>
          <p:cNvPr id="721291" name="Group 399"/>
          <p:cNvGrpSpPr/>
          <p:nvPr/>
        </p:nvGrpSpPr>
        <p:grpSpPr bwMode="auto">
          <a:xfrm>
            <a:off x="7191375" y="4383088"/>
            <a:ext cx="1430338" cy="966787"/>
            <a:chOff x="1870" y="2772"/>
            <a:chExt cx="901" cy="609"/>
          </a:xfrm>
        </p:grpSpPr>
        <p:sp>
          <p:nvSpPr>
            <p:cNvPr id="130089" name="Text Box 400"/>
            <p:cNvSpPr txBox="1">
              <a:spLocks noChangeArrowheads="1"/>
            </p:cNvSpPr>
            <p:nvPr/>
          </p:nvSpPr>
          <p:spPr bwMode="auto">
            <a:xfrm>
              <a:off x="1870" y="2772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2+e</a:t>
              </a:r>
              <a:endParaRPr lang="en-US" sz="1400"/>
            </a:p>
          </p:txBody>
        </p:sp>
        <p:sp>
          <p:nvSpPr>
            <p:cNvPr id="130090" name="Text Box 401"/>
            <p:cNvSpPr txBox="1">
              <a:spLocks noChangeArrowheads="1"/>
            </p:cNvSpPr>
            <p:nvPr/>
          </p:nvSpPr>
          <p:spPr bwMode="auto">
            <a:xfrm>
              <a:off x="2593" y="279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0</a:t>
              </a:r>
              <a:endParaRPr lang="en-US" sz="1400"/>
            </a:p>
          </p:txBody>
        </p:sp>
        <p:sp>
          <p:nvSpPr>
            <p:cNvPr id="130091" name="Text Box 402"/>
            <p:cNvSpPr txBox="1">
              <a:spLocks noChangeArrowheads="1"/>
            </p:cNvSpPr>
            <p:nvPr/>
          </p:nvSpPr>
          <p:spPr bwMode="auto">
            <a:xfrm>
              <a:off x="2501" y="3189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0</a:t>
              </a:r>
              <a:endParaRPr lang="en-US" sz="1400"/>
            </a:p>
          </p:txBody>
        </p:sp>
        <p:sp>
          <p:nvSpPr>
            <p:cNvPr id="130092" name="Text Box 403"/>
            <p:cNvSpPr txBox="1">
              <a:spLocks noChangeArrowheads="1"/>
            </p:cNvSpPr>
            <p:nvPr/>
          </p:nvSpPr>
          <p:spPr bwMode="auto">
            <a:xfrm>
              <a:off x="1987" y="315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0</a:t>
              </a:r>
              <a:endParaRPr lang="en-US" sz="1400"/>
            </a:p>
          </p:txBody>
        </p:sp>
        <p:sp>
          <p:nvSpPr>
            <p:cNvPr id="130093" name="Text Box 404"/>
            <p:cNvSpPr txBox="1">
              <a:spLocks noChangeArrowheads="1"/>
            </p:cNvSpPr>
            <p:nvPr/>
          </p:nvSpPr>
          <p:spPr bwMode="auto">
            <a:xfrm>
              <a:off x="2135" y="3009"/>
              <a:ext cx="305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1+e</a:t>
              </a:r>
              <a:endParaRPr lang="en-US" sz="1400"/>
            </a:p>
          </p:txBody>
        </p:sp>
        <p:sp>
          <p:nvSpPr>
            <p:cNvPr id="130094" name="Text Box 405"/>
            <p:cNvSpPr txBox="1">
              <a:spLocks noChangeArrowheads="1"/>
            </p:cNvSpPr>
            <p:nvPr/>
          </p:nvSpPr>
          <p:spPr bwMode="auto">
            <a:xfrm>
              <a:off x="2380" y="3003"/>
              <a:ext cx="1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400"/>
                <a:t>1</a:t>
              </a:r>
              <a:endParaRPr lang="en-US" sz="1400"/>
            </a:p>
          </p:txBody>
        </p:sp>
      </p:grpSp>
      <p:sp>
        <p:nvSpPr>
          <p:cNvPr id="23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533627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23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532813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21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21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21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21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721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721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1186" grpId="0" animBg="1"/>
      <p:bldP spid="721124" grpId="0" animBg="1"/>
      <p:bldP spid="72129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1025525"/>
            <a:ext cx="4113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4301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5.1 </a:t>
            </a:r>
            <a:r>
              <a:rPr lang="en-US" sz="2400" dirty="0">
                <a:latin typeface="Gill Sans MT" panose="020B0502020104020203" pitchFamily="34" charset="0"/>
              </a:rPr>
              <a:t>introduction</a:t>
            </a:r>
            <a:endParaRPr lang="en-US" sz="2400" dirty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5.2 routing protocols</a:t>
            </a:r>
            <a:endParaRPr lang="en-US" sz="2400" dirty="0" smtClean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ts val="2580"/>
              </a:lnSpc>
            </a:pPr>
            <a:r>
              <a:rPr lang="en-US" sz="2400" dirty="0" smtClean="0">
                <a:solidFill>
                  <a:srgbClr val="000000"/>
                </a:solidFill>
                <a:latin typeface="Gill Sans MT" panose="020B0502020104020203" pitchFamily="34" charset="0"/>
              </a:rPr>
              <a:t>link state</a:t>
            </a:r>
            <a:endParaRPr lang="en-US" sz="2400" dirty="0" smtClean="0">
              <a:solidFill>
                <a:srgbClr val="000000"/>
              </a:solidFill>
              <a:latin typeface="Gill Sans MT" panose="020B0502020104020203" pitchFamily="34" charset="0"/>
            </a:endParaRPr>
          </a:p>
          <a:p>
            <a:pPr>
              <a:lnSpc>
                <a:spcPts val="2580"/>
              </a:lnSpc>
            </a:pP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distance vector</a:t>
            </a:r>
            <a:endParaRPr lang="en-US" sz="2400" dirty="0" smtClean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5.3 intra</a:t>
            </a:r>
            <a:r>
              <a:rPr lang="en-US" sz="2400" dirty="0"/>
              <a:t>-AS </a:t>
            </a:r>
            <a:r>
              <a:rPr lang="en-US" sz="2400" dirty="0" smtClean="0"/>
              <a:t>routing </a:t>
            </a:r>
            <a:r>
              <a:rPr lang="en-US" sz="2400" dirty="0"/>
              <a:t>in the Internet: </a:t>
            </a:r>
            <a:r>
              <a:rPr lang="en-US" sz="2400" dirty="0" smtClean="0"/>
              <a:t>OSPF</a:t>
            </a:r>
            <a:endParaRPr lang="en-US" sz="2400" dirty="0" smtClean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5.4 routing among </a:t>
            </a:r>
            <a:r>
              <a:rPr lang="en-US" sz="2400" dirty="0"/>
              <a:t>the ISPs: B</a:t>
            </a:r>
            <a:r>
              <a:rPr lang="en-US" sz="2400" dirty="0" smtClean="0"/>
              <a:t>GP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3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marL="462280" indent="-462280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5.5 The SDN control plane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5.6 </a:t>
            </a:r>
            <a:r>
              <a:rPr lang="en-US" sz="2400" dirty="0"/>
              <a:t>ICMP: The Internet Control Message Protocol </a:t>
            </a:r>
            <a:endParaRPr lang="en-US" sz="2400" dirty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/>
              <a:t>5.7 Network </a:t>
            </a:r>
            <a:r>
              <a:rPr lang="en-US" sz="2400" dirty="0" smtClean="0"/>
              <a:t>management </a:t>
            </a:r>
            <a:r>
              <a:rPr lang="en-US" sz="2400" dirty="0"/>
              <a:t>and SNMP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4" name="Rectangle 2"/>
          <p:cNvSpPr>
            <a:spLocks noChangeArrowheads="1"/>
          </p:cNvSpPr>
          <p:nvPr/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5: </a:t>
            </a: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outline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7" name="Picture 7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1027113"/>
            <a:ext cx="7324366" cy="229366"/>
          </a:xfrm>
          <a:prstGeom prst="rect">
            <a:avLst/>
          </a:prstGeom>
          <a:noFill/>
          <a:ln>
            <a:noFill/>
          </a:ln>
        </p:spPr>
      </p:pic>
      <p:sp>
        <p:nvSpPr>
          <p:cNvPr id="20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4000" dirty="0">
                <a:cs typeface="+mj-cs"/>
              </a:rPr>
              <a:t>Chapter </a:t>
            </a:r>
            <a:r>
              <a:rPr lang="en-US" sz="4000" dirty="0" smtClean="0">
                <a:cs typeface="+mj-cs"/>
              </a:rPr>
              <a:t>5: </a:t>
            </a:r>
            <a:r>
              <a:rPr lang="en-US" sz="3600" dirty="0">
                <a:cs typeface="+mj-cs"/>
              </a:rPr>
              <a:t>network </a:t>
            </a:r>
            <a:r>
              <a:rPr lang="en-US" sz="3600" dirty="0" smtClean="0">
                <a:cs typeface="+mj-cs"/>
              </a:rPr>
              <a:t>layer control plane</a:t>
            </a:r>
            <a:endParaRPr lang="en-US" sz="3600" dirty="0">
              <a:cs typeface="+mj-cs"/>
            </a:endParaRPr>
          </a:p>
        </p:txBody>
      </p:sp>
      <p:sp>
        <p:nvSpPr>
          <p:cNvPr id="20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600200"/>
            <a:ext cx="8064500" cy="4648200"/>
          </a:xfrm>
        </p:spPr>
        <p:txBody>
          <a:bodyPr/>
          <a:lstStyle/>
          <a:p>
            <a:pPr>
              <a:buFont typeface="Wingdings" panose="05000000000000000000" charset="0"/>
              <a:buNone/>
              <a:defRPr/>
            </a:pPr>
            <a:r>
              <a:rPr lang="en-US" sz="3200" i="1" dirty="0">
                <a:solidFill>
                  <a:srgbClr val="CC0000"/>
                </a:solidFill>
                <a:cs typeface="+mn-cs"/>
              </a:rPr>
              <a:t>chapter goals:</a:t>
            </a:r>
            <a:r>
              <a:rPr lang="en-US" sz="3200" dirty="0">
                <a:solidFill>
                  <a:srgbClr val="CC0000"/>
                </a:solidFill>
                <a:cs typeface="+mn-cs"/>
              </a:rPr>
              <a:t> </a:t>
            </a:r>
            <a:r>
              <a:rPr lang="en-US" sz="3200" dirty="0" smtClean="0">
                <a:solidFill>
                  <a:srgbClr val="CC0000"/>
                </a:solidFill>
                <a:cs typeface="+mn-cs"/>
              </a:rPr>
              <a:t> </a:t>
            </a:r>
            <a:r>
              <a:rPr lang="en-US" dirty="0" smtClean="0">
                <a:cs typeface="+mn-cs"/>
              </a:rPr>
              <a:t>understand </a:t>
            </a:r>
            <a:r>
              <a:rPr lang="en-US" dirty="0">
                <a:cs typeface="+mn-cs"/>
              </a:rPr>
              <a:t>principles behind network </a:t>
            </a:r>
            <a:r>
              <a:rPr lang="en-US" dirty="0" smtClean="0">
                <a:cs typeface="+mn-cs"/>
              </a:rPr>
              <a:t>control plane</a:t>
            </a:r>
            <a:endParaRPr lang="en-US" dirty="0">
              <a:cs typeface="+mn-cs"/>
            </a:endParaRPr>
          </a:p>
          <a:p>
            <a:pPr>
              <a:defRPr/>
            </a:pPr>
            <a:r>
              <a:rPr lang="en-US" dirty="0" smtClean="0">
                <a:cs typeface="+mn-cs"/>
              </a:rPr>
              <a:t>traditional routing algorithms</a:t>
            </a:r>
            <a:endParaRPr lang="en-US" dirty="0" smtClean="0">
              <a:cs typeface="+mn-cs"/>
            </a:endParaRPr>
          </a:p>
          <a:p>
            <a:pPr>
              <a:defRPr/>
            </a:pPr>
            <a:r>
              <a:rPr lang="en-US" dirty="0" smtClean="0">
                <a:cs typeface="+mn-cs"/>
              </a:rPr>
              <a:t>SDN </a:t>
            </a:r>
            <a:r>
              <a:rPr lang="en-US" dirty="0" err="1" smtClean="0">
                <a:cs typeface="+mn-cs"/>
              </a:rPr>
              <a:t>controlllers</a:t>
            </a:r>
            <a:endParaRPr lang="en-US" dirty="0" smtClean="0">
              <a:cs typeface="+mn-cs"/>
            </a:endParaRPr>
          </a:p>
          <a:p>
            <a:pPr>
              <a:defRPr/>
            </a:pPr>
            <a:r>
              <a:rPr lang="en-US" dirty="0"/>
              <a:t>Internet Control Message </a:t>
            </a:r>
            <a:r>
              <a:rPr lang="en-US" dirty="0" smtClean="0"/>
              <a:t>Protocol</a:t>
            </a:r>
            <a:endParaRPr lang="en-US" dirty="0">
              <a:cs typeface="+mn-cs"/>
            </a:endParaRPr>
          </a:p>
          <a:p>
            <a:pPr>
              <a:defRPr/>
            </a:pPr>
            <a:r>
              <a:rPr lang="en-US" dirty="0" smtClean="0">
                <a:cs typeface="+mn-cs"/>
              </a:rPr>
              <a:t>network management</a:t>
            </a:r>
            <a:endParaRPr lang="en-US" dirty="0" smtClean="0">
              <a:cs typeface="+mn-cs"/>
            </a:endParaRPr>
          </a:p>
          <a:p>
            <a:pPr marL="0" indent="0">
              <a:buNone/>
              <a:defRPr/>
            </a:pPr>
            <a:endParaRPr lang="en-US" dirty="0">
              <a:cs typeface="+mn-cs"/>
            </a:endParaRPr>
          </a:p>
          <a:p>
            <a:pPr marL="0" indent="0">
              <a:buNone/>
              <a:defRPr/>
            </a:pPr>
            <a:r>
              <a:rPr lang="en-US" dirty="0" smtClean="0">
                <a:cs typeface="+mn-cs"/>
              </a:rPr>
              <a:t>and their instantiation</a:t>
            </a:r>
            <a:r>
              <a:rPr lang="en-US" dirty="0">
                <a:cs typeface="+mn-cs"/>
              </a:rPr>
              <a:t>, implementation in the </a:t>
            </a:r>
            <a:r>
              <a:rPr lang="en-US" dirty="0" smtClean="0">
                <a:cs typeface="+mn-cs"/>
              </a:rPr>
              <a:t>Internet:</a:t>
            </a:r>
            <a:endParaRPr lang="en-US" dirty="0" smtClean="0">
              <a:cs typeface="+mn-cs"/>
            </a:endParaRPr>
          </a:p>
          <a:p>
            <a:pPr>
              <a:defRPr/>
            </a:pPr>
            <a:r>
              <a:rPr lang="en-US" dirty="0" smtClean="0">
                <a:cs typeface="+mn-cs"/>
              </a:rPr>
              <a:t>OSPF, BGP, OpenFlow, ODL and ONOS controllers, ICMP, SNMP</a:t>
            </a:r>
            <a:endParaRPr lang="en-US" dirty="0">
              <a:cs typeface="+mn-cs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5" y="6475895"/>
            <a:ext cx="458808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099" name="Picture 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88" y="942975"/>
            <a:ext cx="6399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87045" name="Rectangle 2"/>
          <p:cNvSpPr>
            <a:spLocks noGrp="1" noChangeArrowheads="1"/>
          </p:cNvSpPr>
          <p:nvPr>
            <p:ph type="title"/>
          </p:nvPr>
        </p:nvSpPr>
        <p:spPr>
          <a:xfrm>
            <a:off x="466725" y="296863"/>
            <a:ext cx="7772400" cy="841375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Distance vector algorithm </a:t>
            </a:r>
            <a:endParaRPr lang="en-US">
              <a:cs typeface="+mj-cs"/>
            </a:endParaRPr>
          </a:p>
        </p:txBody>
      </p:sp>
      <p:sp>
        <p:nvSpPr>
          <p:cNvPr id="13210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600200"/>
            <a:ext cx="7953375" cy="4648200"/>
          </a:xfrm>
        </p:spPr>
        <p:txBody>
          <a:bodyPr/>
          <a:lstStyle/>
          <a:p>
            <a:pPr>
              <a:buFont typeface="Wingdings" panose="05000000000000000000" charset="0"/>
              <a:buNone/>
            </a:pPr>
            <a:r>
              <a:rPr lang="en-US" i="1">
                <a:solidFill>
                  <a:srgbClr val="CC0000"/>
                </a:solidFill>
                <a:latin typeface="Gill Sans MT" panose="020B0502020104020203" pitchFamily="34" charset="0"/>
              </a:rPr>
              <a:t>Bellman-Ford equation (dynamic programming</a:t>
            </a:r>
            <a:r>
              <a:rPr lang="zh-CN" altLang="en-US" i="1">
                <a:solidFill>
                  <a:srgbClr val="CC0000"/>
                </a:solidFill>
                <a:latin typeface="Gill Sans MT" panose="020B0502020104020203" pitchFamily="34" charset="0"/>
                <a:ea typeface="宋体" panose="02010600030101010101" pitchFamily="2" charset="-122"/>
              </a:rPr>
              <a:t>，</a:t>
            </a:r>
            <a:r>
              <a:rPr lang="zh-CN" altLang="en-US" sz="2000" i="1">
                <a:solidFill>
                  <a:srgbClr val="CC0000"/>
                </a:solidFill>
                <a:latin typeface="Gill Sans MT" panose="020B0502020104020203" pitchFamily="34" charset="0"/>
                <a:ea typeface="宋体" panose="02010600030101010101" pitchFamily="2" charset="-122"/>
              </a:rPr>
              <a:t>动态规划</a:t>
            </a:r>
            <a:r>
              <a:rPr lang="en-US" sz="2000" i="1">
                <a:solidFill>
                  <a:srgbClr val="CC0000"/>
                </a:solidFill>
                <a:latin typeface="Gill Sans MT" panose="020B0502020104020203" pitchFamily="34" charset="0"/>
              </a:rPr>
              <a:t>)</a:t>
            </a:r>
            <a:endParaRPr lang="en-US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endParaRPr lang="en-US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>
                <a:latin typeface="Gill Sans MT" panose="020B0502020104020203" pitchFamily="34" charset="0"/>
              </a:rPr>
              <a:t>let·</a:t>
            </a:r>
            <a:endParaRPr lang="en-US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>
                <a:latin typeface="Gill Sans MT" panose="020B0502020104020203" pitchFamily="34" charset="0"/>
              </a:rPr>
              <a:t>   d</a:t>
            </a:r>
            <a:r>
              <a:rPr lang="en-US" baseline="-25000">
                <a:latin typeface="Gill Sans MT" panose="020B0502020104020203" pitchFamily="34" charset="0"/>
              </a:rPr>
              <a:t>x</a:t>
            </a:r>
            <a:r>
              <a:rPr lang="en-US">
                <a:latin typeface="Gill Sans MT" panose="020B0502020104020203" pitchFamily="34" charset="0"/>
              </a:rPr>
              <a:t>(y) := cost of least-cost path from x to y</a:t>
            </a:r>
            <a:endParaRPr lang="en-US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>
                <a:latin typeface="Gill Sans MT" panose="020B0502020104020203" pitchFamily="34" charset="0"/>
              </a:rPr>
              <a:t>then</a:t>
            </a:r>
            <a:endParaRPr lang="en-US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>
                <a:solidFill>
                  <a:srgbClr val="CC0000"/>
                </a:solidFill>
                <a:latin typeface="Gill Sans MT" panose="020B0502020104020203" pitchFamily="34" charset="0"/>
              </a:rPr>
              <a:t>   </a:t>
            </a:r>
            <a:r>
              <a:rPr lang="en-US" sz="3200">
                <a:solidFill>
                  <a:srgbClr val="CC0000"/>
                </a:solidFill>
                <a:latin typeface="Gill Sans MT" panose="020B0502020104020203" pitchFamily="34" charset="0"/>
              </a:rPr>
              <a:t>d</a:t>
            </a:r>
            <a:r>
              <a:rPr lang="en-US" sz="3200" baseline="-25000">
                <a:solidFill>
                  <a:srgbClr val="CC0000"/>
                </a:solidFill>
                <a:latin typeface="Gill Sans MT" panose="020B0502020104020203" pitchFamily="34" charset="0"/>
              </a:rPr>
              <a:t>x</a:t>
            </a:r>
            <a:r>
              <a:rPr lang="en-US" sz="3200">
                <a:solidFill>
                  <a:srgbClr val="CC0000"/>
                </a:solidFill>
                <a:latin typeface="Gill Sans MT" panose="020B0502020104020203" pitchFamily="34" charset="0"/>
              </a:rPr>
              <a:t>(y) = </a:t>
            </a:r>
            <a:r>
              <a:rPr lang="en-US" sz="3200" i="1">
                <a:solidFill>
                  <a:srgbClr val="CC0000"/>
                </a:solidFill>
                <a:latin typeface="Gill Sans MT" panose="020B0502020104020203" pitchFamily="34" charset="0"/>
              </a:rPr>
              <a:t>min</a:t>
            </a:r>
            <a:r>
              <a:rPr lang="en-US" sz="3200">
                <a:solidFill>
                  <a:srgbClr val="CC0000"/>
                </a:solidFill>
                <a:latin typeface="Gill Sans MT" panose="020B0502020104020203" pitchFamily="34" charset="0"/>
              </a:rPr>
              <a:t> {c(x,v) + d</a:t>
            </a:r>
            <a:r>
              <a:rPr lang="en-US" sz="3200" baseline="-25000">
                <a:solidFill>
                  <a:srgbClr val="CC0000"/>
                </a:solidFill>
                <a:latin typeface="Gill Sans MT" panose="020B0502020104020203" pitchFamily="34" charset="0"/>
              </a:rPr>
              <a:t>v</a:t>
            </a:r>
            <a:r>
              <a:rPr lang="en-US" sz="3200">
                <a:solidFill>
                  <a:srgbClr val="CC0000"/>
                </a:solidFill>
                <a:latin typeface="Gill Sans MT" panose="020B0502020104020203" pitchFamily="34" charset="0"/>
              </a:rPr>
              <a:t>(y) }</a:t>
            </a:r>
            <a:endParaRPr lang="en-US" sz="320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 sz="3200">
                <a:latin typeface="Gill Sans MT" panose="020B0502020104020203" pitchFamily="34" charset="0"/>
              </a:rPr>
              <a:t>   </a:t>
            </a:r>
            <a:endParaRPr lang="en-US" sz="3200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32102" name="Text Box 5"/>
          <p:cNvSpPr txBox="1">
            <a:spLocks noChangeArrowheads="1"/>
          </p:cNvSpPr>
          <p:nvPr/>
        </p:nvSpPr>
        <p:spPr bwMode="auto">
          <a:xfrm>
            <a:off x="2220913" y="4138613"/>
            <a:ext cx="295275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rgbClr val="CC0000"/>
                </a:solidFill>
                <a:latin typeface="Comic Sans MS" panose="030F0702030302020204" pitchFamily="66" charset="0"/>
              </a:rPr>
              <a:t>v</a:t>
            </a:r>
            <a:endParaRPr lang="en-US" sz="1800">
              <a:solidFill>
                <a:srgbClr val="CC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132103" name="Text Box 7"/>
          <p:cNvSpPr txBox="1">
            <a:spLocks noChangeArrowheads="1"/>
          </p:cNvSpPr>
          <p:nvPr/>
        </p:nvSpPr>
        <p:spPr bwMode="auto">
          <a:xfrm>
            <a:off x="3017838" y="5126038"/>
            <a:ext cx="2449512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>
                <a:latin typeface="Gill Sans MT" panose="020B0502020104020203" pitchFamily="34" charset="0"/>
              </a:rPr>
              <a:t>cost to neighbor v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32104" name="Text Box 8"/>
          <p:cNvSpPr txBox="1">
            <a:spLocks noChangeArrowheads="1"/>
          </p:cNvSpPr>
          <p:nvPr/>
        </p:nvSpPr>
        <p:spPr bwMode="auto">
          <a:xfrm>
            <a:off x="2116138" y="5762625"/>
            <a:ext cx="4443412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i="1">
                <a:latin typeface="Gill Sans MT" panose="020B0502020104020203" pitchFamily="34" charset="0"/>
              </a:rPr>
              <a:t>min</a:t>
            </a:r>
            <a:r>
              <a:rPr lang="en-US">
                <a:latin typeface="Gill Sans MT" panose="020B0502020104020203" pitchFamily="34" charset="0"/>
              </a:rPr>
              <a:t> taken over all neighbors v of x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32105" name="Text Box 9"/>
          <p:cNvSpPr txBox="1">
            <a:spLocks noChangeArrowheads="1"/>
          </p:cNvSpPr>
          <p:nvPr/>
        </p:nvSpPr>
        <p:spPr bwMode="auto">
          <a:xfrm>
            <a:off x="4130675" y="4730750"/>
            <a:ext cx="4794250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>
                <a:latin typeface="Gill Sans MT" panose="020B0502020104020203" pitchFamily="34" charset="0"/>
              </a:rPr>
              <a:t>cost from neighbor v to destination y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32106" name="Line 10"/>
          <p:cNvSpPr>
            <a:spLocks noChangeShapeType="1"/>
          </p:cNvSpPr>
          <p:nvPr/>
        </p:nvSpPr>
        <p:spPr bwMode="auto">
          <a:xfrm>
            <a:off x="2363788" y="4549775"/>
            <a:ext cx="0" cy="1282700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2107" name="Line 11"/>
          <p:cNvSpPr>
            <a:spLocks noChangeShapeType="1"/>
          </p:cNvSpPr>
          <p:nvPr/>
        </p:nvSpPr>
        <p:spPr bwMode="auto">
          <a:xfrm>
            <a:off x="3344863" y="4359275"/>
            <a:ext cx="0" cy="892175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2108" name="Line 13"/>
          <p:cNvSpPr>
            <a:spLocks noChangeShapeType="1"/>
          </p:cNvSpPr>
          <p:nvPr/>
        </p:nvSpPr>
        <p:spPr bwMode="auto">
          <a:xfrm>
            <a:off x="4649788" y="4427538"/>
            <a:ext cx="0" cy="434975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23" name="Picture 77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38" y="839788"/>
            <a:ext cx="5027612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88069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174625"/>
            <a:ext cx="7772400" cy="874713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Bellman-Ford example </a:t>
            </a:r>
            <a:endParaRPr lang="en-US">
              <a:cs typeface="+mj-cs"/>
            </a:endParaRPr>
          </a:p>
        </p:txBody>
      </p:sp>
      <p:grpSp>
        <p:nvGrpSpPr>
          <p:cNvPr id="133125" name="Group 3"/>
          <p:cNvGrpSpPr/>
          <p:nvPr/>
        </p:nvGrpSpPr>
        <p:grpSpPr bwMode="auto">
          <a:xfrm>
            <a:off x="276225" y="1470025"/>
            <a:ext cx="3571875" cy="2236788"/>
            <a:chOff x="3162" y="1071"/>
            <a:chExt cx="2250" cy="1409"/>
          </a:xfrm>
        </p:grpSpPr>
        <p:sp>
          <p:nvSpPr>
            <p:cNvPr id="133130" name="Freeform 4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31" name="Freeform 5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32" name="Oval 6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33" name="Line 7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34" name="Line 8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35" name="Rectangle 9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3136" name="Oval 10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37" name="Oval 11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38" name="Line 12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39" name="Line 13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40" name="Rectangle 14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3141" name="Oval 15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42" name="Oval 16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43" name="Line 17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44" name="Line 18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45" name="Rectangle 19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3146" name="Oval 20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47" name="Oval 21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48" name="Line 22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49" name="Line 23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50" name="Rectangle 24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3151" name="Oval 25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52" name="Oval 26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53" name="Line 27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54" name="Line 28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55" name="Rectangle 29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3156" name="Oval 30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57" name="Oval 31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58" name="Line 32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59" name="Line 33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60" name="Rectangle 34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3161" name="Oval 35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62" name="Freeform 36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63" name="Freeform 37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64" name="Freeform 38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65" name="Freeform 39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66" name="Freeform 40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67" name="Freeform 41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68" name="Freeform 42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69" name="Freeform 43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3170" name="Freeform 44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3171" name="Group 45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33197" name="Rectangle 4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198" name="Text Box 47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u</a:t>
                </a:r>
                <a:endParaRPr lang="en-US"/>
              </a:p>
            </p:txBody>
          </p:sp>
        </p:grpSp>
        <p:grpSp>
          <p:nvGrpSpPr>
            <p:cNvPr id="133172" name="Group 48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33195" name="Rectangle 4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196" name="Text Box 50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y</a:t>
                </a:r>
                <a:endParaRPr lang="en-US"/>
              </a:p>
            </p:txBody>
          </p:sp>
        </p:grpSp>
        <p:grpSp>
          <p:nvGrpSpPr>
            <p:cNvPr id="133173" name="Group 51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33193" name="Rectangle 5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194" name="Text Box 53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x</a:t>
                </a:r>
                <a:endParaRPr lang="en-US"/>
              </a:p>
            </p:txBody>
          </p:sp>
        </p:grpSp>
        <p:grpSp>
          <p:nvGrpSpPr>
            <p:cNvPr id="133174" name="Group 54"/>
            <p:cNvGrpSpPr/>
            <p:nvPr/>
          </p:nvGrpSpPr>
          <p:grpSpPr bwMode="auto">
            <a:xfrm>
              <a:off x="4438" y="1438"/>
              <a:ext cx="232" cy="250"/>
              <a:chOff x="2941" y="2425"/>
              <a:chExt cx="235" cy="250"/>
            </a:xfrm>
          </p:grpSpPr>
          <p:sp>
            <p:nvSpPr>
              <p:cNvPr id="133191" name="Rectangle 5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192" name="Text Box 56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w</a:t>
                </a:r>
                <a:endParaRPr lang="en-US"/>
              </a:p>
            </p:txBody>
          </p:sp>
        </p:grpSp>
        <p:grpSp>
          <p:nvGrpSpPr>
            <p:cNvPr id="133175" name="Group 57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33189" name="Rectangle 5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190" name="Text Box 59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v</a:t>
                </a:r>
                <a:endParaRPr lang="en-US"/>
              </a:p>
            </p:txBody>
          </p:sp>
        </p:grpSp>
        <p:grpSp>
          <p:nvGrpSpPr>
            <p:cNvPr id="133176" name="Group 60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33187" name="Rectangle 6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188" name="Text Box 62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z</a:t>
                </a:r>
                <a:endParaRPr lang="en-US"/>
              </a:p>
            </p:txBody>
          </p:sp>
        </p:grpSp>
        <p:sp>
          <p:nvSpPr>
            <p:cNvPr id="133177" name="Text Box 63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33178" name="Text Box 64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33179" name="Text Box 65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33180" name="Text Box 66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33181" name="Text Box 67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33182" name="Text Box 68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33183" name="Text Box 69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33184" name="Text Box 70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  <p:sp>
          <p:nvSpPr>
            <p:cNvPr id="133185" name="Text Box 71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33186" name="Text Box 72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</p:grpSp>
      <p:sp>
        <p:nvSpPr>
          <p:cNvPr id="133126" name="Text Box 73"/>
          <p:cNvSpPr txBox="1">
            <a:spLocks noChangeArrowheads="1"/>
          </p:cNvSpPr>
          <p:nvPr/>
        </p:nvSpPr>
        <p:spPr bwMode="auto">
          <a:xfrm>
            <a:off x="3765550" y="1770063"/>
            <a:ext cx="5045075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/>
              <a:t>clearly, d</a:t>
            </a:r>
            <a:r>
              <a:rPr lang="en-US" baseline="-25000"/>
              <a:t>v</a:t>
            </a:r>
            <a:r>
              <a:rPr lang="en-US"/>
              <a:t>(z) = 5, d</a:t>
            </a:r>
            <a:r>
              <a:rPr lang="en-US" baseline="-25000"/>
              <a:t>x</a:t>
            </a:r>
            <a:r>
              <a:rPr lang="en-US"/>
              <a:t>(z) = 3, d</a:t>
            </a:r>
            <a:r>
              <a:rPr lang="en-US" baseline="-25000"/>
              <a:t>w</a:t>
            </a:r>
            <a:r>
              <a:rPr lang="en-US"/>
              <a:t>(z) = 3</a:t>
            </a:r>
            <a:endParaRPr lang="en-US"/>
          </a:p>
        </p:txBody>
      </p:sp>
      <p:sp>
        <p:nvSpPr>
          <p:cNvPr id="133127" name="Text Box 74"/>
          <p:cNvSpPr txBox="1">
            <a:spLocks noChangeArrowheads="1"/>
          </p:cNvSpPr>
          <p:nvPr/>
        </p:nvSpPr>
        <p:spPr bwMode="auto">
          <a:xfrm>
            <a:off x="4275138" y="2928938"/>
            <a:ext cx="3900487" cy="22828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/>
              <a:t>d</a:t>
            </a:r>
            <a:r>
              <a:rPr lang="en-US" baseline="-25000"/>
              <a:t>u</a:t>
            </a:r>
            <a:r>
              <a:rPr lang="en-US"/>
              <a:t>(z) = min { c(u,v) + d</a:t>
            </a:r>
            <a:r>
              <a:rPr lang="en-US" baseline="-25000"/>
              <a:t>v</a:t>
            </a:r>
            <a:r>
              <a:rPr lang="en-US"/>
              <a:t>(z),</a:t>
            </a:r>
            <a:endParaRPr lang="en-US"/>
          </a:p>
          <a:p>
            <a:r>
              <a:rPr lang="en-US"/>
              <a:t>                    c(u,x) + d</a:t>
            </a:r>
            <a:r>
              <a:rPr lang="en-US" baseline="-25000"/>
              <a:t>x</a:t>
            </a:r>
            <a:r>
              <a:rPr lang="en-US"/>
              <a:t>(z),</a:t>
            </a:r>
            <a:endParaRPr lang="en-US"/>
          </a:p>
          <a:p>
            <a:r>
              <a:rPr lang="en-US"/>
              <a:t>                    c(u,w) + d</a:t>
            </a:r>
            <a:r>
              <a:rPr lang="en-US" baseline="-25000"/>
              <a:t>w</a:t>
            </a:r>
            <a:r>
              <a:rPr lang="en-US"/>
              <a:t>(z) }</a:t>
            </a:r>
            <a:endParaRPr lang="en-US"/>
          </a:p>
          <a:p>
            <a:r>
              <a:rPr lang="en-US"/>
              <a:t>         = min {2 + 5,</a:t>
            </a:r>
            <a:endParaRPr lang="en-US"/>
          </a:p>
          <a:p>
            <a:r>
              <a:rPr lang="en-US"/>
              <a:t>                    1 + 3,</a:t>
            </a:r>
            <a:endParaRPr lang="en-US"/>
          </a:p>
          <a:p>
            <a:r>
              <a:rPr lang="en-US"/>
              <a:t>                    5 + 3}  = 4</a:t>
            </a:r>
            <a:endParaRPr lang="en-US"/>
          </a:p>
        </p:txBody>
      </p:sp>
      <p:sp>
        <p:nvSpPr>
          <p:cNvPr id="133128" name="Text Box 75"/>
          <p:cNvSpPr txBox="1">
            <a:spLocks noChangeArrowheads="1"/>
          </p:cNvSpPr>
          <p:nvPr/>
        </p:nvSpPr>
        <p:spPr bwMode="auto">
          <a:xfrm>
            <a:off x="596643" y="5061409"/>
            <a:ext cx="6765925" cy="8191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sz="2800" dirty="0">
                <a:latin typeface="Gill Sans MT" panose="020B0502020104020203" pitchFamily="34" charset="0"/>
              </a:rPr>
              <a:t>node achieving minimum is next</a:t>
            </a:r>
            <a:endParaRPr lang="en-US" sz="2800" dirty="0">
              <a:latin typeface="Gill Sans MT" panose="020B0502020104020203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2800" dirty="0">
                <a:latin typeface="Gill Sans MT" panose="020B0502020104020203" pitchFamily="34" charset="0"/>
              </a:rPr>
              <a:t>hop in shortest path, used in</a:t>
            </a:r>
            <a:r>
              <a:rPr lang="en-US" sz="2800" dirty="0">
                <a:latin typeface="Gill Sans MT" panose="020B0502020104020203" pitchFamily="34" charset="0"/>
                <a:ea typeface="MS Mincho" charset="0"/>
                <a:cs typeface="MS Mincho" charset="0"/>
              </a:rPr>
              <a:t> </a:t>
            </a:r>
            <a:r>
              <a:rPr lang="en-US" sz="2800" dirty="0">
                <a:latin typeface="Gill Sans MT" panose="020B0502020104020203" pitchFamily="34" charset="0"/>
              </a:rPr>
              <a:t>forwarding table</a:t>
            </a:r>
            <a:endParaRPr lang="en-US" sz="2800" dirty="0">
              <a:latin typeface="Gill Sans MT" panose="020B0502020104020203" pitchFamily="34" charset="0"/>
            </a:endParaRPr>
          </a:p>
        </p:txBody>
      </p:sp>
      <p:sp>
        <p:nvSpPr>
          <p:cNvPr id="133129" name="Text Box 76"/>
          <p:cNvSpPr txBox="1">
            <a:spLocks noChangeArrowheads="1"/>
          </p:cNvSpPr>
          <p:nvPr/>
        </p:nvSpPr>
        <p:spPr bwMode="auto">
          <a:xfrm>
            <a:off x="3862388" y="2466975"/>
            <a:ext cx="2725737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/>
              <a:t>B-F equation says:</a:t>
            </a:r>
            <a:endParaRPr lang="en-US"/>
          </a:p>
        </p:txBody>
      </p:sp>
      <p:sp>
        <p:nvSpPr>
          <p:cNvPr id="8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8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47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50" y="1066800"/>
            <a:ext cx="63992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890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Distance vector algorithm </a:t>
            </a:r>
            <a:endParaRPr lang="en-US">
              <a:cs typeface="+mj-cs"/>
            </a:endParaRPr>
          </a:p>
        </p:txBody>
      </p:sp>
      <p:sp>
        <p:nvSpPr>
          <p:cNvPr id="13414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CC0000"/>
                </a:solidFill>
                <a:latin typeface="Gill Sans MT" panose="020B0502020104020203" pitchFamily="34" charset="0"/>
              </a:rPr>
              <a:t>D</a:t>
            </a:r>
            <a:r>
              <a:rPr lang="en-US" baseline="-25000">
                <a:solidFill>
                  <a:srgbClr val="CC0000"/>
                </a:solidFill>
                <a:latin typeface="Gill Sans MT" panose="020B0502020104020203" pitchFamily="34" charset="0"/>
              </a:rPr>
              <a:t>x</a:t>
            </a:r>
            <a:r>
              <a:rPr lang="en-US">
                <a:solidFill>
                  <a:srgbClr val="CC0000"/>
                </a:solidFill>
                <a:latin typeface="Gill Sans MT" panose="020B0502020104020203" pitchFamily="34" charset="0"/>
              </a:rPr>
              <a:t>(y)</a:t>
            </a:r>
            <a:r>
              <a:rPr lang="en-US">
                <a:latin typeface="Gill Sans MT" panose="020B0502020104020203" pitchFamily="34" charset="0"/>
              </a:rPr>
              <a:t> = estimate of least cost from x to y</a:t>
            </a:r>
            <a:endParaRPr lang="en-US">
              <a:latin typeface="Gill Sans MT" panose="020B0502020104020203" pitchFamily="34" charset="0"/>
            </a:endParaRPr>
          </a:p>
          <a:p>
            <a:pPr lvl="1"/>
            <a:r>
              <a:rPr lang="en-US">
                <a:latin typeface="Gill Sans MT" panose="020B0502020104020203" pitchFamily="34" charset="0"/>
              </a:rPr>
              <a:t>x maintains  distance vector </a:t>
            </a:r>
            <a:r>
              <a:rPr lang="en-US" b="1">
                <a:solidFill>
                  <a:srgbClr val="CC0000"/>
                </a:solidFill>
                <a:latin typeface="Gill Sans MT" panose="020B0502020104020203" pitchFamily="34" charset="0"/>
              </a:rPr>
              <a:t>D</a:t>
            </a:r>
            <a:r>
              <a:rPr lang="en-US" baseline="-25000">
                <a:solidFill>
                  <a:srgbClr val="CC0000"/>
                </a:solidFill>
                <a:latin typeface="Gill Sans MT" panose="020B0502020104020203" pitchFamily="34" charset="0"/>
              </a:rPr>
              <a:t>x</a:t>
            </a:r>
            <a:r>
              <a:rPr lang="en-US">
                <a:solidFill>
                  <a:srgbClr val="CC0000"/>
                </a:solidFill>
                <a:latin typeface="Gill Sans MT" panose="020B0502020104020203" pitchFamily="34" charset="0"/>
              </a:rPr>
              <a:t> = [D</a:t>
            </a:r>
            <a:r>
              <a:rPr lang="en-US" baseline="-25000">
                <a:solidFill>
                  <a:srgbClr val="CC0000"/>
                </a:solidFill>
                <a:latin typeface="Gill Sans MT" panose="020B0502020104020203" pitchFamily="34" charset="0"/>
              </a:rPr>
              <a:t>x</a:t>
            </a:r>
            <a:r>
              <a:rPr lang="en-US">
                <a:solidFill>
                  <a:srgbClr val="CC0000"/>
                </a:solidFill>
                <a:latin typeface="Gill Sans MT" panose="020B0502020104020203" pitchFamily="34" charset="0"/>
              </a:rPr>
              <a:t>(y): y </a:t>
            </a:r>
            <a:r>
              <a:rPr lang="ru-RU">
                <a:solidFill>
                  <a:srgbClr val="CC0000"/>
                </a:solidFill>
                <a:latin typeface="Gill Sans MT" panose="020B0502020104020203" pitchFamily="34" charset="0"/>
              </a:rPr>
              <a:t>є</a:t>
            </a:r>
            <a:r>
              <a:rPr lang="en-US">
                <a:solidFill>
                  <a:srgbClr val="CC0000"/>
                </a:solidFill>
                <a:latin typeface="Gill Sans MT" panose="020B0502020104020203" pitchFamily="34" charset="0"/>
              </a:rPr>
              <a:t> N ]</a:t>
            </a:r>
            <a:endParaRPr lang="en-US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r>
              <a:rPr lang="en-US">
                <a:latin typeface="Gill Sans MT" panose="020B0502020104020203" pitchFamily="34" charset="0"/>
              </a:rPr>
              <a:t>node x:</a:t>
            </a:r>
            <a:endParaRPr lang="en-US">
              <a:latin typeface="Gill Sans MT" panose="020B0502020104020203" pitchFamily="34" charset="0"/>
            </a:endParaRPr>
          </a:p>
          <a:p>
            <a:pPr lvl="1"/>
            <a:r>
              <a:rPr lang="en-US" sz="2800">
                <a:latin typeface="Gill Sans MT" panose="020B0502020104020203" pitchFamily="34" charset="0"/>
              </a:rPr>
              <a:t>knows cost to each neighbor v: </a:t>
            </a:r>
            <a:r>
              <a:rPr lang="en-US" sz="2800">
                <a:solidFill>
                  <a:srgbClr val="CC0000"/>
                </a:solidFill>
                <a:latin typeface="Gill Sans MT" panose="020B0502020104020203" pitchFamily="34" charset="0"/>
              </a:rPr>
              <a:t>c(x,v)</a:t>
            </a:r>
            <a:endParaRPr lang="en-US" sz="280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lvl="1"/>
            <a:r>
              <a:rPr lang="en-US" sz="2800">
                <a:latin typeface="Gill Sans MT" panose="020B0502020104020203" pitchFamily="34" charset="0"/>
              </a:rPr>
              <a:t>maintains its neighbors</a:t>
            </a:r>
            <a:r>
              <a:rPr lang="ja-JP" altLang="en-US" sz="2800">
                <a:latin typeface="Gill Sans MT" panose="020B0502020104020203" pitchFamily="34" charset="0"/>
              </a:rPr>
              <a:t>’</a:t>
            </a:r>
            <a:r>
              <a:rPr lang="en-US" altLang="ja-JP" sz="2800">
                <a:latin typeface="Gill Sans MT" panose="020B0502020104020203" pitchFamily="34" charset="0"/>
              </a:rPr>
              <a:t> distance vectors. For each neighbor v, x maintains </a:t>
            </a:r>
            <a:br>
              <a:rPr lang="en-US" altLang="ja-JP" sz="2800">
                <a:latin typeface="Gill Sans MT" panose="020B0502020104020203" pitchFamily="34" charset="0"/>
              </a:rPr>
            </a:br>
            <a:r>
              <a:rPr lang="en-US" altLang="ja-JP" sz="2800" b="1">
                <a:solidFill>
                  <a:srgbClr val="CC0000"/>
                </a:solidFill>
                <a:latin typeface="Gill Sans MT" panose="020B0502020104020203" pitchFamily="34" charset="0"/>
              </a:rPr>
              <a:t>D</a:t>
            </a:r>
            <a:r>
              <a:rPr lang="en-US" altLang="ja-JP" sz="2800" baseline="-25000">
                <a:solidFill>
                  <a:srgbClr val="CC0000"/>
                </a:solidFill>
                <a:latin typeface="Gill Sans MT" panose="020B0502020104020203" pitchFamily="34" charset="0"/>
              </a:rPr>
              <a:t>v</a:t>
            </a:r>
            <a:r>
              <a:rPr lang="en-US" altLang="ja-JP" sz="2800">
                <a:solidFill>
                  <a:srgbClr val="CC0000"/>
                </a:solidFill>
                <a:latin typeface="Gill Sans MT" panose="020B0502020104020203" pitchFamily="34" charset="0"/>
              </a:rPr>
              <a:t> = [D</a:t>
            </a:r>
            <a:r>
              <a:rPr lang="en-US" altLang="ja-JP" sz="2800" baseline="-25000">
                <a:solidFill>
                  <a:srgbClr val="CC0000"/>
                </a:solidFill>
                <a:latin typeface="Gill Sans MT" panose="020B0502020104020203" pitchFamily="34" charset="0"/>
              </a:rPr>
              <a:t>v</a:t>
            </a:r>
            <a:r>
              <a:rPr lang="en-US" altLang="ja-JP" sz="2800">
                <a:solidFill>
                  <a:srgbClr val="CC0000"/>
                </a:solidFill>
                <a:latin typeface="Gill Sans MT" panose="020B0502020104020203" pitchFamily="34" charset="0"/>
              </a:rPr>
              <a:t>(y): y </a:t>
            </a:r>
            <a:r>
              <a:rPr lang="ru-RU" altLang="ja-JP" sz="2800">
                <a:solidFill>
                  <a:srgbClr val="CC0000"/>
                </a:solidFill>
                <a:latin typeface="Gill Sans MT" panose="020B0502020104020203" pitchFamily="34" charset="0"/>
              </a:rPr>
              <a:t>є</a:t>
            </a:r>
            <a:r>
              <a:rPr lang="en-US" altLang="ja-JP" sz="2800">
                <a:solidFill>
                  <a:srgbClr val="CC0000"/>
                </a:solidFill>
                <a:latin typeface="Gill Sans MT" panose="020B0502020104020203" pitchFamily="34" charset="0"/>
              </a:rPr>
              <a:t> N ]</a:t>
            </a:r>
            <a:endParaRPr lang="en-US" altLang="ja-JP" sz="280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endParaRPr lang="en-US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600200"/>
            <a:ext cx="7772400" cy="2414588"/>
          </a:xfrm>
        </p:spPr>
        <p:txBody>
          <a:bodyPr/>
          <a:lstStyle/>
          <a:p>
            <a:pPr>
              <a:buFont typeface="Wingdings" panose="05000000000000000000" charset="0"/>
              <a:buNone/>
              <a:defRPr/>
            </a:pPr>
            <a:r>
              <a:rPr lang="en-US" sz="3200" i="1">
                <a:solidFill>
                  <a:srgbClr val="CC0000"/>
                </a:solidFill>
                <a:cs typeface="+mn-cs"/>
              </a:rPr>
              <a:t>key idea:</a:t>
            </a:r>
            <a:r>
              <a:rPr lang="en-US" sz="3200">
                <a:solidFill>
                  <a:srgbClr val="CC0000"/>
                </a:solidFill>
                <a:cs typeface="+mn-cs"/>
              </a:rPr>
              <a:t> </a:t>
            </a:r>
            <a:endParaRPr lang="en-US" sz="3200">
              <a:solidFill>
                <a:srgbClr val="CC0000"/>
              </a:solidFill>
              <a:cs typeface="+mn-cs"/>
            </a:endParaRPr>
          </a:p>
          <a:p>
            <a:pPr>
              <a:defRPr/>
            </a:pPr>
            <a:r>
              <a:rPr lang="en-US">
                <a:cs typeface="+mn-cs"/>
              </a:rPr>
              <a:t>from time-to-time, each node sends its own distance vector estimate to neighbors</a:t>
            </a:r>
            <a:endParaRPr lang="en-US">
              <a:cs typeface="+mn-cs"/>
            </a:endParaRPr>
          </a:p>
          <a:p>
            <a:pPr>
              <a:defRPr/>
            </a:pPr>
            <a:r>
              <a:rPr lang="en-US">
                <a:cs typeface="+mn-cs"/>
              </a:rPr>
              <a:t>when x receives new DV estimate from neighbor, it updates its own DV using B-F equation:</a:t>
            </a:r>
            <a:endParaRPr lang="en-US">
              <a:cs typeface="+mn-cs"/>
            </a:endParaRPr>
          </a:p>
        </p:txBody>
      </p:sp>
      <p:sp>
        <p:nvSpPr>
          <p:cNvPr id="135172" name="Rectangle 4"/>
          <p:cNvSpPr>
            <a:spLocks noChangeArrowheads="1"/>
          </p:cNvSpPr>
          <p:nvPr/>
        </p:nvSpPr>
        <p:spPr bwMode="auto">
          <a:xfrm>
            <a:off x="1003300" y="3821113"/>
            <a:ext cx="7816850" cy="519112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/>
          <a:p>
            <a:r>
              <a:rPr lang="en-US" sz="2800" i="1">
                <a:solidFill>
                  <a:srgbClr val="CC0000"/>
                </a:solidFill>
                <a:cs typeface="Times New Roman" panose="02020603050405020304" charset="0"/>
              </a:rPr>
              <a:t>D</a:t>
            </a:r>
            <a:r>
              <a:rPr lang="en-US" sz="2800" i="1" baseline="-30000">
                <a:solidFill>
                  <a:srgbClr val="CC0000"/>
                </a:solidFill>
                <a:cs typeface="Times New Roman" panose="02020603050405020304" charset="0"/>
              </a:rPr>
              <a:t>x</a:t>
            </a:r>
            <a:r>
              <a:rPr lang="en-US" sz="2800" i="1">
                <a:solidFill>
                  <a:srgbClr val="CC0000"/>
                </a:solidFill>
                <a:cs typeface="Times New Roman" panose="02020603050405020304" charset="0"/>
              </a:rPr>
              <a:t>(y) ← min</a:t>
            </a:r>
            <a:r>
              <a:rPr lang="en-US" sz="2800" i="1" baseline="-30000">
                <a:solidFill>
                  <a:srgbClr val="CC0000"/>
                </a:solidFill>
                <a:cs typeface="Times New Roman" panose="02020603050405020304" charset="0"/>
              </a:rPr>
              <a:t>v</a:t>
            </a:r>
            <a:r>
              <a:rPr lang="en-US" sz="2800" i="1">
                <a:solidFill>
                  <a:srgbClr val="CC0000"/>
                </a:solidFill>
                <a:cs typeface="Times New Roman" panose="02020603050405020304" charset="0"/>
              </a:rPr>
              <a:t>{c(x,v) + D</a:t>
            </a:r>
            <a:r>
              <a:rPr lang="en-US" sz="2800" i="1" baseline="-30000">
                <a:solidFill>
                  <a:srgbClr val="CC0000"/>
                </a:solidFill>
                <a:cs typeface="Times New Roman" panose="02020603050405020304" charset="0"/>
              </a:rPr>
              <a:t>v</a:t>
            </a:r>
            <a:r>
              <a:rPr lang="en-US" sz="2800" i="1">
                <a:solidFill>
                  <a:srgbClr val="CC0000"/>
                </a:solidFill>
                <a:cs typeface="Times New Roman" panose="02020603050405020304" charset="0"/>
              </a:rPr>
              <a:t>(y)}  for each node y </a:t>
            </a:r>
            <a:r>
              <a:rPr lang="en-US" sz="2800" i="1">
                <a:solidFill>
                  <a:srgbClr val="CC0000"/>
                </a:solidFill>
                <a:ea typeface="MS Mincho" charset="0"/>
                <a:cs typeface="MS Mincho" charset="0"/>
              </a:rPr>
              <a:t>∊</a:t>
            </a:r>
            <a:r>
              <a:rPr lang="en-US" sz="2800" i="1">
                <a:solidFill>
                  <a:srgbClr val="CC0000"/>
                </a:solidFill>
                <a:cs typeface="Times New Roman" panose="02020603050405020304" charset="0"/>
              </a:rPr>
              <a:t> N</a:t>
            </a:r>
            <a:endParaRPr lang="en-US" sz="2800" i="1">
              <a:solidFill>
                <a:srgbClr val="CC0000"/>
              </a:solidFill>
              <a:cs typeface="Times New Roman" panose="02020603050405020304" charset="0"/>
            </a:endParaRPr>
          </a:p>
        </p:txBody>
      </p:sp>
      <p:sp>
        <p:nvSpPr>
          <p:cNvPr id="135173" name="Rectangle 5"/>
          <p:cNvSpPr>
            <a:spLocks noChangeArrowheads="1"/>
          </p:cNvSpPr>
          <p:nvPr/>
        </p:nvSpPr>
        <p:spPr bwMode="auto">
          <a:xfrm>
            <a:off x="385763" y="464026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800">
                <a:latin typeface="Gill Sans MT" panose="020B0502020104020203" pitchFamily="34" charset="0"/>
              </a:rPr>
              <a:t>under minor, natural conditions, the estimate </a:t>
            </a:r>
            <a:r>
              <a:rPr lang="en-US" sz="2800" i="1">
                <a:latin typeface="Gill Sans MT" panose="020B0502020104020203" pitchFamily="34" charset="0"/>
                <a:cs typeface="Times New Roman" panose="02020603050405020304" charset="0"/>
              </a:rPr>
              <a:t>D</a:t>
            </a:r>
            <a:r>
              <a:rPr lang="en-US" sz="2800" i="1" baseline="-30000">
                <a:latin typeface="Gill Sans MT" panose="020B0502020104020203" pitchFamily="34" charset="0"/>
                <a:cs typeface="Times New Roman" panose="02020603050405020304" charset="0"/>
              </a:rPr>
              <a:t>x</a:t>
            </a:r>
            <a:r>
              <a:rPr lang="en-US" sz="2800" i="1">
                <a:latin typeface="Gill Sans MT" panose="020B0502020104020203" pitchFamily="34" charset="0"/>
                <a:cs typeface="Times New Roman" panose="02020603050405020304" charset="0"/>
              </a:rPr>
              <a:t>(y) converge to the actual least cost </a:t>
            </a:r>
            <a:r>
              <a:rPr lang="en-US" sz="2800">
                <a:latin typeface="Gill Sans MT" panose="020B0502020104020203" pitchFamily="34" charset="0"/>
              </a:rPr>
              <a:t>d</a:t>
            </a:r>
            <a:r>
              <a:rPr lang="en-US" sz="2800" baseline="-25000">
                <a:latin typeface="Gill Sans MT" panose="020B0502020104020203" pitchFamily="34" charset="0"/>
              </a:rPr>
              <a:t>x</a:t>
            </a:r>
            <a:r>
              <a:rPr lang="en-US" sz="2800">
                <a:latin typeface="Gill Sans MT" panose="020B0502020104020203" pitchFamily="34" charset="0"/>
              </a:rPr>
              <a:t>(y)</a:t>
            </a:r>
            <a:r>
              <a:rPr lang="en-US" sz="2400">
                <a:latin typeface="Gill Sans MT" panose="020B0502020104020203" pitchFamily="34" charset="0"/>
              </a:rPr>
              <a:t> </a:t>
            </a:r>
            <a:endParaRPr lang="en-US" sz="2400">
              <a:latin typeface="Gill Sans MT" panose="020B0502020104020203" pitchFamily="34" charset="0"/>
            </a:endParaRPr>
          </a:p>
        </p:txBody>
      </p:sp>
      <p:pic>
        <p:nvPicPr>
          <p:cNvPr id="135174" name="Picture 7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50" y="1066800"/>
            <a:ext cx="63992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90120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Distance vector algorithm </a:t>
            </a:r>
            <a:endParaRPr lang="en-US">
              <a:cs typeface="+mj-cs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61975" y="1417638"/>
            <a:ext cx="3781425" cy="4648200"/>
          </a:xfrm>
        </p:spPr>
        <p:txBody>
          <a:bodyPr/>
          <a:lstStyle/>
          <a:p>
            <a:pPr>
              <a:buFont typeface="Wingdings" panose="05000000000000000000" charset="0"/>
              <a:buNone/>
            </a:pPr>
            <a:r>
              <a:rPr lang="en-US" i="1">
                <a:solidFill>
                  <a:srgbClr val="CC0000"/>
                </a:solidFill>
                <a:latin typeface="Gill Sans MT" panose="020B0502020104020203" pitchFamily="34" charset="0"/>
              </a:rPr>
              <a:t>iterative, asynchronous:</a:t>
            </a:r>
            <a:r>
              <a:rPr lang="en-US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sz="2400">
                <a:latin typeface="Gill Sans MT" panose="020B0502020104020203" pitchFamily="34" charset="0"/>
              </a:rPr>
              <a:t>each local iteration caused by: </a:t>
            </a:r>
            <a:endParaRPr lang="en-US" sz="2400"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local link cost change </a:t>
            </a:r>
            <a:endParaRPr lang="en-US" sz="2400"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DV update message from neighbor</a:t>
            </a:r>
            <a:endParaRPr lang="en-US" sz="2400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 i="1">
                <a:solidFill>
                  <a:srgbClr val="CC0000"/>
                </a:solidFill>
                <a:latin typeface="Gill Sans MT" panose="020B0502020104020203" pitchFamily="34" charset="0"/>
              </a:rPr>
              <a:t>distributed:</a:t>
            </a:r>
            <a:endParaRPr lang="en-US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each node notifies neighbors </a:t>
            </a:r>
            <a:r>
              <a:rPr lang="en-US" sz="2400" i="1">
                <a:latin typeface="Gill Sans MT" panose="020B0502020104020203" pitchFamily="34" charset="0"/>
              </a:rPr>
              <a:t>only</a:t>
            </a:r>
            <a:r>
              <a:rPr lang="en-US" sz="2400">
                <a:latin typeface="Gill Sans MT" panose="020B0502020104020203" pitchFamily="34" charset="0"/>
              </a:rPr>
              <a:t> when its DV changes</a:t>
            </a:r>
            <a:endParaRPr lang="en-US" sz="24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neighbors then notify their neighbors if necessary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36196" name="Text Box 4"/>
          <p:cNvSpPr txBox="1">
            <a:spLocks noChangeArrowheads="1"/>
          </p:cNvSpPr>
          <p:nvPr/>
        </p:nvSpPr>
        <p:spPr bwMode="auto">
          <a:xfrm>
            <a:off x="5257800" y="1751013"/>
            <a:ext cx="3524250" cy="414178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spcBef>
                <a:spcPct val="50000"/>
              </a:spcBef>
            </a:pPr>
            <a:endParaRPr lang="en-US">
              <a:latin typeface="Times New Roman" panose="02020603050405020304" charset="0"/>
            </a:endParaRPr>
          </a:p>
          <a:p>
            <a:pPr>
              <a:spcBef>
                <a:spcPct val="50000"/>
              </a:spcBef>
            </a:pPr>
            <a:r>
              <a:rPr lang="en-US" i="1">
                <a:solidFill>
                  <a:srgbClr val="000099"/>
                </a:solidFill>
              </a:rPr>
              <a:t>wait</a:t>
            </a:r>
            <a:r>
              <a:rPr lang="en-US" sz="2000">
                <a:solidFill>
                  <a:srgbClr val="000099"/>
                </a:solidFill>
              </a:rPr>
              <a:t> </a:t>
            </a:r>
            <a:r>
              <a:rPr lang="en-US" sz="2000"/>
              <a:t>for (change in local link cost or msg from neighbor)</a:t>
            </a:r>
            <a:endParaRPr lang="en-US" sz="2000"/>
          </a:p>
          <a:p>
            <a:pPr>
              <a:spcBef>
                <a:spcPct val="50000"/>
              </a:spcBef>
            </a:pPr>
            <a:endParaRPr lang="en-US" sz="2000"/>
          </a:p>
          <a:p>
            <a:pPr>
              <a:spcBef>
                <a:spcPct val="50000"/>
              </a:spcBef>
            </a:pPr>
            <a:r>
              <a:rPr lang="en-US" i="1">
                <a:solidFill>
                  <a:srgbClr val="000099"/>
                </a:solidFill>
              </a:rPr>
              <a:t>recompute</a:t>
            </a:r>
            <a:r>
              <a:rPr lang="en-US" sz="2000"/>
              <a:t> estimates</a:t>
            </a:r>
            <a:endParaRPr lang="en-US" sz="2000"/>
          </a:p>
          <a:p>
            <a:pPr>
              <a:spcBef>
                <a:spcPct val="50000"/>
              </a:spcBef>
            </a:pPr>
            <a:endParaRPr lang="en-US" sz="2000"/>
          </a:p>
          <a:p>
            <a:pPr>
              <a:spcBef>
                <a:spcPct val="50000"/>
              </a:spcBef>
            </a:pPr>
            <a:r>
              <a:rPr lang="en-US" sz="2000"/>
              <a:t>if DV to any dest has changed, </a:t>
            </a:r>
            <a:r>
              <a:rPr lang="en-US" i="1">
                <a:solidFill>
                  <a:srgbClr val="000099"/>
                </a:solidFill>
              </a:rPr>
              <a:t>notify</a:t>
            </a:r>
            <a:r>
              <a:rPr lang="en-US" sz="2000"/>
              <a:t> neighbors </a:t>
            </a:r>
            <a:endParaRPr lang="en-US"/>
          </a:p>
          <a:p>
            <a:pPr algn="ctr">
              <a:spcBef>
                <a:spcPct val="50000"/>
              </a:spcBef>
            </a:pPr>
            <a:endParaRPr lang="en-US">
              <a:latin typeface="Times New Roman" panose="02020603050405020304" charset="0"/>
            </a:endParaRPr>
          </a:p>
        </p:txBody>
      </p:sp>
      <p:sp>
        <p:nvSpPr>
          <p:cNvPr id="136197" name="Line 5"/>
          <p:cNvSpPr>
            <a:spLocks noChangeShapeType="1"/>
          </p:cNvSpPr>
          <p:nvPr/>
        </p:nvSpPr>
        <p:spPr bwMode="auto">
          <a:xfrm>
            <a:off x="6811963" y="3055938"/>
            <a:ext cx="0" cy="590550"/>
          </a:xfrm>
          <a:prstGeom prst="line">
            <a:avLst/>
          </a:prstGeom>
          <a:noFill/>
          <a:ln w="19050">
            <a:solidFill>
              <a:srgbClr val="000099"/>
            </a:solidFill>
            <a:rou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6198" name="Line 6"/>
          <p:cNvSpPr>
            <a:spLocks noChangeShapeType="1"/>
          </p:cNvSpPr>
          <p:nvPr/>
        </p:nvSpPr>
        <p:spPr bwMode="auto">
          <a:xfrm>
            <a:off x="6791325" y="4075113"/>
            <a:ext cx="0" cy="590550"/>
          </a:xfrm>
          <a:prstGeom prst="line">
            <a:avLst/>
          </a:prstGeom>
          <a:noFill/>
          <a:ln w="19050">
            <a:solidFill>
              <a:srgbClr val="000099"/>
            </a:solidFill>
            <a:rou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6199" name="Freeform 7"/>
          <p:cNvSpPr/>
          <p:nvPr/>
        </p:nvSpPr>
        <p:spPr bwMode="auto">
          <a:xfrm>
            <a:off x="5229225" y="2160588"/>
            <a:ext cx="1552575" cy="3581400"/>
          </a:xfrm>
          <a:custGeom>
            <a:avLst/>
            <a:gdLst>
              <a:gd name="T0" fmla="*/ 2147483647 w 978"/>
              <a:gd name="T1" fmla="*/ 2147483647 h 2256"/>
              <a:gd name="T2" fmla="*/ 2147483647 w 978"/>
              <a:gd name="T3" fmla="*/ 2147483647 h 2256"/>
              <a:gd name="T4" fmla="*/ 0 w 978"/>
              <a:gd name="T5" fmla="*/ 2147483647 h 2256"/>
              <a:gd name="T6" fmla="*/ 0 w 978"/>
              <a:gd name="T7" fmla="*/ 0 h 2256"/>
              <a:gd name="T8" fmla="*/ 2147483647 w 978"/>
              <a:gd name="T9" fmla="*/ 0 h 2256"/>
              <a:gd name="T10" fmla="*/ 2147483647 w 978"/>
              <a:gd name="T11" fmla="*/ 2147483647 h 2256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78"/>
              <a:gd name="T19" fmla="*/ 0 h 2256"/>
              <a:gd name="T20" fmla="*/ 978 w 978"/>
              <a:gd name="T21" fmla="*/ 2256 h 225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78" h="2256">
                <a:moveTo>
                  <a:pt x="960" y="2010"/>
                </a:moveTo>
                <a:lnTo>
                  <a:pt x="961" y="2256"/>
                </a:lnTo>
                <a:lnTo>
                  <a:pt x="0" y="2256"/>
                </a:lnTo>
                <a:lnTo>
                  <a:pt x="0" y="0"/>
                </a:lnTo>
                <a:lnTo>
                  <a:pt x="978" y="0"/>
                </a:lnTo>
                <a:lnTo>
                  <a:pt x="978" y="155"/>
                </a:lnTo>
              </a:path>
            </a:pathLst>
          </a:custGeom>
          <a:noFill/>
          <a:ln w="19050" cap="flat" cmpd="sng">
            <a:solidFill>
              <a:srgbClr val="000099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6200" name="Text Box 8"/>
          <p:cNvSpPr txBox="1">
            <a:spLocks noChangeArrowheads="1"/>
          </p:cNvSpPr>
          <p:nvPr/>
        </p:nvSpPr>
        <p:spPr bwMode="auto">
          <a:xfrm>
            <a:off x="4916488" y="1327150"/>
            <a:ext cx="1625600" cy="5191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2800" i="1">
                <a:solidFill>
                  <a:srgbClr val="CC0000"/>
                </a:solidFill>
                <a:latin typeface="Gill Sans MT" panose="020B0502020104020203" pitchFamily="34" charset="0"/>
              </a:rPr>
              <a:t>each node:</a:t>
            </a:r>
            <a:endParaRPr lang="en-US" sz="2800" i="1">
              <a:solidFill>
                <a:srgbClr val="CC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136201" name="Picture 10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50" y="1066800"/>
            <a:ext cx="63992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91147" name="Rectangle 11"/>
          <p:cNvSpPr>
            <a:spLocks noGrp="1" noChangeArrowheads="1"/>
          </p:cNvSpPr>
          <p:nvPr>
            <p:ph type="title"/>
          </p:nvPr>
        </p:nvSpPr>
        <p:spPr>
          <a:xfrm>
            <a:off x="533400" y="239713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Distance vector algorithm </a:t>
            </a:r>
            <a:endParaRPr lang="en-US">
              <a:cs typeface="+mj-cs"/>
            </a:endParaRP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9" name="Line 3"/>
          <p:cNvSpPr>
            <a:spLocks noChangeShapeType="1"/>
          </p:cNvSpPr>
          <p:nvPr/>
        </p:nvSpPr>
        <p:spPr bwMode="auto">
          <a:xfrm>
            <a:off x="1219200" y="14478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20" name="Line 4"/>
          <p:cNvSpPr>
            <a:spLocks noChangeShapeType="1"/>
          </p:cNvSpPr>
          <p:nvPr/>
        </p:nvSpPr>
        <p:spPr bwMode="auto">
          <a:xfrm>
            <a:off x="914400" y="16764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21" name="Text Box 5"/>
          <p:cNvSpPr txBox="1">
            <a:spLocks noChangeArrowheads="1"/>
          </p:cNvSpPr>
          <p:nvPr/>
        </p:nvSpPr>
        <p:spPr bwMode="auto">
          <a:xfrm>
            <a:off x="1219200" y="12906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7222" name="Text Box 6"/>
          <p:cNvSpPr txBox="1">
            <a:spLocks noChangeArrowheads="1"/>
          </p:cNvSpPr>
          <p:nvPr/>
        </p:nvSpPr>
        <p:spPr bwMode="auto">
          <a:xfrm>
            <a:off x="914400" y="16716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7223" name="Text Box 7"/>
          <p:cNvSpPr txBox="1">
            <a:spLocks noChangeArrowheads="1"/>
          </p:cNvSpPr>
          <p:nvPr/>
        </p:nvSpPr>
        <p:spPr bwMode="auto">
          <a:xfrm>
            <a:off x="914400" y="19764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7224" name="Text Box 8"/>
          <p:cNvSpPr txBox="1">
            <a:spLocks noChangeArrowheads="1"/>
          </p:cNvSpPr>
          <p:nvPr/>
        </p:nvSpPr>
        <p:spPr bwMode="auto">
          <a:xfrm>
            <a:off x="914400" y="22812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7225" name="Text Box 9"/>
          <p:cNvSpPr txBox="1">
            <a:spLocks noChangeArrowheads="1"/>
          </p:cNvSpPr>
          <p:nvPr/>
        </p:nvSpPr>
        <p:spPr bwMode="auto">
          <a:xfrm>
            <a:off x="1219200" y="16716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0  2   7</a:t>
            </a:r>
            <a:endParaRPr lang="en-US" sz="1800"/>
          </a:p>
        </p:txBody>
      </p:sp>
      <p:sp>
        <p:nvSpPr>
          <p:cNvPr id="137226" name="Text Box 10"/>
          <p:cNvSpPr txBox="1">
            <a:spLocks noChangeArrowheads="1"/>
          </p:cNvSpPr>
          <p:nvPr/>
        </p:nvSpPr>
        <p:spPr bwMode="auto">
          <a:xfrm>
            <a:off x="1219200" y="20526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27" name="Text Box 11"/>
          <p:cNvSpPr txBox="1">
            <a:spLocks noChangeArrowheads="1"/>
          </p:cNvSpPr>
          <p:nvPr/>
        </p:nvSpPr>
        <p:spPr bwMode="auto">
          <a:xfrm>
            <a:off x="1447800" y="20526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28" name="Text Box 12"/>
          <p:cNvSpPr txBox="1">
            <a:spLocks noChangeArrowheads="1"/>
          </p:cNvSpPr>
          <p:nvPr/>
        </p:nvSpPr>
        <p:spPr bwMode="auto">
          <a:xfrm>
            <a:off x="1828800" y="20526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29" name="Text Box 13"/>
          <p:cNvSpPr txBox="1">
            <a:spLocks noChangeArrowheads="1"/>
          </p:cNvSpPr>
          <p:nvPr/>
        </p:nvSpPr>
        <p:spPr bwMode="auto">
          <a:xfrm>
            <a:off x="1219200" y="23574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30" name="Text Box 14"/>
          <p:cNvSpPr txBox="1">
            <a:spLocks noChangeArrowheads="1"/>
          </p:cNvSpPr>
          <p:nvPr/>
        </p:nvSpPr>
        <p:spPr bwMode="auto">
          <a:xfrm>
            <a:off x="1447800" y="23574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31" name="Text Box 15"/>
          <p:cNvSpPr txBox="1">
            <a:spLocks noChangeArrowheads="1"/>
          </p:cNvSpPr>
          <p:nvPr/>
        </p:nvSpPr>
        <p:spPr bwMode="auto">
          <a:xfrm>
            <a:off x="1828800" y="23574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32" name="Text Box 16"/>
          <p:cNvSpPr txBox="1">
            <a:spLocks noChangeArrowheads="1"/>
          </p:cNvSpPr>
          <p:nvPr/>
        </p:nvSpPr>
        <p:spPr bwMode="auto">
          <a:xfrm rot="-5400000">
            <a:off x="2650332" y="2026444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37233" name="Text Box 17"/>
          <p:cNvSpPr txBox="1">
            <a:spLocks noChangeArrowheads="1"/>
          </p:cNvSpPr>
          <p:nvPr/>
        </p:nvSpPr>
        <p:spPr bwMode="auto">
          <a:xfrm>
            <a:off x="1352550" y="1158875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7234" name="Text Box 18"/>
          <p:cNvSpPr txBox="1">
            <a:spLocks noChangeArrowheads="1"/>
          </p:cNvSpPr>
          <p:nvPr/>
        </p:nvSpPr>
        <p:spPr bwMode="auto">
          <a:xfrm rot="-5400000">
            <a:off x="518319" y="3810794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/>
              <a:t>from</a:t>
            </a:r>
            <a:endParaRPr lang="en-US" sz="1400"/>
          </a:p>
        </p:txBody>
      </p:sp>
      <p:sp>
        <p:nvSpPr>
          <p:cNvPr id="137235" name="Text Box 19"/>
          <p:cNvSpPr txBox="1">
            <a:spLocks noChangeArrowheads="1"/>
          </p:cNvSpPr>
          <p:nvPr/>
        </p:nvSpPr>
        <p:spPr bwMode="auto">
          <a:xfrm rot="-5400000">
            <a:off x="518318" y="5618957"/>
            <a:ext cx="538163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37236" name="Line 20"/>
          <p:cNvSpPr>
            <a:spLocks noChangeShapeType="1"/>
          </p:cNvSpPr>
          <p:nvPr/>
        </p:nvSpPr>
        <p:spPr bwMode="auto">
          <a:xfrm>
            <a:off x="3276600" y="14478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37" name="Line 21"/>
          <p:cNvSpPr>
            <a:spLocks noChangeShapeType="1"/>
          </p:cNvSpPr>
          <p:nvPr/>
        </p:nvSpPr>
        <p:spPr bwMode="auto">
          <a:xfrm>
            <a:off x="2971800" y="16764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38" name="Text Box 22"/>
          <p:cNvSpPr txBox="1">
            <a:spLocks noChangeArrowheads="1"/>
          </p:cNvSpPr>
          <p:nvPr/>
        </p:nvSpPr>
        <p:spPr bwMode="auto">
          <a:xfrm>
            <a:off x="3276600" y="12906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7239" name="Text Box 23"/>
          <p:cNvSpPr txBox="1">
            <a:spLocks noChangeArrowheads="1"/>
          </p:cNvSpPr>
          <p:nvPr/>
        </p:nvSpPr>
        <p:spPr bwMode="auto">
          <a:xfrm>
            <a:off x="2971800" y="16716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7240" name="Text Box 24"/>
          <p:cNvSpPr txBox="1">
            <a:spLocks noChangeArrowheads="1"/>
          </p:cNvSpPr>
          <p:nvPr/>
        </p:nvSpPr>
        <p:spPr bwMode="auto">
          <a:xfrm>
            <a:off x="2971800" y="19764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7241" name="Text Box 25"/>
          <p:cNvSpPr txBox="1">
            <a:spLocks noChangeArrowheads="1"/>
          </p:cNvSpPr>
          <p:nvPr/>
        </p:nvSpPr>
        <p:spPr bwMode="auto">
          <a:xfrm>
            <a:off x="2971800" y="22812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7242" name="Text Box 26"/>
          <p:cNvSpPr txBox="1">
            <a:spLocks noChangeArrowheads="1"/>
          </p:cNvSpPr>
          <p:nvPr/>
        </p:nvSpPr>
        <p:spPr bwMode="auto">
          <a:xfrm>
            <a:off x="3297238" y="16716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</a:t>
            </a:r>
            <a:endParaRPr lang="en-US" sz="1800"/>
          </a:p>
        </p:txBody>
      </p:sp>
      <p:sp>
        <p:nvSpPr>
          <p:cNvPr id="137243" name="Line 29"/>
          <p:cNvSpPr>
            <a:spLocks noChangeShapeType="1"/>
          </p:cNvSpPr>
          <p:nvPr/>
        </p:nvSpPr>
        <p:spPr bwMode="auto">
          <a:xfrm>
            <a:off x="1219200" y="32004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44" name="Line 30"/>
          <p:cNvSpPr>
            <a:spLocks noChangeShapeType="1"/>
          </p:cNvSpPr>
          <p:nvPr/>
        </p:nvSpPr>
        <p:spPr bwMode="auto">
          <a:xfrm>
            <a:off x="914400" y="34290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45" name="Text Box 31"/>
          <p:cNvSpPr txBox="1">
            <a:spLocks noChangeArrowheads="1"/>
          </p:cNvSpPr>
          <p:nvPr/>
        </p:nvSpPr>
        <p:spPr bwMode="auto">
          <a:xfrm>
            <a:off x="1219200" y="30432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7246" name="Text Box 32"/>
          <p:cNvSpPr txBox="1">
            <a:spLocks noChangeArrowheads="1"/>
          </p:cNvSpPr>
          <p:nvPr/>
        </p:nvSpPr>
        <p:spPr bwMode="auto">
          <a:xfrm>
            <a:off x="914400" y="34242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7247" name="Text Box 33"/>
          <p:cNvSpPr txBox="1">
            <a:spLocks noChangeArrowheads="1"/>
          </p:cNvSpPr>
          <p:nvPr/>
        </p:nvSpPr>
        <p:spPr bwMode="auto">
          <a:xfrm>
            <a:off x="914400" y="37290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7248" name="Text Box 34"/>
          <p:cNvSpPr txBox="1">
            <a:spLocks noChangeArrowheads="1"/>
          </p:cNvSpPr>
          <p:nvPr/>
        </p:nvSpPr>
        <p:spPr bwMode="auto">
          <a:xfrm>
            <a:off x="914400" y="40338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7249" name="Text Box 35"/>
          <p:cNvSpPr txBox="1">
            <a:spLocks noChangeArrowheads="1"/>
          </p:cNvSpPr>
          <p:nvPr/>
        </p:nvSpPr>
        <p:spPr bwMode="auto">
          <a:xfrm>
            <a:off x="1524000" y="34242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50" name="Text Box 36"/>
          <p:cNvSpPr txBox="1">
            <a:spLocks noChangeArrowheads="1"/>
          </p:cNvSpPr>
          <p:nvPr/>
        </p:nvSpPr>
        <p:spPr bwMode="auto">
          <a:xfrm>
            <a:off x="1828800" y="34242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51" name="Text Box 37"/>
          <p:cNvSpPr txBox="1">
            <a:spLocks noChangeArrowheads="1"/>
          </p:cNvSpPr>
          <p:nvPr/>
        </p:nvSpPr>
        <p:spPr bwMode="auto">
          <a:xfrm>
            <a:off x="1219200" y="4110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52" name="Text Box 38"/>
          <p:cNvSpPr txBox="1">
            <a:spLocks noChangeArrowheads="1"/>
          </p:cNvSpPr>
          <p:nvPr/>
        </p:nvSpPr>
        <p:spPr bwMode="auto">
          <a:xfrm>
            <a:off x="1447800" y="4110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53" name="Text Box 39"/>
          <p:cNvSpPr txBox="1">
            <a:spLocks noChangeArrowheads="1"/>
          </p:cNvSpPr>
          <p:nvPr/>
        </p:nvSpPr>
        <p:spPr bwMode="auto">
          <a:xfrm>
            <a:off x="1828800" y="4110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54" name="Text Box 40"/>
          <p:cNvSpPr txBox="1">
            <a:spLocks noChangeArrowheads="1"/>
          </p:cNvSpPr>
          <p:nvPr/>
        </p:nvSpPr>
        <p:spPr bwMode="auto">
          <a:xfrm>
            <a:off x="1341438" y="2933700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7255" name="Line 41"/>
          <p:cNvSpPr>
            <a:spLocks noChangeShapeType="1"/>
          </p:cNvSpPr>
          <p:nvPr/>
        </p:nvSpPr>
        <p:spPr bwMode="auto">
          <a:xfrm>
            <a:off x="1219200" y="50292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56" name="Line 42"/>
          <p:cNvSpPr>
            <a:spLocks noChangeShapeType="1"/>
          </p:cNvSpPr>
          <p:nvPr/>
        </p:nvSpPr>
        <p:spPr bwMode="auto">
          <a:xfrm>
            <a:off x="914400" y="52578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57" name="Text Box 43"/>
          <p:cNvSpPr txBox="1">
            <a:spLocks noChangeArrowheads="1"/>
          </p:cNvSpPr>
          <p:nvPr/>
        </p:nvSpPr>
        <p:spPr bwMode="auto">
          <a:xfrm>
            <a:off x="1219200" y="48720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7258" name="Text Box 44"/>
          <p:cNvSpPr txBox="1">
            <a:spLocks noChangeArrowheads="1"/>
          </p:cNvSpPr>
          <p:nvPr/>
        </p:nvSpPr>
        <p:spPr bwMode="auto">
          <a:xfrm>
            <a:off x="914400" y="52530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7259" name="Text Box 45"/>
          <p:cNvSpPr txBox="1">
            <a:spLocks noChangeArrowheads="1"/>
          </p:cNvSpPr>
          <p:nvPr/>
        </p:nvSpPr>
        <p:spPr bwMode="auto">
          <a:xfrm>
            <a:off x="914400" y="55578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7260" name="Text Box 46"/>
          <p:cNvSpPr txBox="1">
            <a:spLocks noChangeArrowheads="1"/>
          </p:cNvSpPr>
          <p:nvPr/>
        </p:nvSpPr>
        <p:spPr bwMode="auto">
          <a:xfrm>
            <a:off x="914400" y="58626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7261" name="Text Box 47"/>
          <p:cNvSpPr txBox="1">
            <a:spLocks noChangeArrowheads="1"/>
          </p:cNvSpPr>
          <p:nvPr/>
        </p:nvSpPr>
        <p:spPr bwMode="auto">
          <a:xfrm>
            <a:off x="1219200" y="5638800"/>
            <a:ext cx="9906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62" name="Text Box 48"/>
          <p:cNvSpPr txBox="1">
            <a:spLocks noChangeArrowheads="1"/>
          </p:cNvSpPr>
          <p:nvPr/>
        </p:nvSpPr>
        <p:spPr bwMode="auto">
          <a:xfrm>
            <a:off x="1447800" y="5634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63" name="Text Box 49"/>
          <p:cNvSpPr txBox="1">
            <a:spLocks noChangeArrowheads="1"/>
          </p:cNvSpPr>
          <p:nvPr/>
        </p:nvSpPr>
        <p:spPr bwMode="auto">
          <a:xfrm>
            <a:off x="1828800" y="5634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7264" name="Text Box 50"/>
          <p:cNvSpPr txBox="1">
            <a:spLocks noChangeArrowheads="1"/>
          </p:cNvSpPr>
          <p:nvPr/>
        </p:nvSpPr>
        <p:spPr bwMode="auto">
          <a:xfrm>
            <a:off x="1219200" y="59388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7</a:t>
            </a:r>
            <a:endParaRPr lang="en-US" sz="1800"/>
          </a:p>
        </p:txBody>
      </p:sp>
      <p:sp>
        <p:nvSpPr>
          <p:cNvPr id="137265" name="Text Box 51"/>
          <p:cNvSpPr txBox="1">
            <a:spLocks noChangeArrowheads="1"/>
          </p:cNvSpPr>
          <p:nvPr/>
        </p:nvSpPr>
        <p:spPr bwMode="auto">
          <a:xfrm>
            <a:off x="1447800" y="59388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1</a:t>
            </a:r>
            <a:endParaRPr lang="en-US" sz="1800"/>
          </a:p>
        </p:txBody>
      </p:sp>
      <p:sp>
        <p:nvSpPr>
          <p:cNvPr id="137266" name="Text Box 52"/>
          <p:cNvSpPr txBox="1">
            <a:spLocks noChangeArrowheads="1"/>
          </p:cNvSpPr>
          <p:nvPr/>
        </p:nvSpPr>
        <p:spPr bwMode="auto">
          <a:xfrm>
            <a:off x="1828800" y="59388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</a:t>
            </a:r>
            <a:endParaRPr lang="en-US" sz="1800"/>
          </a:p>
        </p:txBody>
      </p:sp>
      <p:sp>
        <p:nvSpPr>
          <p:cNvPr id="137267" name="Text Box 53"/>
          <p:cNvSpPr txBox="1">
            <a:spLocks noChangeArrowheads="1"/>
          </p:cNvSpPr>
          <p:nvPr/>
        </p:nvSpPr>
        <p:spPr bwMode="auto">
          <a:xfrm>
            <a:off x="1363663" y="4740275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7268" name="Text Box 54"/>
          <p:cNvSpPr txBox="1">
            <a:spLocks noChangeArrowheads="1"/>
          </p:cNvSpPr>
          <p:nvPr/>
        </p:nvSpPr>
        <p:spPr bwMode="auto">
          <a:xfrm>
            <a:off x="1219200" y="3500438"/>
            <a:ext cx="946150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  <a:p>
            <a:r>
              <a:rPr lang="en-US" sz="1800"/>
              <a:t>2   0   1</a:t>
            </a:r>
            <a:endParaRPr lang="en-US" sz="1800"/>
          </a:p>
        </p:txBody>
      </p:sp>
      <p:sp>
        <p:nvSpPr>
          <p:cNvPr id="137269" name="Text Box 55"/>
          <p:cNvSpPr txBox="1">
            <a:spLocks noChangeArrowheads="1"/>
          </p:cNvSpPr>
          <p:nvPr/>
        </p:nvSpPr>
        <p:spPr bwMode="auto">
          <a:xfrm>
            <a:off x="1219200" y="5257800"/>
            <a:ext cx="9906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 ∞  ∞</a:t>
            </a:r>
            <a:endParaRPr lang="en-US" sz="1800"/>
          </a:p>
        </p:txBody>
      </p:sp>
      <p:sp>
        <p:nvSpPr>
          <p:cNvPr id="137270" name="Text Box 56"/>
          <p:cNvSpPr txBox="1">
            <a:spLocks noChangeArrowheads="1"/>
          </p:cNvSpPr>
          <p:nvPr/>
        </p:nvSpPr>
        <p:spPr bwMode="auto">
          <a:xfrm>
            <a:off x="3260725" y="2006600"/>
            <a:ext cx="946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2   0   1</a:t>
            </a:r>
            <a:endParaRPr lang="en-US" sz="1800"/>
          </a:p>
        </p:txBody>
      </p:sp>
      <p:sp>
        <p:nvSpPr>
          <p:cNvPr id="137271" name="Text Box 57"/>
          <p:cNvSpPr txBox="1">
            <a:spLocks noChangeArrowheads="1"/>
          </p:cNvSpPr>
          <p:nvPr/>
        </p:nvSpPr>
        <p:spPr bwMode="auto">
          <a:xfrm>
            <a:off x="3260725" y="2322513"/>
            <a:ext cx="946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7   1   0</a:t>
            </a:r>
            <a:endParaRPr lang="en-US" sz="1800"/>
          </a:p>
        </p:txBody>
      </p:sp>
      <p:sp>
        <p:nvSpPr>
          <p:cNvPr id="137272" name="Line 58"/>
          <p:cNvSpPr>
            <a:spLocks noChangeShapeType="1"/>
          </p:cNvSpPr>
          <p:nvPr/>
        </p:nvSpPr>
        <p:spPr bwMode="auto">
          <a:xfrm>
            <a:off x="2209800" y="1981200"/>
            <a:ext cx="68580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73" name="Line 59"/>
          <p:cNvSpPr>
            <a:spLocks noChangeShapeType="1"/>
          </p:cNvSpPr>
          <p:nvPr/>
        </p:nvSpPr>
        <p:spPr bwMode="auto">
          <a:xfrm>
            <a:off x="2133600" y="2057400"/>
            <a:ext cx="685800" cy="3124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74" name="Line 60"/>
          <p:cNvSpPr>
            <a:spLocks noChangeShapeType="1"/>
          </p:cNvSpPr>
          <p:nvPr/>
        </p:nvSpPr>
        <p:spPr bwMode="auto">
          <a:xfrm flipV="1">
            <a:off x="2133600" y="2514600"/>
            <a:ext cx="7620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75" name="Line 61"/>
          <p:cNvSpPr>
            <a:spLocks noChangeShapeType="1"/>
          </p:cNvSpPr>
          <p:nvPr/>
        </p:nvSpPr>
        <p:spPr bwMode="auto">
          <a:xfrm>
            <a:off x="2133600" y="4114800"/>
            <a:ext cx="6096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76" name="Line 62"/>
          <p:cNvSpPr>
            <a:spLocks noChangeShapeType="1"/>
          </p:cNvSpPr>
          <p:nvPr/>
        </p:nvSpPr>
        <p:spPr bwMode="auto">
          <a:xfrm flipV="1">
            <a:off x="2133600" y="2590800"/>
            <a:ext cx="838200" cy="3429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77" name="Line 63"/>
          <p:cNvSpPr>
            <a:spLocks noChangeShapeType="1"/>
          </p:cNvSpPr>
          <p:nvPr/>
        </p:nvSpPr>
        <p:spPr bwMode="auto">
          <a:xfrm flipV="1">
            <a:off x="2209800" y="4343400"/>
            <a:ext cx="762000" cy="175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78" name="Line 64"/>
          <p:cNvSpPr>
            <a:spLocks noChangeShapeType="1"/>
          </p:cNvSpPr>
          <p:nvPr/>
        </p:nvSpPr>
        <p:spPr bwMode="auto">
          <a:xfrm>
            <a:off x="609600" y="6345238"/>
            <a:ext cx="54102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7279" name="Text Box 65"/>
          <p:cNvSpPr txBox="1">
            <a:spLocks noChangeArrowheads="1"/>
          </p:cNvSpPr>
          <p:nvPr/>
        </p:nvSpPr>
        <p:spPr bwMode="auto">
          <a:xfrm>
            <a:off x="6069013" y="6137275"/>
            <a:ext cx="6159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time</a:t>
            </a:r>
            <a:endParaRPr lang="en-US" sz="1800"/>
          </a:p>
        </p:txBody>
      </p:sp>
      <p:grpSp>
        <p:nvGrpSpPr>
          <p:cNvPr id="137280" name="Group 66"/>
          <p:cNvGrpSpPr/>
          <p:nvPr/>
        </p:nvGrpSpPr>
        <p:grpSpPr bwMode="auto">
          <a:xfrm>
            <a:off x="6632575" y="2911475"/>
            <a:ext cx="2184400" cy="1212850"/>
            <a:chOff x="2352" y="0"/>
            <a:chExt cx="1376" cy="764"/>
          </a:xfrm>
        </p:grpSpPr>
        <p:sp>
          <p:nvSpPr>
            <p:cNvPr id="137296" name="Freeform 67"/>
            <p:cNvSpPr/>
            <p:nvPr/>
          </p:nvSpPr>
          <p:spPr bwMode="auto">
            <a:xfrm>
              <a:off x="2352" y="0"/>
              <a:ext cx="1376" cy="764"/>
            </a:xfrm>
            <a:custGeom>
              <a:avLst/>
              <a:gdLst>
                <a:gd name="T0" fmla="*/ 113 w 1376"/>
                <a:gd name="T1" fmla="*/ 348 h 764"/>
                <a:gd name="T2" fmla="*/ 395 w 1376"/>
                <a:gd name="T3" fmla="*/ 162 h 764"/>
                <a:gd name="T4" fmla="*/ 710 w 1376"/>
                <a:gd name="T5" fmla="*/ 9 h 764"/>
                <a:gd name="T6" fmla="*/ 1160 w 1376"/>
                <a:gd name="T7" fmla="*/ 219 h 764"/>
                <a:gd name="T8" fmla="*/ 1367 w 1376"/>
                <a:gd name="T9" fmla="*/ 510 h 764"/>
                <a:gd name="T10" fmla="*/ 1103 w 1376"/>
                <a:gd name="T11" fmla="*/ 726 h 764"/>
                <a:gd name="T12" fmla="*/ 578 w 1376"/>
                <a:gd name="T13" fmla="*/ 738 h 764"/>
                <a:gd name="T14" fmla="*/ 77 w 1376"/>
                <a:gd name="T15" fmla="*/ 630 h 764"/>
                <a:gd name="T16" fmla="*/ 113 w 1376"/>
                <a:gd name="T17" fmla="*/ 348 h 7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76"/>
                <a:gd name="T28" fmla="*/ 0 h 764"/>
                <a:gd name="T29" fmla="*/ 1376 w 1376"/>
                <a:gd name="T30" fmla="*/ 764 h 7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76" h="764">
                  <a:moveTo>
                    <a:pt x="113" y="348"/>
                  </a:moveTo>
                  <a:cubicBezTo>
                    <a:pt x="166" y="270"/>
                    <a:pt x="296" y="218"/>
                    <a:pt x="395" y="162"/>
                  </a:cubicBezTo>
                  <a:cubicBezTo>
                    <a:pt x="494" y="106"/>
                    <a:pt x="583" y="0"/>
                    <a:pt x="710" y="9"/>
                  </a:cubicBezTo>
                  <a:cubicBezTo>
                    <a:pt x="837" y="18"/>
                    <a:pt x="1051" y="136"/>
                    <a:pt x="1160" y="219"/>
                  </a:cubicBezTo>
                  <a:cubicBezTo>
                    <a:pt x="1269" y="302"/>
                    <a:pt x="1376" y="426"/>
                    <a:pt x="1367" y="510"/>
                  </a:cubicBezTo>
                  <a:cubicBezTo>
                    <a:pt x="1358" y="594"/>
                    <a:pt x="1234" y="688"/>
                    <a:pt x="1103" y="726"/>
                  </a:cubicBezTo>
                  <a:cubicBezTo>
                    <a:pt x="972" y="764"/>
                    <a:pt x="749" y="754"/>
                    <a:pt x="578" y="738"/>
                  </a:cubicBezTo>
                  <a:cubicBezTo>
                    <a:pt x="407" y="722"/>
                    <a:pt x="154" y="695"/>
                    <a:pt x="77" y="630"/>
                  </a:cubicBezTo>
                  <a:cubicBezTo>
                    <a:pt x="0" y="565"/>
                    <a:pt x="60" y="426"/>
                    <a:pt x="113" y="348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7297" name="Group 68"/>
            <p:cNvGrpSpPr/>
            <p:nvPr/>
          </p:nvGrpSpPr>
          <p:grpSpPr bwMode="auto">
            <a:xfrm>
              <a:off x="2448" y="70"/>
              <a:ext cx="1161" cy="676"/>
              <a:chOff x="-17" y="1282"/>
              <a:chExt cx="1161" cy="676"/>
            </a:xfrm>
          </p:grpSpPr>
          <p:sp>
            <p:nvSpPr>
              <p:cNvPr id="137298" name="Freeform 69"/>
              <p:cNvSpPr/>
              <p:nvPr/>
            </p:nvSpPr>
            <p:spPr bwMode="auto">
              <a:xfrm>
                <a:off x="246" y="1476"/>
                <a:ext cx="222" cy="180"/>
              </a:xfrm>
              <a:custGeom>
                <a:avLst/>
                <a:gdLst>
                  <a:gd name="T0" fmla="*/ 0 w 222"/>
                  <a:gd name="T1" fmla="*/ 180 h 180"/>
                  <a:gd name="T2" fmla="*/ 222 w 222"/>
                  <a:gd name="T3" fmla="*/ 0 h 180"/>
                  <a:gd name="T4" fmla="*/ 0 60000 65536"/>
                  <a:gd name="T5" fmla="*/ 0 60000 65536"/>
                  <a:gd name="T6" fmla="*/ 0 w 222"/>
                  <a:gd name="T7" fmla="*/ 0 h 180"/>
                  <a:gd name="T8" fmla="*/ 222 w 222"/>
                  <a:gd name="T9" fmla="*/ 180 h 18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22" h="180">
                    <a:moveTo>
                      <a:pt x="0" y="180"/>
                    </a:moveTo>
                    <a:lnTo>
                      <a:pt x="222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7299" name="Oval 70"/>
              <p:cNvSpPr>
                <a:spLocks noChangeArrowheads="1"/>
              </p:cNvSpPr>
              <p:nvPr/>
            </p:nvSpPr>
            <p:spPr bwMode="auto">
              <a:xfrm>
                <a:off x="-14" y="1712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7300" name="Line 71"/>
              <p:cNvSpPr>
                <a:spLocks noChangeShapeType="1"/>
              </p:cNvSpPr>
              <p:nvPr/>
            </p:nvSpPr>
            <p:spPr bwMode="auto">
              <a:xfrm>
                <a:off x="-14" y="1705"/>
                <a:ext cx="1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7301" name="Line 72"/>
              <p:cNvSpPr>
                <a:spLocks noChangeShapeType="1"/>
              </p:cNvSpPr>
              <p:nvPr/>
            </p:nvSpPr>
            <p:spPr bwMode="auto">
              <a:xfrm>
                <a:off x="299" y="1705"/>
                <a:ext cx="1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7302" name="Rectangle 73"/>
              <p:cNvSpPr>
                <a:spLocks noChangeArrowheads="1"/>
              </p:cNvSpPr>
              <p:nvPr/>
            </p:nvSpPr>
            <p:spPr bwMode="auto">
              <a:xfrm>
                <a:off x="-14" y="1705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7303" name="Oval 74"/>
              <p:cNvSpPr>
                <a:spLocks noChangeArrowheads="1"/>
              </p:cNvSpPr>
              <p:nvPr/>
            </p:nvSpPr>
            <p:spPr bwMode="auto">
              <a:xfrm>
                <a:off x="-17" y="1646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7304" name="Freeform 75"/>
              <p:cNvSpPr/>
              <p:nvPr/>
            </p:nvSpPr>
            <p:spPr bwMode="auto">
              <a:xfrm>
                <a:off x="651" y="1476"/>
                <a:ext cx="216" cy="189"/>
              </a:xfrm>
              <a:custGeom>
                <a:avLst/>
                <a:gdLst>
                  <a:gd name="T0" fmla="*/ 0 w 216"/>
                  <a:gd name="T1" fmla="*/ 0 h 189"/>
                  <a:gd name="T2" fmla="*/ 216 w 216"/>
                  <a:gd name="T3" fmla="*/ 189 h 189"/>
                  <a:gd name="T4" fmla="*/ 0 60000 65536"/>
                  <a:gd name="T5" fmla="*/ 0 60000 65536"/>
                  <a:gd name="T6" fmla="*/ 0 w 216"/>
                  <a:gd name="T7" fmla="*/ 0 h 189"/>
                  <a:gd name="T8" fmla="*/ 216 w 216"/>
                  <a:gd name="T9" fmla="*/ 189 h 18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16" h="189">
                    <a:moveTo>
                      <a:pt x="0" y="0"/>
                    </a:moveTo>
                    <a:lnTo>
                      <a:pt x="216" y="189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7305" name="Freeform 76"/>
              <p:cNvSpPr/>
              <p:nvPr/>
            </p:nvSpPr>
            <p:spPr bwMode="auto">
              <a:xfrm>
                <a:off x="303" y="1740"/>
                <a:ext cx="540" cy="3"/>
              </a:xfrm>
              <a:custGeom>
                <a:avLst/>
                <a:gdLst>
                  <a:gd name="T0" fmla="*/ 540 w 540"/>
                  <a:gd name="T1" fmla="*/ 3 h 3"/>
                  <a:gd name="T2" fmla="*/ 0 w 540"/>
                  <a:gd name="T3" fmla="*/ 0 h 3"/>
                  <a:gd name="T4" fmla="*/ 0 60000 65536"/>
                  <a:gd name="T5" fmla="*/ 0 60000 65536"/>
                  <a:gd name="T6" fmla="*/ 0 w 540"/>
                  <a:gd name="T7" fmla="*/ 0 h 3"/>
                  <a:gd name="T8" fmla="*/ 540 w 540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540" h="3">
                    <a:moveTo>
                      <a:pt x="540" y="3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7306" name="Group 77"/>
              <p:cNvGrpSpPr/>
              <p:nvPr/>
            </p:nvGrpSpPr>
            <p:grpSpPr bwMode="auto">
              <a:xfrm>
                <a:off x="39" y="1594"/>
                <a:ext cx="196" cy="250"/>
                <a:chOff x="2959" y="2425"/>
                <a:chExt cx="197" cy="250"/>
              </a:xfrm>
            </p:grpSpPr>
            <p:sp>
              <p:nvSpPr>
                <p:cNvPr id="137328" name="Rectangle 7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329" name="Text Box 79"/>
                <p:cNvSpPr txBox="1">
                  <a:spLocks noChangeArrowheads="1"/>
                </p:cNvSpPr>
                <p:nvPr/>
              </p:nvSpPr>
              <p:spPr bwMode="auto">
                <a:xfrm>
                  <a:off x="2959" y="2425"/>
                  <a:ext cx="197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x</a:t>
                  </a:r>
                  <a:endParaRPr lang="en-US"/>
                </a:p>
              </p:txBody>
            </p:sp>
          </p:grpSp>
          <p:grpSp>
            <p:nvGrpSpPr>
              <p:cNvPr id="137307" name="Group 80"/>
              <p:cNvGrpSpPr/>
              <p:nvPr/>
            </p:nvGrpSpPr>
            <p:grpSpPr bwMode="auto">
              <a:xfrm>
                <a:off x="828" y="1576"/>
                <a:ext cx="316" cy="288"/>
                <a:chOff x="1740" y="2272"/>
                <a:chExt cx="316" cy="288"/>
              </a:xfrm>
            </p:grpSpPr>
            <p:sp>
              <p:nvSpPr>
                <p:cNvPr id="137320" name="Oval 81"/>
                <p:cNvSpPr>
                  <a:spLocks noChangeArrowheads="1"/>
                </p:cNvSpPr>
                <p:nvPr/>
              </p:nvSpPr>
              <p:spPr bwMode="auto">
                <a:xfrm>
                  <a:off x="1743" y="2420"/>
                  <a:ext cx="313" cy="81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321" name="Line 82"/>
                <p:cNvSpPr>
                  <a:spLocks noChangeShapeType="1"/>
                </p:cNvSpPr>
                <p:nvPr/>
              </p:nvSpPr>
              <p:spPr bwMode="auto">
                <a:xfrm>
                  <a:off x="1743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322" name="Line 83"/>
                <p:cNvSpPr>
                  <a:spLocks noChangeShapeType="1"/>
                </p:cNvSpPr>
                <p:nvPr/>
              </p:nvSpPr>
              <p:spPr bwMode="auto">
                <a:xfrm>
                  <a:off x="2056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323" name="Rectangle 84"/>
                <p:cNvSpPr>
                  <a:spLocks noChangeArrowheads="1"/>
                </p:cNvSpPr>
                <p:nvPr/>
              </p:nvSpPr>
              <p:spPr bwMode="auto">
                <a:xfrm>
                  <a:off x="1743" y="2413"/>
                  <a:ext cx="310" cy="49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137324" name="Oval 85"/>
                <p:cNvSpPr>
                  <a:spLocks noChangeArrowheads="1"/>
                </p:cNvSpPr>
                <p:nvPr/>
              </p:nvSpPr>
              <p:spPr bwMode="auto">
                <a:xfrm>
                  <a:off x="1740" y="2354"/>
                  <a:ext cx="313" cy="95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37325" name="Group 86"/>
                <p:cNvGrpSpPr/>
                <p:nvPr/>
              </p:nvGrpSpPr>
              <p:grpSpPr bwMode="auto">
                <a:xfrm>
                  <a:off x="1795" y="2272"/>
                  <a:ext cx="212" cy="288"/>
                  <a:chOff x="2951" y="2395"/>
                  <a:chExt cx="213" cy="288"/>
                </a:xfrm>
              </p:grpSpPr>
              <p:sp>
                <p:nvSpPr>
                  <p:cNvPr id="137326" name="Rectangle 87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chemeClr val="hlink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37327" name="Text Box 8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51" y="2395"/>
                    <a:ext cx="213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  <a:cs typeface="MS PGothic" panose="020B060007020508020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9pPr>
                  </a:lstStyle>
                  <a:p>
                    <a:pPr algn="ctr"/>
                    <a:r>
                      <a:rPr lang="en-US"/>
                      <a:t>z</a:t>
                    </a:r>
                    <a:endParaRPr lang="en-US"/>
                  </a:p>
                </p:txBody>
              </p:sp>
            </p:grpSp>
          </p:grpSp>
          <p:sp>
            <p:nvSpPr>
              <p:cNvPr id="137308" name="Text Box 89"/>
              <p:cNvSpPr txBox="1">
                <a:spLocks noChangeArrowheads="1"/>
              </p:cNvSpPr>
              <p:nvPr/>
            </p:nvSpPr>
            <p:spPr bwMode="auto">
              <a:xfrm>
                <a:off x="724" y="1397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1800"/>
                  <a:t>1</a:t>
                </a:r>
                <a:endParaRPr lang="en-US"/>
              </a:p>
            </p:txBody>
          </p:sp>
          <p:sp>
            <p:nvSpPr>
              <p:cNvPr id="137309" name="Text Box 90"/>
              <p:cNvSpPr txBox="1">
                <a:spLocks noChangeArrowheads="1"/>
              </p:cNvSpPr>
              <p:nvPr/>
            </p:nvSpPr>
            <p:spPr bwMode="auto">
              <a:xfrm>
                <a:off x="196" y="1394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1800"/>
                  <a:t>2</a:t>
                </a:r>
                <a:endParaRPr lang="en-US"/>
              </a:p>
            </p:txBody>
          </p:sp>
          <p:sp>
            <p:nvSpPr>
              <p:cNvPr id="137310" name="Text Box 91"/>
              <p:cNvSpPr txBox="1">
                <a:spLocks noChangeArrowheads="1"/>
              </p:cNvSpPr>
              <p:nvPr/>
            </p:nvSpPr>
            <p:spPr bwMode="auto">
              <a:xfrm>
                <a:off x="481" y="1727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1800"/>
                  <a:t>7</a:t>
                </a:r>
                <a:endParaRPr lang="en-US"/>
              </a:p>
            </p:txBody>
          </p:sp>
          <p:grpSp>
            <p:nvGrpSpPr>
              <p:cNvPr id="137311" name="Group 92"/>
              <p:cNvGrpSpPr/>
              <p:nvPr/>
            </p:nvGrpSpPr>
            <p:grpSpPr bwMode="auto">
              <a:xfrm>
                <a:off x="408" y="1282"/>
                <a:ext cx="316" cy="250"/>
                <a:chOff x="1740" y="2302"/>
                <a:chExt cx="316" cy="250"/>
              </a:xfrm>
            </p:grpSpPr>
            <p:sp>
              <p:nvSpPr>
                <p:cNvPr id="137312" name="Oval 93"/>
                <p:cNvSpPr>
                  <a:spLocks noChangeArrowheads="1"/>
                </p:cNvSpPr>
                <p:nvPr/>
              </p:nvSpPr>
              <p:spPr bwMode="auto">
                <a:xfrm>
                  <a:off x="1743" y="2420"/>
                  <a:ext cx="313" cy="81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313" name="Line 94"/>
                <p:cNvSpPr>
                  <a:spLocks noChangeShapeType="1"/>
                </p:cNvSpPr>
                <p:nvPr/>
              </p:nvSpPr>
              <p:spPr bwMode="auto">
                <a:xfrm>
                  <a:off x="1743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314" name="Line 95"/>
                <p:cNvSpPr>
                  <a:spLocks noChangeShapeType="1"/>
                </p:cNvSpPr>
                <p:nvPr/>
              </p:nvSpPr>
              <p:spPr bwMode="auto">
                <a:xfrm>
                  <a:off x="2056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315" name="Rectangle 96"/>
                <p:cNvSpPr>
                  <a:spLocks noChangeArrowheads="1"/>
                </p:cNvSpPr>
                <p:nvPr/>
              </p:nvSpPr>
              <p:spPr bwMode="auto">
                <a:xfrm>
                  <a:off x="1743" y="2413"/>
                  <a:ext cx="310" cy="49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137316" name="Oval 97"/>
                <p:cNvSpPr>
                  <a:spLocks noChangeArrowheads="1"/>
                </p:cNvSpPr>
                <p:nvPr/>
              </p:nvSpPr>
              <p:spPr bwMode="auto">
                <a:xfrm>
                  <a:off x="1740" y="2354"/>
                  <a:ext cx="313" cy="95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37317" name="Group 98"/>
                <p:cNvGrpSpPr/>
                <p:nvPr/>
              </p:nvGrpSpPr>
              <p:grpSpPr bwMode="auto">
                <a:xfrm>
                  <a:off x="1803" y="2302"/>
                  <a:ext cx="196" cy="250"/>
                  <a:chOff x="2958" y="2425"/>
                  <a:chExt cx="198" cy="250"/>
                </a:xfrm>
              </p:grpSpPr>
              <p:sp>
                <p:nvSpPr>
                  <p:cNvPr id="137318" name="Rectangle 99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2" cy="132"/>
                  </a:xfrm>
                  <a:prstGeom prst="rect">
                    <a:avLst/>
                  </a:prstGeom>
                  <a:solidFill>
                    <a:schemeClr val="hlink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37319" name="Text Box 100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58" y="2425"/>
                    <a:ext cx="198" cy="2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  <a:cs typeface="MS PGothic" panose="020B060007020508020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9pPr>
                  </a:lstStyle>
                  <a:p>
                    <a:pPr algn="ctr"/>
                    <a:r>
                      <a:rPr lang="en-US" sz="2000"/>
                      <a:t>y</a:t>
                    </a:r>
                    <a:endParaRPr lang="en-US"/>
                  </a:p>
                </p:txBody>
              </p:sp>
            </p:grpSp>
          </p:grpSp>
        </p:grpSp>
      </p:grpSp>
      <p:sp>
        <p:nvSpPr>
          <p:cNvPr id="137281" name="Text Box 101"/>
          <p:cNvSpPr txBox="1">
            <a:spLocks noChangeArrowheads="1"/>
          </p:cNvSpPr>
          <p:nvPr/>
        </p:nvSpPr>
        <p:spPr bwMode="auto">
          <a:xfrm>
            <a:off x="263525" y="1104900"/>
            <a:ext cx="920750" cy="558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node x</a:t>
            </a:r>
            <a:endParaRPr lang="en-US" sz="1800" b="1">
              <a:solidFill>
                <a:srgbClr val="CC0000"/>
              </a:solidFill>
            </a:endParaRPr>
          </a:p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table</a:t>
            </a:r>
            <a:endParaRPr lang="en-US" sz="1800" b="1">
              <a:solidFill>
                <a:srgbClr val="CC0000"/>
              </a:solidFill>
            </a:endParaRPr>
          </a:p>
        </p:txBody>
      </p:sp>
      <p:sp>
        <p:nvSpPr>
          <p:cNvPr id="137282" name="Oval 104"/>
          <p:cNvSpPr>
            <a:spLocks noChangeArrowheads="1"/>
          </p:cNvSpPr>
          <p:nvPr/>
        </p:nvSpPr>
        <p:spPr bwMode="auto">
          <a:xfrm>
            <a:off x="1219200" y="1676400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7283" name="Oval 105"/>
          <p:cNvSpPr>
            <a:spLocks noChangeArrowheads="1"/>
          </p:cNvSpPr>
          <p:nvPr/>
        </p:nvSpPr>
        <p:spPr bwMode="auto">
          <a:xfrm>
            <a:off x="1219200" y="3733800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7284" name="Oval 106"/>
          <p:cNvSpPr>
            <a:spLocks noChangeArrowheads="1"/>
          </p:cNvSpPr>
          <p:nvPr/>
        </p:nvSpPr>
        <p:spPr bwMode="auto">
          <a:xfrm>
            <a:off x="1219200" y="5943600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7285" name="Oval 107"/>
          <p:cNvSpPr>
            <a:spLocks noChangeArrowheads="1"/>
          </p:cNvSpPr>
          <p:nvPr/>
        </p:nvSpPr>
        <p:spPr bwMode="auto">
          <a:xfrm>
            <a:off x="3297238" y="1676400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8172" name="Rectangle 108"/>
          <p:cNvSpPr>
            <a:spLocks noChangeArrowheads="1"/>
          </p:cNvSpPr>
          <p:nvPr/>
        </p:nvSpPr>
        <p:spPr bwMode="auto">
          <a:xfrm>
            <a:off x="1590675" y="187325"/>
            <a:ext cx="4318000" cy="641350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/>
          <a:p>
            <a:pPr algn="just"/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D</a:t>
            </a:r>
            <a:r>
              <a:rPr lang="fr-FR" baseline="-25000">
                <a:solidFill>
                  <a:srgbClr val="000000"/>
                </a:solidFill>
                <a:cs typeface="Times New Roman" panose="02020603050405020304" charset="0"/>
              </a:rPr>
              <a:t>x</a:t>
            </a:r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(y) = min{c(x,y) + D</a:t>
            </a:r>
            <a:r>
              <a:rPr lang="fr-FR" baseline="-25000">
                <a:solidFill>
                  <a:srgbClr val="000000"/>
                </a:solidFill>
                <a:cs typeface="Times New Roman" panose="02020603050405020304" charset="0"/>
              </a:rPr>
              <a:t>y</a:t>
            </a:r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(y), c(x,z) + D</a:t>
            </a:r>
            <a:r>
              <a:rPr lang="fr-FR" baseline="-25000">
                <a:solidFill>
                  <a:srgbClr val="000000"/>
                </a:solidFill>
                <a:cs typeface="Times New Roman" panose="02020603050405020304" charset="0"/>
              </a:rPr>
              <a:t>z</a:t>
            </a:r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(y)} </a:t>
            </a:r>
            <a:br>
              <a:rPr lang="fr-FR">
                <a:solidFill>
                  <a:srgbClr val="000000"/>
                </a:solidFill>
                <a:cs typeface="Times New Roman" panose="02020603050405020304" charset="0"/>
              </a:rPr>
            </a:br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             = min{2+0 , 7+1} = 2</a:t>
            </a:r>
            <a:endParaRPr lang="fr-FR">
              <a:solidFill>
                <a:srgbClr val="000000"/>
              </a:solidFill>
              <a:cs typeface="Times New Roman" panose="02020603050405020304" charset="0"/>
            </a:endParaRPr>
          </a:p>
        </p:txBody>
      </p:sp>
      <p:sp>
        <p:nvSpPr>
          <p:cNvPr id="728173" name="Line 109"/>
          <p:cNvSpPr>
            <a:spLocks noChangeShapeType="1"/>
          </p:cNvSpPr>
          <p:nvPr/>
        </p:nvSpPr>
        <p:spPr bwMode="auto">
          <a:xfrm flipH="1">
            <a:off x="3760788" y="809625"/>
            <a:ext cx="809625" cy="966788"/>
          </a:xfrm>
          <a:prstGeom prst="line">
            <a:avLst/>
          </a:prstGeom>
          <a:noFill/>
          <a:ln w="12700">
            <a:solidFill>
              <a:schemeClr val="accent2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28174" name="Rectangle 110"/>
          <p:cNvSpPr>
            <a:spLocks noChangeArrowheads="1"/>
          </p:cNvSpPr>
          <p:nvPr/>
        </p:nvSpPr>
        <p:spPr bwMode="auto">
          <a:xfrm>
            <a:off x="6384925" y="28575"/>
            <a:ext cx="2667000" cy="1082675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fr-FR" i="1"/>
              <a:t>D</a:t>
            </a:r>
            <a:r>
              <a:rPr lang="fr-FR" i="1" baseline="-25000"/>
              <a:t>x</a:t>
            </a:r>
            <a:r>
              <a:rPr lang="fr-FR" i="1"/>
              <a:t>(z) = </a:t>
            </a:r>
            <a:r>
              <a:rPr lang="fr-FR"/>
              <a:t>min{</a:t>
            </a:r>
            <a:r>
              <a:rPr lang="fr-FR" i="1"/>
              <a:t>c(x,y) + </a:t>
            </a:r>
            <a:br>
              <a:rPr lang="fr-FR" i="1"/>
            </a:br>
            <a:r>
              <a:rPr lang="fr-FR" i="1"/>
              <a:t>      D</a:t>
            </a:r>
            <a:r>
              <a:rPr lang="fr-FR" i="1" baseline="-25000"/>
              <a:t>y</a:t>
            </a:r>
            <a:r>
              <a:rPr lang="fr-FR" i="1"/>
              <a:t>(z), c(x,z) + D</a:t>
            </a:r>
            <a:r>
              <a:rPr lang="fr-FR" i="1" baseline="-25000"/>
              <a:t>z</a:t>
            </a:r>
            <a:r>
              <a:rPr lang="fr-FR" i="1"/>
              <a:t>(z)</a:t>
            </a:r>
            <a:r>
              <a:rPr lang="fr-FR"/>
              <a:t>} </a:t>
            </a:r>
            <a:endParaRPr lang="fr-FR"/>
          </a:p>
          <a:p>
            <a:pPr algn="just">
              <a:lnSpc>
                <a:spcPct val="120000"/>
              </a:lnSpc>
            </a:pPr>
            <a:r>
              <a:rPr lang="fr-FR"/>
              <a:t>= min{2+1 , 7+0} = 3</a:t>
            </a:r>
            <a:endParaRPr lang="fr-FR"/>
          </a:p>
        </p:txBody>
      </p:sp>
      <p:sp>
        <p:nvSpPr>
          <p:cNvPr id="728175" name="Line 111"/>
          <p:cNvSpPr>
            <a:spLocks noChangeShapeType="1"/>
          </p:cNvSpPr>
          <p:nvPr/>
        </p:nvSpPr>
        <p:spPr bwMode="auto">
          <a:xfrm flipH="1">
            <a:off x="4179888" y="482600"/>
            <a:ext cx="2586037" cy="13335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728176" name="Text Box 112"/>
          <p:cNvSpPr txBox="1">
            <a:spLocks noChangeArrowheads="1"/>
          </p:cNvSpPr>
          <p:nvPr/>
        </p:nvSpPr>
        <p:spPr bwMode="auto">
          <a:xfrm>
            <a:off x="3922713" y="1674813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3</a:t>
            </a:r>
            <a:endParaRPr lang="en-US" sz="1800"/>
          </a:p>
        </p:txBody>
      </p:sp>
      <p:sp>
        <p:nvSpPr>
          <p:cNvPr id="728177" name="Text Box 113"/>
          <p:cNvSpPr txBox="1">
            <a:spLocks noChangeArrowheads="1"/>
          </p:cNvSpPr>
          <p:nvPr/>
        </p:nvSpPr>
        <p:spPr bwMode="auto">
          <a:xfrm>
            <a:off x="3579813" y="1679575"/>
            <a:ext cx="3429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2 </a:t>
            </a:r>
            <a:endParaRPr lang="en-US" sz="1800"/>
          </a:p>
        </p:txBody>
      </p:sp>
      <p:sp>
        <p:nvSpPr>
          <p:cNvPr id="137292" name="Text Box 114"/>
          <p:cNvSpPr txBox="1">
            <a:spLocks noChangeArrowheads="1"/>
          </p:cNvSpPr>
          <p:nvPr/>
        </p:nvSpPr>
        <p:spPr bwMode="auto">
          <a:xfrm>
            <a:off x="292100" y="2851150"/>
            <a:ext cx="920750" cy="558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node y</a:t>
            </a:r>
            <a:endParaRPr lang="en-US" sz="1800" b="1">
              <a:solidFill>
                <a:srgbClr val="CC0000"/>
              </a:solidFill>
            </a:endParaRPr>
          </a:p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table</a:t>
            </a:r>
            <a:endParaRPr lang="en-US" sz="1800" b="1">
              <a:solidFill>
                <a:srgbClr val="CC0000"/>
              </a:solidFill>
            </a:endParaRPr>
          </a:p>
        </p:txBody>
      </p:sp>
      <p:sp>
        <p:nvSpPr>
          <p:cNvPr id="137293" name="Text Box 115"/>
          <p:cNvSpPr txBox="1">
            <a:spLocks noChangeArrowheads="1"/>
          </p:cNvSpPr>
          <p:nvPr/>
        </p:nvSpPr>
        <p:spPr bwMode="auto">
          <a:xfrm>
            <a:off x="311150" y="4699000"/>
            <a:ext cx="908050" cy="558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node z</a:t>
            </a:r>
            <a:endParaRPr lang="en-US" sz="1800" b="1">
              <a:solidFill>
                <a:srgbClr val="CC0000"/>
              </a:solidFill>
            </a:endParaRPr>
          </a:p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table</a:t>
            </a:r>
            <a:endParaRPr lang="en-US" sz="1800" b="1">
              <a:solidFill>
                <a:srgbClr val="CC0000"/>
              </a:solidFill>
            </a:endParaRPr>
          </a:p>
        </p:txBody>
      </p:sp>
      <p:sp>
        <p:nvSpPr>
          <p:cNvPr id="137294" name="Text Box 117"/>
          <p:cNvSpPr txBox="1">
            <a:spLocks noChangeArrowheads="1"/>
          </p:cNvSpPr>
          <p:nvPr/>
        </p:nvSpPr>
        <p:spPr bwMode="auto">
          <a:xfrm>
            <a:off x="3413125" y="1143000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7295" name="Text Box 118"/>
          <p:cNvSpPr txBox="1">
            <a:spLocks noChangeArrowheads="1"/>
          </p:cNvSpPr>
          <p:nvPr/>
        </p:nvSpPr>
        <p:spPr bwMode="auto">
          <a:xfrm rot="-5400000">
            <a:off x="561182" y="2067719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1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8172" grpId="0"/>
      <p:bldP spid="728173" grpId="0" animBg="1"/>
      <p:bldP spid="728174" grpId="0"/>
      <p:bldP spid="728175" grpId="0" animBg="1"/>
      <p:bldP spid="728176" grpId="0"/>
      <p:bldP spid="72817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3" name="Line 20"/>
          <p:cNvSpPr>
            <a:spLocks noChangeShapeType="1"/>
          </p:cNvSpPr>
          <p:nvPr/>
        </p:nvSpPr>
        <p:spPr bwMode="auto">
          <a:xfrm>
            <a:off x="5486400" y="15240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44" name="Line 21"/>
          <p:cNvSpPr>
            <a:spLocks noChangeShapeType="1"/>
          </p:cNvSpPr>
          <p:nvPr/>
        </p:nvSpPr>
        <p:spPr bwMode="auto">
          <a:xfrm>
            <a:off x="5181600" y="17526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45" name="Text Box 22"/>
          <p:cNvSpPr txBox="1">
            <a:spLocks noChangeArrowheads="1"/>
          </p:cNvSpPr>
          <p:nvPr/>
        </p:nvSpPr>
        <p:spPr bwMode="auto">
          <a:xfrm>
            <a:off x="5486400" y="13668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8246" name="Text Box 23"/>
          <p:cNvSpPr txBox="1">
            <a:spLocks noChangeArrowheads="1"/>
          </p:cNvSpPr>
          <p:nvPr/>
        </p:nvSpPr>
        <p:spPr bwMode="auto">
          <a:xfrm>
            <a:off x="5181600" y="17478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8247" name="Text Box 24"/>
          <p:cNvSpPr txBox="1">
            <a:spLocks noChangeArrowheads="1"/>
          </p:cNvSpPr>
          <p:nvPr/>
        </p:nvSpPr>
        <p:spPr bwMode="auto">
          <a:xfrm>
            <a:off x="5181600" y="20526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8248" name="Text Box 25"/>
          <p:cNvSpPr txBox="1">
            <a:spLocks noChangeArrowheads="1"/>
          </p:cNvSpPr>
          <p:nvPr/>
        </p:nvSpPr>
        <p:spPr bwMode="auto">
          <a:xfrm>
            <a:off x="5181600" y="23574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8249" name="Text Box 26"/>
          <p:cNvSpPr txBox="1">
            <a:spLocks noChangeArrowheads="1"/>
          </p:cNvSpPr>
          <p:nvPr/>
        </p:nvSpPr>
        <p:spPr bwMode="auto">
          <a:xfrm>
            <a:off x="5486400" y="17478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0  2   3</a:t>
            </a:r>
            <a:endParaRPr lang="en-US" sz="1800"/>
          </a:p>
        </p:txBody>
      </p:sp>
      <p:sp>
        <p:nvSpPr>
          <p:cNvPr id="138250" name="Text Box 27"/>
          <p:cNvSpPr txBox="1">
            <a:spLocks noChangeArrowheads="1"/>
          </p:cNvSpPr>
          <p:nvPr/>
        </p:nvSpPr>
        <p:spPr bwMode="auto">
          <a:xfrm rot="-5400000">
            <a:off x="4820443" y="2167732"/>
            <a:ext cx="538163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38251" name="Text Box 28"/>
          <p:cNvSpPr txBox="1">
            <a:spLocks noChangeArrowheads="1"/>
          </p:cNvSpPr>
          <p:nvPr/>
        </p:nvSpPr>
        <p:spPr bwMode="auto">
          <a:xfrm>
            <a:off x="5608638" y="1223963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8252" name="Line 50"/>
          <p:cNvSpPr>
            <a:spLocks noChangeShapeType="1"/>
          </p:cNvSpPr>
          <p:nvPr/>
        </p:nvSpPr>
        <p:spPr bwMode="auto">
          <a:xfrm>
            <a:off x="3276600" y="32004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53" name="Line 51"/>
          <p:cNvSpPr>
            <a:spLocks noChangeShapeType="1"/>
          </p:cNvSpPr>
          <p:nvPr/>
        </p:nvSpPr>
        <p:spPr bwMode="auto">
          <a:xfrm>
            <a:off x="2971800" y="34290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54" name="Text Box 52"/>
          <p:cNvSpPr txBox="1">
            <a:spLocks noChangeArrowheads="1"/>
          </p:cNvSpPr>
          <p:nvPr/>
        </p:nvSpPr>
        <p:spPr bwMode="auto">
          <a:xfrm>
            <a:off x="3276600" y="30432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8255" name="Text Box 53"/>
          <p:cNvSpPr txBox="1">
            <a:spLocks noChangeArrowheads="1"/>
          </p:cNvSpPr>
          <p:nvPr/>
        </p:nvSpPr>
        <p:spPr bwMode="auto">
          <a:xfrm>
            <a:off x="2971800" y="34242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8256" name="Text Box 54"/>
          <p:cNvSpPr txBox="1">
            <a:spLocks noChangeArrowheads="1"/>
          </p:cNvSpPr>
          <p:nvPr/>
        </p:nvSpPr>
        <p:spPr bwMode="auto">
          <a:xfrm>
            <a:off x="2971800" y="37290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8257" name="Text Box 55"/>
          <p:cNvSpPr txBox="1">
            <a:spLocks noChangeArrowheads="1"/>
          </p:cNvSpPr>
          <p:nvPr/>
        </p:nvSpPr>
        <p:spPr bwMode="auto">
          <a:xfrm>
            <a:off x="2971800" y="40338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8258" name="Text Box 56"/>
          <p:cNvSpPr txBox="1">
            <a:spLocks noChangeArrowheads="1"/>
          </p:cNvSpPr>
          <p:nvPr/>
        </p:nvSpPr>
        <p:spPr bwMode="auto">
          <a:xfrm>
            <a:off x="3276600" y="34242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0  2   7</a:t>
            </a:r>
            <a:endParaRPr lang="en-US" sz="1800"/>
          </a:p>
        </p:txBody>
      </p:sp>
      <p:sp>
        <p:nvSpPr>
          <p:cNvPr id="138259" name="Text Box 57"/>
          <p:cNvSpPr txBox="1">
            <a:spLocks noChangeArrowheads="1"/>
          </p:cNvSpPr>
          <p:nvPr/>
        </p:nvSpPr>
        <p:spPr bwMode="auto">
          <a:xfrm rot="-5400000">
            <a:off x="2643981" y="3821907"/>
            <a:ext cx="538163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38260" name="Text Box 58"/>
          <p:cNvSpPr txBox="1">
            <a:spLocks noChangeArrowheads="1"/>
          </p:cNvSpPr>
          <p:nvPr/>
        </p:nvSpPr>
        <p:spPr bwMode="auto">
          <a:xfrm>
            <a:off x="3421063" y="2900363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8261" name="Line 59"/>
          <p:cNvSpPr>
            <a:spLocks noChangeShapeType="1"/>
          </p:cNvSpPr>
          <p:nvPr/>
        </p:nvSpPr>
        <p:spPr bwMode="auto">
          <a:xfrm>
            <a:off x="5486400" y="32766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62" name="Line 60"/>
          <p:cNvSpPr>
            <a:spLocks noChangeShapeType="1"/>
          </p:cNvSpPr>
          <p:nvPr/>
        </p:nvSpPr>
        <p:spPr bwMode="auto">
          <a:xfrm>
            <a:off x="5181600" y="35052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63" name="Text Box 61"/>
          <p:cNvSpPr txBox="1">
            <a:spLocks noChangeArrowheads="1"/>
          </p:cNvSpPr>
          <p:nvPr/>
        </p:nvSpPr>
        <p:spPr bwMode="auto">
          <a:xfrm>
            <a:off x="5486400" y="31194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8264" name="Text Box 62"/>
          <p:cNvSpPr txBox="1">
            <a:spLocks noChangeArrowheads="1"/>
          </p:cNvSpPr>
          <p:nvPr/>
        </p:nvSpPr>
        <p:spPr bwMode="auto">
          <a:xfrm>
            <a:off x="5181600" y="35004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8265" name="Text Box 63"/>
          <p:cNvSpPr txBox="1">
            <a:spLocks noChangeArrowheads="1"/>
          </p:cNvSpPr>
          <p:nvPr/>
        </p:nvSpPr>
        <p:spPr bwMode="auto">
          <a:xfrm>
            <a:off x="5181600" y="38052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8266" name="Text Box 64"/>
          <p:cNvSpPr txBox="1">
            <a:spLocks noChangeArrowheads="1"/>
          </p:cNvSpPr>
          <p:nvPr/>
        </p:nvSpPr>
        <p:spPr bwMode="auto">
          <a:xfrm>
            <a:off x="5181600" y="41100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8267" name="Text Box 65"/>
          <p:cNvSpPr txBox="1">
            <a:spLocks noChangeArrowheads="1"/>
          </p:cNvSpPr>
          <p:nvPr/>
        </p:nvSpPr>
        <p:spPr bwMode="auto">
          <a:xfrm>
            <a:off x="5486400" y="35004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0  2   3</a:t>
            </a:r>
            <a:endParaRPr lang="en-US" sz="1800"/>
          </a:p>
        </p:txBody>
      </p:sp>
      <p:sp>
        <p:nvSpPr>
          <p:cNvPr id="138268" name="Text Box 66"/>
          <p:cNvSpPr txBox="1">
            <a:spLocks noChangeArrowheads="1"/>
          </p:cNvSpPr>
          <p:nvPr/>
        </p:nvSpPr>
        <p:spPr bwMode="auto">
          <a:xfrm rot="-5400000">
            <a:off x="4820443" y="3898107"/>
            <a:ext cx="538163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38269" name="Text Box 67"/>
          <p:cNvSpPr txBox="1">
            <a:spLocks noChangeArrowheads="1"/>
          </p:cNvSpPr>
          <p:nvPr/>
        </p:nvSpPr>
        <p:spPr bwMode="auto">
          <a:xfrm>
            <a:off x="5597525" y="2965450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8270" name="Line 68"/>
          <p:cNvSpPr>
            <a:spLocks noChangeShapeType="1"/>
          </p:cNvSpPr>
          <p:nvPr/>
        </p:nvSpPr>
        <p:spPr bwMode="auto">
          <a:xfrm>
            <a:off x="5410200" y="49530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71" name="Line 69"/>
          <p:cNvSpPr>
            <a:spLocks noChangeShapeType="1"/>
          </p:cNvSpPr>
          <p:nvPr/>
        </p:nvSpPr>
        <p:spPr bwMode="auto">
          <a:xfrm>
            <a:off x="5105400" y="51816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72" name="Text Box 70"/>
          <p:cNvSpPr txBox="1">
            <a:spLocks noChangeArrowheads="1"/>
          </p:cNvSpPr>
          <p:nvPr/>
        </p:nvSpPr>
        <p:spPr bwMode="auto">
          <a:xfrm>
            <a:off x="5410200" y="47958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8273" name="Text Box 71"/>
          <p:cNvSpPr txBox="1">
            <a:spLocks noChangeArrowheads="1"/>
          </p:cNvSpPr>
          <p:nvPr/>
        </p:nvSpPr>
        <p:spPr bwMode="auto">
          <a:xfrm>
            <a:off x="5105400" y="51768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8274" name="Text Box 72"/>
          <p:cNvSpPr txBox="1">
            <a:spLocks noChangeArrowheads="1"/>
          </p:cNvSpPr>
          <p:nvPr/>
        </p:nvSpPr>
        <p:spPr bwMode="auto">
          <a:xfrm>
            <a:off x="5105400" y="54816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8275" name="Text Box 73"/>
          <p:cNvSpPr txBox="1">
            <a:spLocks noChangeArrowheads="1"/>
          </p:cNvSpPr>
          <p:nvPr/>
        </p:nvSpPr>
        <p:spPr bwMode="auto">
          <a:xfrm>
            <a:off x="5105400" y="57864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8276" name="Text Box 74"/>
          <p:cNvSpPr txBox="1">
            <a:spLocks noChangeArrowheads="1"/>
          </p:cNvSpPr>
          <p:nvPr/>
        </p:nvSpPr>
        <p:spPr bwMode="auto">
          <a:xfrm>
            <a:off x="5410200" y="51768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0  2   3</a:t>
            </a:r>
            <a:endParaRPr lang="en-US" sz="1800"/>
          </a:p>
        </p:txBody>
      </p:sp>
      <p:sp>
        <p:nvSpPr>
          <p:cNvPr id="138277" name="Text Box 75"/>
          <p:cNvSpPr txBox="1">
            <a:spLocks noChangeArrowheads="1"/>
          </p:cNvSpPr>
          <p:nvPr/>
        </p:nvSpPr>
        <p:spPr bwMode="auto">
          <a:xfrm rot="-5400000">
            <a:off x="4755357" y="5563394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38278" name="Text Box 76"/>
          <p:cNvSpPr txBox="1">
            <a:spLocks noChangeArrowheads="1"/>
          </p:cNvSpPr>
          <p:nvPr/>
        </p:nvSpPr>
        <p:spPr bwMode="auto">
          <a:xfrm>
            <a:off x="5521325" y="4664075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8279" name="Line 77"/>
          <p:cNvSpPr>
            <a:spLocks noChangeShapeType="1"/>
          </p:cNvSpPr>
          <p:nvPr/>
        </p:nvSpPr>
        <p:spPr bwMode="auto">
          <a:xfrm>
            <a:off x="3276600" y="49530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80" name="Line 78"/>
          <p:cNvSpPr>
            <a:spLocks noChangeShapeType="1"/>
          </p:cNvSpPr>
          <p:nvPr/>
        </p:nvSpPr>
        <p:spPr bwMode="auto">
          <a:xfrm>
            <a:off x="2971800" y="51816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81" name="Text Box 79"/>
          <p:cNvSpPr txBox="1">
            <a:spLocks noChangeArrowheads="1"/>
          </p:cNvSpPr>
          <p:nvPr/>
        </p:nvSpPr>
        <p:spPr bwMode="auto">
          <a:xfrm>
            <a:off x="3276600" y="47958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8282" name="Text Box 80"/>
          <p:cNvSpPr txBox="1">
            <a:spLocks noChangeArrowheads="1"/>
          </p:cNvSpPr>
          <p:nvPr/>
        </p:nvSpPr>
        <p:spPr bwMode="auto">
          <a:xfrm>
            <a:off x="2971800" y="51768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8283" name="Text Box 81"/>
          <p:cNvSpPr txBox="1">
            <a:spLocks noChangeArrowheads="1"/>
          </p:cNvSpPr>
          <p:nvPr/>
        </p:nvSpPr>
        <p:spPr bwMode="auto">
          <a:xfrm>
            <a:off x="2971800" y="54816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8284" name="Text Box 82"/>
          <p:cNvSpPr txBox="1">
            <a:spLocks noChangeArrowheads="1"/>
          </p:cNvSpPr>
          <p:nvPr/>
        </p:nvSpPr>
        <p:spPr bwMode="auto">
          <a:xfrm>
            <a:off x="2971800" y="57864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8285" name="Text Box 83"/>
          <p:cNvSpPr txBox="1">
            <a:spLocks noChangeArrowheads="1"/>
          </p:cNvSpPr>
          <p:nvPr/>
        </p:nvSpPr>
        <p:spPr bwMode="auto">
          <a:xfrm>
            <a:off x="3276600" y="51768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0  2   7</a:t>
            </a:r>
            <a:endParaRPr lang="en-US" sz="1800"/>
          </a:p>
        </p:txBody>
      </p:sp>
      <p:sp>
        <p:nvSpPr>
          <p:cNvPr id="138286" name="Text Box 84"/>
          <p:cNvSpPr txBox="1">
            <a:spLocks noChangeArrowheads="1"/>
          </p:cNvSpPr>
          <p:nvPr/>
        </p:nvSpPr>
        <p:spPr bwMode="auto">
          <a:xfrm rot="-5400000">
            <a:off x="2643982" y="5531644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38287" name="Text Box 85"/>
          <p:cNvSpPr txBox="1">
            <a:spLocks noChangeArrowheads="1"/>
          </p:cNvSpPr>
          <p:nvPr/>
        </p:nvSpPr>
        <p:spPr bwMode="auto">
          <a:xfrm>
            <a:off x="3409950" y="4664075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8288" name="Text Box 103"/>
          <p:cNvSpPr txBox="1">
            <a:spLocks noChangeArrowheads="1"/>
          </p:cNvSpPr>
          <p:nvPr/>
        </p:nvSpPr>
        <p:spPr bwMode="auto">
          <a:xfrm>
            <a:off x="3276600" y="3771900"/>
            <a:ext cx="8826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2  0   1</a:t>
            </a:r>
            <a:endParaRPr lang="en-US" sz="1800"/>
          </a:p>
        </p:txBody>
      </p:sp>
      <p:sp>
        <p:nvSpPr>
          <p:cNvPr id="138289" name="Text Box 104"/>
          <p:cNvSpPr txBox="1">
            <a:spLocks noChangeArrowheads="1"/>
          </p:cNvSpPr>
          <p:nvPr/>
        </p:nvSpPr>
        <p:spPr bwMode="auto">
          <a:xfrm>
            <a:off x="3276600" y="4110038"/>
            <a:ext cx="946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7   1   0</a:t>
            </a:r>
            <a:endParaRPr lang="en-US" sz="1800"/>
          </a:p>
        </p:txBody>
      </p:sp>
      <p:sp>
        <p:nvSpPr>
          <p:cNvPr id="138290" name="Text Box 105"/>
          <p:cNvSpPr txBox="1">
            <a:spLocks noChangeArrowheads="1"/>
          </p:cNvSpPr>
          <p:nvPr/>
        </p:nvSpPr>
        <p:spPr bwMode="auto">
          <a:xfrm>
            <a:off x="3276600" y="55578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2  0   1</a:t>
            </a:r>
            <a:endParaRPr lang="en-US" sz="1800"/>
          </a:p>
        </p:txBody>
      </p:sp>
      <p:sp>
        <p:nvSpPr>
          <p:cNvPr id="138291" name="Text Box 106"/>
          <p:cNvSpPr txBox="1">
            <a:spLocks noChangeArrowheads="1"/>
          </p:cNvSpPr>
          <p:nvPr/>
        </p:nvSpPr>
        <p:spPr bwMode="auto">
          <a:xfrm>
            <a:off x="3276600" y="58626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3  1   0</a:t>
            </a:r>
            <a:endParaRPr lang="en-US" sz="1800"/>
          </a:p>
        </p:txBody>
      </p:sp>
      <p:sp>
        <p:nvSpPr>
          <p:cNvPr id="138292" name="Text Box 107"/>
          <p:cNvSpPr txBox="1">
            <a:spLocks noChangeArrowheads="1"/>
          </p:cNvSpPr>
          <p:nvPr/>
        </p:nvSpPr>
        <p:spPr bwMode="auto">
          <a:xfrm>
            <a:off x="5486400" y="2095500"/>
            <a:ext cx="946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2   0   1</a:t>
            </a:r>
            <a:endParaRPr lang="en-US" sz="1800"/>
          </a:p>
        </p:txBody>
      </p:sp>
      <p:sp>
        <p:nvSpPr>
          <p:cNvPr id="138293" name="Text Box 108"/>
          <p:cNvSpPr txBox="1">
            <a:spLocks noChangeArrowheads="1"/>
          </p:cNvSpPr>
          <p:nvPr/>
        </p:nvSpPr>
        <p:spPr bwMode="auto">
          <a:xfrm>
            <a:off x="5486400" y="24336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3  1   0</a:t>
            </a:r>
            <a:endParaRPr lang="en-US" sz="1800"/>
          </a:p>
        </p:txBody>
      </p:sp>
      <p:sp>
        <p:nvSpPr>
          <p:cNvPr id="138294" name="Text Box 109"/>
          <p:cNvSpPr txBox="1">
            <a:spLocks noChangeArrowheads="1"/>
          </p:cNvSpPr>
          <p:nvPr/>
        </p:nvSpPr>
        <p:spPr bwMode="auto">
          <a:xfrm>
            <a:off x="5486400" y="3825875"/>
            <a:ext cx="8826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2  0   1</a:t>
            </a:r>
            <a:endParaRPr lang="en-US" sz="1800"/>
          </a:p>
        </p:txBody>
      </p:sp>
      <p:sp>
        <p:nvSpPr>
          <p:cNvPr id="138295" name="Text Box 110"/>
          <p:cNvSpPr txBox="1">
            <a:spLocks noChangeArrowheads="1"/>
          </p:cNvSpPr>
          <p:nvPr/>
        </p:nvSpPr>
        <p:spPr bwMode="auto">
          <a:xfrm>
            <a:off x="5410200" y="58626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3  1   0</a:t>
            </a:r>
            <a:endParaRPr lang="en-US" sz="1800"/>
          </a:p>
        </p:txBody>
      </p:sp>
      <p:sp>
        <p:nvSpPr>
          <p:cNvPr id="138296" name="Text Box 111"/>
          <p:cNvSpPr txBox="1">
            <a:spLocks noChangeArrowheads="1"/>
          </p:cNvSpPr>
          <p:nvPr/>
        </p:nvSpPr>
        <p:spPr bwMode="auto">
          <a:xfrm>
            <a:off x="5410200" y="54816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2  0   1</a:t>
            </a:r>
            <a:endParaRPr lang="en-US" sz="1800"/>
          </a:p>
        </p:txBody>
      </p:sp>
      <p:sp>
        <p:nvSpPr>
          <p:cNvPr id="138297" name="Text Box 112"/>
          <p:cNvSpPr txBox="1">
            <a:spLocks noChangeArrowheads="1"/>
          </p:cNvSpPr>
          <p:nvPr/>
        </p:nvSpPr>
        <p:spPr bwMode="auto">
          <a:xfrm>
            <a:off x="5486400" y="41100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3  1   0</a:t>
            </a:r>
            <a:endParaRPr lang="en-US" sz="1800"/>
          </a:p>
        </p:txBody>
      </p:sp>
      <p:sp>
        <p:nvSpPr>
          <p:cNvPr id="138298" name="Line 113"/>
          <p:cNvSpPr>
            <a:spLocks noChangeShapeType="1"/>
          </p:cNvSpPr>
          <p:nvPr/>
        </p:nvSpPr>
        <p:spPr bwMode="auto">
          <a:xfrm>
            <a:off x="2209800" y="1981200"/>
            <a:ext cx="68580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299" name="Line 114"/>
          <p:cNvSpPr>
            <a:spLocks noChangeShapeType="1"/>
          </p:cNvSpPr>
          <p:nvPr/>
        </p:nvSpPr>
        <p:spPr bwMode="auto">
          <a:xfrm>
            <a:off x="2133600" y="2057400"/>
            <a:ext cx="685800" cy="3124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00" name="Line 116"/>
          <p:cNvSpPr>
            <a:spLocks noChangeShapeType="1"/>
          </p:cNvSpPr>
          <p:nvPr/>
        </p:nvSpPr>
        <p:spPr bwMode="auto">
          <a:xfrm>
            <a:off x="2133600" y="4114800"/>
            <a:ext cx="6096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01" name="Line 118"/>
          <p:cNvSpPr>
            <a:spLocks noChangeShapeType="1"/>
          </p:cNvSpPr>
          <p:nvPr/>
        </p:nvSpPr>
        <p:spPr bwMode="auto">
          <a:xfrm flipV="1">
            <a:off x="2209800" y="4343400"/>
            <a:ext cx="762000" cy="175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02" name="Line 119"/>
          <p:cNvSpPr>
            <a:spLocks noChangeShapeType="1"/>
          </p:cNvSpPr>
          <p:nvPr/>
        </p:nvSpPr>
        <p:spPr bwMode="auto">
          <a:xfrm>
            <a:off x="4267200" y="1981200"/>
            <a:ext cx="762000" cy="1600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03" name="Line 120"/>
          <p:cNvSpPr>
            <a:spLocks noChangeShapeType="1"/>
          </p:cNvSpPr>
          <p:nvPr/>
        </p:nvSpPr>
        <p:spPr bwMode="auto">
          <a:xfrm>
            <a:off x="4191000" y="2057400"/>
            <a:ext cx="838200" cy="297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04" name="Line 121"/>
          <p:cNvSpPr>
            <a:spLocks noChangeShapeType="1"/>
          </p:cNvSpPr>
          <p:nvPr/>
        </p:nvSpPr>
        <p:spPr bwMode="auto">
          <a:xfrm flipV="1">
            <a:off x="4114800" y="2743200"/>
            <a:ext cx="1143000" cy="3200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05" name="Line 122"/>
          <p:cNvSpPr>
            <a:spLocks noChangeShapeType="1"/>
          </p:cNvSpPr>
          <p:nvPr/>
        </p:nvSpPr>
        <p:spPr bwMode="auto">
          <a:xfrm flipV="1">
            <a:off x="4114800" y="4419600"/>
            <a:ext cx="1066800" cy="1676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06" name="Line 123"/>
          <p:cNvSpPr>
            <a:spLocks noChangeShapeType="1"/>
          </p:cNvSpPr>
          <p:nvPr/>
        </p:nvSpPr>
        <p:spPr bwMode="auto">
          <a:xfrm>
            <a:off x="609600" y="6345238"/>
            <a:ext cx="54102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07" name="Text Box 124"/>
          <p:cNvSpPr txBox="1">
            <a:spLocks noChangeArrowheads="1"/>
          </p:cNvSpPr>
          <p:nvPr/>
        </p:nvSpPr>
        <p:spPr bwMode="auto">
          <a:xfrm>
            <a:off x="6069013" y="6137275"/>
            <a:ext cx="6159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time</a:t>
            </a:r>
            <a:endParaRPr lang="en-US" sz="1800"/>
          </a:p>
        </p:txBody>
      </p:sp>
      <p:sp>
        <p:nvSpPr>
          <p:cNvPr id="138308" name="Oval 167"/>
          <p:cNvSpPr>
            <a:spLocks noChangeArrowheads="1"/>
          </p:cNvSpPr>
          <p:nvPr/>
        </p:nvSpPr>
        <p:spPr bwMode="auto">
          <a:xfrm>
            <a:off x="3200400" y="5867400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8309" name="Line 174"/>
          <p:cNvSpPr>
            <a:spLocks noChangeShapeType="1"/>
          </p:cNvSpPr>
          <p:nvPr/>
        </p:nvSpPr>
        <p:spPr bwMode="auto">
          <a:xfrm>
            <a:off x="1219200" y="14478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10" name="Line 175"/>
          <p:cNvSpPr>
            <a:spLocks noChangeShapeType="1"/>
          </p:cNvSpPr>
          <p:nvPr/>
        </p:nvSpPr>
        <p:spPr bwMode="auto">
          <a:xfrm>
            <a:off x="914400" y="16764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11" name="Text Box 176"/>
          <p:cNvSpPr txBox="1">
            <a:spLocks noChangeArrowheads="1"/>
          </p:cNvSpPr>
          <p:nvPr/>
        </p:nvSpPr>
        <p:spPr bwMode="auto">
          <a:xfrm>
            <a:off x="1219200" y="12906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8312" name="Text Box 177"/>
          <p:cNvSpPr txBox="1">
            <a:spLocks noChangeArrowheads="1"/>
          </p:cNvSpPr>
          <p:nvPr/>
        </p:nvSpPr>
        <p:spPr bwMode="auto">
          <a:xfrm>
            <a:off x="914400" y="16716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8313" name="Text Box 178"/>
          <p:cNvSpPr txBox="1">
            <a:spLocks noChangeArrowheads="1"/>
          </p:cNvSpPr>
          <p:nvPr/>
        </p:nvSpPr>
        <p:spPr bwMode="auto">
          <a:xfrm>
            <a:off x="914400" y="19764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8314" name="Text Box 179"/>
          <p:cNvSpPr txBox="1">
            <a:spLocks noChangeArrowheads="1"/>
          </p:cNvSpPr>
          <p:nvPr/>
        </p:nvSpPr>
        <p:spPr bwMode="auto">
          <a:xfrm>
            <a:off x="914400" y="22812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8315" name="Text Box 180"/>
          <p:cNvSpPr txBox="1">
            <a:spLocks noChangeArrowheads="1"/>
          </p:cNvSpPr>
          <p:nvPr/>
        </p:nvSpPr>
        <p:spPr bwMode="auto">
          <a:xfrm>
            <a:off x="1219200" y="1671638"/>
            <a:ext cx="8826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0  2   7</a:t>
            </a:r>
            <a:endParaRPr lang="en-US" sz="1800"/>
          </a:p>
        </p:txBody>
      </p:sp>
      <p:sp>
        <p:nvSpPr>
          <p:cNvPr id="138316" name="Text Box 181"/>
          <p:cNvSpPr txBox="1">
            <a:spLocks noChangeArrowheads="1"/>
          </p:cNvSpPr>
          <p:nvPr/>
        </p:nvSpPr>
        <p:spPr bwMode="auto">
          <a:xfrm>
            <a:off x="1219200" y="20526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17" name="Text Box 182"/>
          <p:cNvSpPr txBox="1">
            <a:spLocks noChangeArrowheads="1"/>
          </p:cNvSpPr>
          <p:nvPr/>
        </p:nvSpPr>
        <p:spPr bwMode="auto">
          <a:xfrm>
            <a:off x="1447800" y="20526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18" name="Text Box 183"/>
          <p:cNvSpPr txBox="1">
            <a:spLocks noChangeArrowheads="1"/>
          </p:cNvSpPr>
          <p:nvPr/>
        </p:nvSpPr>
        <p:spPr bwMode="auto">
          <a:xfrm>
            <a:off x="1828800" y="20526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19" name="Text Box 184"/>
          <p:cNvSpPr txBox="1">
            <a:spLocks noChangeArrowheads="1"/>
          </p:cNvSpPr>
          <p:nvPr/>
        </p:nvSpPr>
        <p:spPr bwMode="auto">
          <a:xfrm>
            <a:off x="1219200" y="23574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20" name="Text Box 185"/>
          <p:cNvSpPr txBox="1">
            <a:spLocks noChangeArrowheads="1"/>
          </p:cNvSpPr>
          <p:nvPr/>
        </p:nvSpPr>
        <p:spPr bwMode="auto">
          <a:xfrm>
            <a:off x="1447800" y="23574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21" name="Text Box 186"/>
          <p:cNvSpPr txBox="1">
            <a:spLocks noChangeArrowheads="1"/>
          </p:cNvSpPr>
          <p:nvPr/>
        </p:nvSpPr>
        <p:spPr bwMode="auto">
          <a:xfrm>
            <a:off x="1828800" y="23574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22" name="Text Box 187"/>
          <p:cNvSpPr txBox="1">
            <a:spLocks noChangeArrowheads="1"/>
          </p:cNvSpPr>
          <p:nvPr/>
        </p:nvSpPr>
        <p:spPr bwMode="auto">
          <a:xfrm rot="-5400000">
            <a:off x="2650332" y="2026444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38323" name="Text Box 188"/>
          <p:cNvSpPr txBox="1">
            <a:spLocks noChangeArrowheads="1"/>
          </p:cNvSpPr>
          <p:nvPr/>
        </p:nvSpPr>
        <p:spPr bwMode="auto">
          <a:xfrm>
            <a:off x="1352550" y="1158875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8324" name="Text Box 189"/>
          <p:cNvSpPr txBox="1">
            <a:spLocks noChangeArrowheads="1"/>
          </p:cNvSpPr>
          <p:nvPr/>
        </p:nvSpPr>
        <p:spPr bwMode="auto">
          <a:xfrm rot="-5400000">
            <a:off x="518319" y="3810794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/>
              <a:t>from</a:t>
            </a:r>
            <a:endParaRPr lang="en-US" sz="1400"/>
          </a:p>
        </p:txBody>
      </p:sp>
      <p:sp>
        <p:nvSpPr>
          <p:cNvPr id="138325" name="Text Box 190"/>
          <p:cNvSpPr txBox="1">
            <a:spLocks noChangeArrowheads="1"/>
          </p:cNvSpPr>
          <p:nvPr/>
        </p:nvSpPr>
        <p:spPr bwMode="auto">
          <a:xfrm rot="-5400000">
            <a:off x="518318" y="5618957"/>
            <a:ext cx="538163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38326" name="Line 191"/>
          <p:cNvSpPr>
            <a:spLocks noChangeShapeType="1"/>
          </p:cNvSpPr>
          <p:nvPr/>
        </p:nvSpPr>
        <p:spPr bwMode="auto">
          <a:xfrm>
            <a:off x="3276600" y="14478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27" name="Line 192"/>
          <p:cNvSpPr>
            <a:spLocks noChangeShapeType="1"/>
          </p:cNvSpPr>
          <p:nvPr/>
        </p:nvSpPr>
        <p:spPr bwMode="auto">
          <a:xfrm>
            <a:off x="2971800" y="16764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28" name="Text Box 193"/>
          <p:cNvSpPr txBox="1">
            <a:spLocks noChangeArrowheads="1"/>
          </p:cNvSpPr>
          <p:nvPr/>
        </p:nvSpPr>
        <p:spPr bwMode="auto">
          <a:xfrm>
            <a:off x="3276600" y="12906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8329" name="Text Box 194"/>
          <p:cNvSpPr txBox="1">
            <a:spLocks noChangeArrowheads="1"/>
          </p:cNvSpPr>
          <p:nvPr/>
        </p:nvSpPr>
        <p:spPr bwMode="auto">
          <a:xfrm>
            <a:off x="2971800" y="16716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8330" name="Text Box 195"/>
          <p:cNvSpPr txBox="1">
            <a:spLocks noChangeArrowheads="1"/>
          </p:cNvSpPr>
          <p:nvPr/>
        </p:nvSpPr>
        <p:spPr bwMode="auto">
          <a:xfrm>
            <a:off x="2971800" y="19764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8331" name="Text Box 196"/>
          <p:cNvSpPr txBox="1">
            <a:spLocks noChangeArrowheads="1"/>
          </p:cNvSpPr>
          <p:nvPr/>
        </p:nvSpPr>
        <p:spPr bwMode="auto">
          <a:xfrm>
            <a:off x="2971800" y="22812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8332" name="Text Box 197"/>
          <p:cNvSpPr txBox="1">
            <a:spLocks noChangeArrowheads="1"/>
          </p:cNvSpPr>
          <p:nvPr/>
        </p:nvSpPr>
        <p:spPr bwMode="auto">
          <a:xfrm>
            <a:off x="3297238" y="16716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</a:t>
            </a:r>
            <a:endParaRPr lang="en-US" sz="1800"/>
          </a:p>
        </p:txBody>
      </p:sp>
      <p:sp>
        <p:nvSpPr>
          <p:cNvPr id="138333" name="Line 198"/>
          <p:cNvSpPr>
            <a:spLocks noChangeShapeType="1"/>
          </p:cNvSpPr>
          <p:nvPr/>
        </p:nvSpPr>
        <p:spPr bwMode="auto">
          <a:xfrm>
            <a:off x="1219200" y="32004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34" name="Line 199"/>
          <p:cNvSpPr>
            <a:spLocks noChangeShapeType="1"/>
          </p:cNvSpPr>
          <p:nvPr/>
        </p:nvSpPr>
        <p:spPr bwMode="auto">
          <a:xfrm>
            <a:off x="914400" y="34290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35" name="Text Box 200"/>
          <p:cNvSpPr txBox="1">
            <a:spLocks noChangeArrowheads="1"/>
          </p:cNvSpPr>
          <p:nvPr/>
        </p:nvSpPr>
        <p:spPr bwMode="auto">
          <a:xfrm>
            <a:off x="1219200" y="30432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8336" name="Text Box 201"/>
          <p:cNvSpPr txBox="1">
            <a:spLocks noChangeArrowheads="1"/>
          </p:cNvSpPr>
          <p:nvPr/>
        </p:nvSpPr>
        <p:spPr bwMode="auto">
          <a:xfrm>
            <a:off x="914400" y="34242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8337" name="Text Box 202"/>
          <p:cNvSpPr txBox="1">
            <a:spLocks noChangeArrowheads="1"/>
          </p:cNvSpPr>
          <p:nvPr/>
        </p:nvSpPr>
        <p:spPr bwMode="auto">
          <a:xfrm>
            <a:off x="914400" y="37290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8338" name="Text Box 203"/>
          <p:cNvSpPr txBox="1">
            <a:spLocks noChangeArrowheads="1"/>
          </p:cNvSpPr>
          <p:nvPr/>
        </p:nvSpPr>
        <p:spPr bwMode="auto">
          <a:xfrm>
            <a:off x="914400" y="40338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8339" name="Text Box 204"/>
          <p:cNvSpPr txBox="1">
            <a:spLocks noChangeArrowheads="1"/>
          </p:cNvSpPr>
          <p:nvPr/>
        </p:nvSpPr>
        <p:spPr bwMode="auto">
          <a:xfrm>
            <a:off x="1524000" y="34242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40" name="Text Box 205"/>
          <p:cNvSpPr txBox="1">
            <a:spLocks noChangeArrowheads="1"/>
          </p:cNvSpPr>
          <p:nvPr/>
        </p:nvSpPr>
        <p:spPr bwMode="auto">
          <a:xfrm>
            <a:off x="1828800" y="34242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41" name="Text Box 206"/>
          <p:cNvSpPr txBox="1">
            <a:spLocks noChangeArrowheads="1"/>
          </p:cNvSpPr>
          <p:nvPr/>
        </p:nvSpPr>
        <p:spPr bwMode="auto">
          <a:xfrm>
            <a:off x="1219200" y="4110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42" name="Text Box 207"/>
          <p:cNvSpPr txBox="1">
            <a:spLocks noChangeArrowheads="1"/>
          </p:cNvSpPr>
          <p:nvPr/>
        </p:nvSpPr>
        <p:spPr bwMode="auto">
          <a:xfrm>
            <a:off x="1447800" y="4110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43" name="Text Box 208"/>
          <p:cNvSpPr txBox="1">
            <a:spLocks noChangeArrowheads="1"/>
          </p:cNvSpPr>
          <p:nvPr/>
        </p:nvSpPr>
        <p:spPr bwMode="auto">
          <a:xfrm>
            <a:off x="1828800" y="4110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44" name="Text Box 209"/>
          <p:cNvSpPr txBox="1">
            <a:spLocks noChangeArrowheads="1"/>
          </p:cNvSpPr>
          <p:nvPr/>
        </p:nvSpPr>
        <p:spPr bwMode="auto">
          <a:xfrm>
            <a:off x="1341438" y="2933700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8345" name="Line 210"/>
          <p:cNvSpPr>
            <a:spLocks noChangeShapeType="1"/>
          </p:cNvSpPr>
          <p:nvPr/>
        </p:nvSpPr>
        <p:spPr bwMode="auto">
          <a:xfrm>
            <a:off x="1219200" y="50292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46" name="Line 211"/>
          <p:cNvSpPr>
            <a:spLocks noChangeShapeType="1"/>
          </p:cNvSpPr>
          <p:nvPr/>
        </p:nvSpPr>
        <p:spPr bwMode="auto">
          <a:xfrm>
            <a:off x="914400" y="52578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47" name="Text Box 212"/>
          <p:cNvSpPr txBox="1">
            <a:spLocks noChangeArrowheads="1"/>
          </p:cNvSpPr>
          <p:nvPr/>
        </p:nvSpPr>
        <p:spPr bwMode="auto">
          <a:xfrm>
            <a:off x="1219200" y="4872038"/>
            <a:ext cx="908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   y   z</a:t>
            </a:r>
            <a:endParaRPr lang="en-US" sz="1800"/>
          </a:p>
        </p:txBody>
      </p:sp>
      <p:sp>
        <p:nvSpPr>
          <p:cNvPr id="138348" name="Text Box 213"/>
          <p:cNvSpPr txBox="1">
            <a:spLocks noChangeArrowheads="1"/>
          </p:cNvSpPr>
          <p:nvPr/>
        </p:nvSpPr>
        <p:spPr bwMode="auto">
          <a:xfrm>
            <a:off x="914400" y="52530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x</a:t>
            </a:r>
            <a:endParaRPr lang="en-US" sz="1800"/>
          </a:p>
        </p:txBody>
      </p:sp>
      <p:sp>
        <p:nvSpPr>
          <p:cNvPr id="138349" name="Text Box 214"/>
          <p:cNvSpPr txBox="1">
            <a:spLocks noChangeArrowheads="1"/>
          </p:cNvSpPr>
          <p:nvPr/>
        </p:nvSpPr>
        <p:spPr bwMode="auto">
          <a:xfrm>
            <a:off x="914400" y="55578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y</a:t>
            </a:r>
            <a:endParaRPr lang="en-US" sz="1800"/>
          </a:p>
        </p:txBody>
      </p:sp>
      <p:sp>
        <p:nvSpPr>
          <p:cNvPr id="138350" name="Text Box 215"/>
          <p:cNvSpPr txBox="1">
            <a:spLocks noChangeArrowheads="1"/>
          </p:cNvSpPr>
          <p:nvPr/>
        </p:nvSpPr>
        <p:spPr bwMode="auto">
          <a:xfrm>
            <a:off x="914400" y="5862638"/>
            <a:ext cx="2984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z</a:t>
            </a:r>
            <a:endParaRPr lang="en-US" sz="1800"/>
          </a:p>
        </p:txBody>
      </p:sp>
      <p:sp>
        <p:nvSpPr>
          <p:cNvPr id="138351" name="Text Box 216"/>
          <p:cNvSpPr txBox="1">
            <a:spLocks noChangeArrowheads="1"/>
          </p:cNvSpPr>
          <p:nvPr/>
        </p:nvSpPr>
        <p:spPr bwMode="auto">
          <a:xfrm>
            <a:off x="1219200" y="5638800"/>
            <a:ext cx="9906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52" name="Text Box 217"/>
          <p:cNvSpPr txBox="1">
            <a:spLocks noChangeArrowheads="1"/>
          </p:cNvSpPr>
          <p:nvPr/>
        </p:nvSpPr>
        <p:spPr bwMode="auto">
          <a:xfrm>
            <a:off x="1447800" y="5634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53" name="Text Box 218"/>
          <p:cNvSpPr txBox="1">
            <a:spLocks noChangeArrowheads="1"/>
          </p:cNvSpPr>
          <p:nvPr/>
        </p:nvSpPr>
        <p:spPr bwMode="auto">
          <a:xfrm>
            <a:off x="1828800" y="5634038"/>
            <a:ext cx="347663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</p:txBody>
      </p:sp>
      <p:sp>
        <p:nvSpPr>
          <p:cNvPr id="138354" name="Text Box 219"/>
          <p:cNvSpPr txBox="1">
            <a:spLocks noChangeArrowheads="1"/>
          </p:cNvSpPr>
          <p:nvPr/>
        </p:nvSpPr>
        <p:spPr bwMode="auto">
          <a:xfrm>
            <a:off x="1219200" y="59388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7</a:t>
            </a:r>
            <a:endParaRPr lang="en-US" sz="1800"/>
          </a:p>
        </p:txBody>
      </p:sp>
      <p:sp>
        <p:nvSpPr>
          <p:cNvPr id="138355" name="Text Box 220"/>
          <p:cNvSpPr txBox="1">
            <a:spLocks noChangeArrowheads="1"/>
          </p:cNvSpPr>
          <p:nvPr/>
        </p:nvSpPr>
        <p:spPr bwMode="auto">
          <a:xfrm>
            <a:off x="1447800" y="59388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1</a:t>
            </a:r>
            <a:endParaRPr lang="en-US" sz="1800"/>
          </a:p>
        </p:txBody>
      </p:sp>
      <p:sp>
        <p:nvSpPr>
          <p:cNvPr id="138356" name="Text Box 221"/>
          <p:cNvSpPr txBox="1">
            <a:spLocks noChangeArrowheads="1"/>
          </p:cNvSpPr>
          <p:nvPr/>
        </p:nvSpPr>
        <p:spPr bwMode="auto">
          <a:xfrm>
            <a:off x="1828800" y="5938838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0</a:t>
            </a:r>
            <a:endParaRPr lang="en-US" sz="1800"/>
          </a:p>
        </p:txBody>
      </p:sp>
      <p:sp>
        <p:nvSpPr>
          <p:cNvPr id="138357" name="Text Box 222"/>
          <p:cNvSpPr txBox="1">
            <a:spLocks noChangeArrowheads="1"/>
          </p:cNvSpPr>
          <p:nvPr/>
        </p:nvSpPr>
        <p:spPr bwMode="auto">
          <a:xfrm>
            <a:off x="1363663" y="4740275"/>
            <a:ext cx="706437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8358" name="Text Box 223"/>
          <p:cNvSpPr txBox="1">
            <a:spLocks noChangeArrowheads="1"/>
          </p:cNvSpPr>
          <p:nvPr/>
        </p:nvSpPr>
        <p:spPr bwMode="auto">
          <a:xfrm>
            <a:off x="1219200" y="3467100"/>
            <a:ext cx="946150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</a:t>
            </a:r>
            <a:endParaRPr lang="en-US" sz="1800"/>
          </a:p>
          <a:p>
            <a:r>
              <a:rPr lang="en-US" sz="1800"/>
              <a:t>2   0   1</a:t>
            </a:r>
            <a:endParaRPr lang="en-US" sz="1800"/>
          </a:p>
        </p:txBody>
      </p:sp>
      <p:sp>
        <p:nvSpPr>
          <p:cNvPr id="138359" name="Text Box 224"/>
          <p:cNvSpPr txBox="1">
            <a:spLocks noChangeArrowheads="1"/>
          </p:cNvSpPr>
          <p:nvPr/>
        </p:nvSpPr>
        <p:spPr bwMode="auto">
          <a:xfrm>
            <a:off x="1219200" y="5257800"/>
            <a:ext cx="9906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∞ ∞  ∞</a:t>
            </a:r>
            <a:endParaRPr lang="en-US" sz="1800"/>
          </a:p>
        </p:txBody>
      </p:sp>
      <p:sp>
        <p:nvSpPr>
          <p:cNvPr id="138360" name="Text Box 225"/>
          <p:cNvSpPr txBox="1">
            <a:spLocks noChangeArrowheads="1"/>
          </p:cNvSpPr>
          <p:nvPr/>
        </p:nvSpPr>
        <p:spPr bwMode="auto">
          <a:xfrm>
            <a:off x="3260725" y="2006600"/>
            <a:ext cx="946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2   0   1</a:t>
            </a:r>
            <a:endParaRPr lang="en-US" sz="1800"/>
          </a:p>
        </p:txBody>
      </p:sp>
      <p:sp>
        <p:nvSpPr>
          <p:cNvPr id="138361" name="Text Box 226"/>
          <p:cNvSpPr txBox="1">
            <a:spLocks noChangeArrowheads="1"/>
          </p:cNvSpPr>
          <p:nvPr/>
        </p:nvSpPr>
        <p:spPr bwMode="auto">
          <a:xfrm>
            <a:off x="3260725" y="2322513"/>
            <a:ext cx="946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7   1   0</a:t>
            </a:r>
            <a:endParaRPr lang="en-US" sz="1800"/>
          </a:p>
        </p:txBody>
      </p:sp>
      <p:sp>
        <p:nvSpPr>
          <p:cNvPr id="138362" name="Line 227"/>
          <p:cNvSpPr>
            <a:spLocks noChangeShapeType="1"/>
          </p:cNvSpPr>
          <p:nvPr/>
        </p:nvSpPr>
        <p:spPr bwMode="auto">
          <a:xfrm>
            <a:off x="2209800" y="1981200"/>
            <a:ext cx="68580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63" name="Line 228"/>
          <p:cNvSpPr>
            <a:spLocks noChangeShapeType="1"/>
          </p:cNvSpPr>
          <p:nvPr/>
        </p:nvSpPr>
        <p:spPr bwMode="auto">
          <a:xfrm>
            <a:off x="2133600" y="2057400"/>
            <a:ext cx="685800" cy="3124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64" name="Line 229"/>
          <p:cNvSpPr>
            <a:spLocks noChangeShapeType="1"/>
          </p:cNvSpPr>
          <p:nvPr/>
        </p:nvSpPr>
        <p:spPr bwMode="auto">
          <a:xfrm flipV="1">
            <a:off x="2133600" y="2514600"/>
            <a:ext cx="7620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65" name="Line 230"/>
          <p:cNvSpPr>
            <a:spLocks noChangeShapeType="1"/>
          </p:cNvSpPr>
          <p:nvPr/>
        </p:nvSpPr>
        <p:spPr bwMode="auto">
          <a:xfrm>
            <a:off x="2133600" y="4114800"/>
            <a:ext cx="6096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66" name="Line 231"/>
          <p:cNvSpPr>
            <a:spLocks noChangeShapeType="1"/>
          </p:cNvSpPr>
          <p:nvPr/>
        </p:nvSpPr>
        <p:spPr bwMode="auto">
          <a:xfrm flipV="1">
            <a:off x="2133600" y="2590800"/>
            <a:ext cx="838200" cy="3429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67" name="Line 232"/>
          <p:cNvSpPr>
            <a:spLocks noChangeShapeType="1"/>
          </p:cNvSpPr>
          <p:nvPr/>
        </p:nvSpPr>
        <p:spPr bwMode="auto">
          <a:xfrm flipV="1">
            <a:off x="2209800" y="4343400"/>
            <a:ext cx="762000" cy="175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68" name="Line 233"/>
          <p:cNvSpPr>
            <a:spLocks noChangeShapeType="1"/>
          </p:cNvSpPr>
          <p:nvPr/>
        </p:nvSpPr>
        <p:spPr bwMode="auto">
          <a:xfrm>
            <a:off x="609600" y="6345238"/>
            <a:ext cx="54102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sysDot"/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69" name="Text Box 234"/>
          <p:cNvSpPr txBox="1">
            <a:spLocks noChangeArrowheads="1"/>
          </p:cNvSpPr>
          <p:nvPr/>
        </p:nvSpPr>
        <p:spPr bwMode="auto">
          <a:xfrm>
            <a:off x="6069013" y="6137275"/>
            <a:ext cx="6159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time</a:t>
            </a:r>
            <a:endParaRPr lang="en-US" sz="1800"/>
          </a:p>
        </p:txBody>
      </p:sp>
      <p:grpSp>
        <p:nvGrpSpPr>
          <p:cNvPr id="138370" name="Group 235"/>
          <p:cNvGrpSpPr/>
          <p:nvPr/>
        </p:nvGrpSpPr>
        <p:grpSpPr bwMode="auto">
          <a:xfrm>
            <a:off x="6632575" y="2911475"/>
            <a:ext cx="2184400" cy="1212850"/>
            <a:chOff x="2352" y="0"/>
            <a:chExt cx="1376" cy="764"/>
          </a:xfrm>
        </p:grpSpPr>
        <p:sp>
          <p:nvSpPr>
            <p:cNvPr id="138386" name="Freeform 236"/>
            <p:cNvSpPr/>
            <p:nvPr/>
          </p:nvSpPr>
          <p:spPr bwMode="auto">
            <a:xfrm>
              <a:off x="2352" y="0"/>
              <a:ext cx="1376" cy="764"/>
            </a:xfrm>
            <a:custGeom>
              <a:avLst/>
              <a:gdLst>
                <a:gd name="T0" fmla="*/ 113 w 1376"/>
                <a:gd name="T1" fmla="*/ 348 h 764"/>
                <a:gd name="T2" fmla="*/ 395 w 1376"/>
                <a:gd name="T3" fmla="*/ 162 h 764"/>
                <a:gd name="T4" fmla="*/ 710 w 1376"/>
                <a:gd name="T5" fmla="*/ 9 h 764"/>
                <a:gd name="T6" fmla="*/ 1160 w 1376"/>
                <a:gd name="T7" fmla="*/ 219 h 764"/>
                <a:gd name="T8" fmla="*/ 1367 w 1376"/>
                <a:gd name="T9" fmla="*/ 510 h 764"/>
                <a:gd name="T10" fmla="*/ 1103 w 1376"/>
                <a:gd name="T11" fmla="*/ 726 h 764"/>
                <a:gd name="T12" fmla="*/ 578 w 1376"/>
                <a:gd name="T13" fmla="*/ 738 h 764"/>
                <a:gd name="T14" fmla="*/ 77 w 1376"/>
                <a:gd name="T15" fmla="*/ 630 h 764"/>
                <a:gd name="T16" fmla="*/ 113 w 1376"/>
                <a:gd name="T17" fmla="*/ 348 h 7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76"/>
                <a:gd name="T28" fmla="*/ 0 h 764"/>
                <a:gd name="T29" fmla="*/ 1376 w 1376"/>
                <a:gd name="T30" fmla="*/ 764 h 7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76" h="764">
                  <a:moveTo>
                    <a:pt x="113" y="348"/>
                  </a:moveTo>
                  <a:cubicBezTo>
                    <a:pt x="166" y="270"/>
                    <a:pt x="296" y="218"/>
                    <a:pt x="395" y="162"/>
                  </a:cubicBezTo>
                  <a:cubicBezTo>
                    <a:pt x="494" y="106"/>
                    <a:pt x="583" y="0"/>
                    <a:pt x="710" y="9"/>
                  </a:cubicBezTo>
                  <a:cubicBezTo>
                    <a:pt x="837" y="18"/>
                    <a:pt x="1051" y="136"/>
                    <a:pt x="1160" y="219"/>
                  </a:cubicBezTo>
                  <a:cubicBezTo>
                    <a:pt x="1269" y="302"/>
                    <a:pt x="1376" y="426"/>
                    <a:pt x="1367" y="510"/>
                  </a:cubicBezTo>
                  <a:cubicBezTo>
                    <a:pt x="1358" y="594"/>
                    <a:pt x="1234" y="688"/>
                    <a:pt x="1103" y="726"/>
                  </a:cubicBezTo>
                  <a:cubicBezTo>
                    <a:pt x="972" y="764"/>
                    <a:pt x="749" y="754"/>
                    <a:pt x="578" y="738"/>
                  </a:cubicBezTo>
                  <a:cubicBezTo>
                    <a:pt x="407" y="722"/>
                    <a:pt x="154" y="695"/>
                    <a:pt x="77" y="630"/>
                  </a:cubicBezTo>
                  <a:cubicBezTo>
                    <a:pt x="0" y="565"/>
                    <a:pt x="60" y="426"/>
                    <a:pt x="113" y="348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8387" name="Group 237"/>
            <p:cNvGrpSpPr/>
            <p:nvPr/>
          </p:nvGrpSpPr>
          <p:grpSpPr bwMode="auto">
            <a:xfrm>
              <a:off x="2448" y="70"/>
              <a:ext cx="1161" cy="676"/>
              <a:chOff x="-17" y="1282"/>
              <a:chExt cx="1161" cy="676"/>
            </a:xfrm>
          </p:grpSpPr>
          <p:sp>
            <p:nvSpPr>
              <p:cNvPr id="138388" name="Freeform 238"/>
              <p:cNvSpPr/>
              <p:nvPr/>
            </p:nvSpPr>
            <p:spPr bwMode="auto">
              <a:xfrm>
                <a:off x="246" y="1476"/>
                <a:ext cx="222" cy="180"/>
              </a:xfrm>
              <a:custGeom>
                <a:avLst/>
                <a:gdLst>
                  <a:gd name="T0" fmla="*/ 0 w 222"/>
                  <a:gd name="T1" fmla="*/ 180 h 180"/>
                  <a:gd name="T2" fmla="*/ 222 w 222"/>
                  <a:gd name="T3" fmla="*/ 0 h 180"/>
                  <a:gd name="T4" fmla="*/ 0 60000 65536"/>
                  <a:gd name="T5" fmla="*/ 0 60000 65536"/>
                  <a:gd name="T6" fmla="*/ 0 w 222"/>
                  <a:gd name="T7" fmla="*/ 0 h 180"/>
                  <a:gd name="T8" fmla="*/ 222 w 222"/>
                  <a:gd name="T9" fmla="*/ 180 h 18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22" h="180">
                    <a:moveTo>
                      <a:pt x="0" y="180"/>
                    </a:moveTo>
                    <a:lnTo>
                      <a:pt x="222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8389" name="Oval 239"/>
              <p:cNvSpPr>
                <a:spLocks noChangeArrowheads="1"/>
              </p:cNvSpPr>
              <p:nvPr/>
            </p:nvSpPr>
            <p:spPr bwMode="auto">
              <a:xfrm>
                <a:off x="-14" y="1712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8390" name="Line 240"/>
              <p:cNvSpPr>
                <a:spLocks noChangeShapeType="1"/>
              </p:cNvSpPr>
              <p:nvPr/>
            </p:nvSpPr>
            <p:spPr bwMode="auto">
              <a:xfrm>
                <a:off x="-14" y="1705"/>
                <a:ext cx="1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8391" name="Line 241"/>
              <p:cNvSpPr>
                <a:spLocks noChangeShapeType="1"/>
              </p:cNvSpPr>
              <p:nvPr/>
            </p:nvSpPr>
            <p:spPr bwMode="auto">
              <a:xfrm>
                <a:off x="299" y="1705"/>
                <a:ext cx="1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8392" name="Rectangle 242"/>
              <p:cNvSpPr>
                <a:spLocks noChangeArrowheads="1"/>
              </p:cNvSpPr>
              <p:nvPr/>
            </p:nvSpPr>
            <p:spPr bwMode="auto">
              <a:xfrm>
                <a:off x="-14" y="1705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8393" name="Oval 243"/>
              <p:cNvSpPr>
                <a:spLocks noChangeArrowheads="1"/>
              </p:cNvSpPr>
              <p:nvPr/>
            </p:nvSpPr>
            <p:spPr bwMode="auto">
              <a:xfrm>
                <a:off x="-17" y="1646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8394" name="Freeform 244"/>
              <p:cNvSpPr/>
              <p:nvPr/>
            </p:nvSpPr>
            <p:spPr bwMode="auto">
              <a:xfrm>
                <a:off x="651" y="1476"/>
                <a:ext cx="216" cy="189"/>
              </a:xfrm>
              <a:custGeom>
                <a:avLst/>
                <a:gdLst>
                  <a:gd name="T0" fmla="*/ 0 w 216"/>
                  <a:gd name="T1" fmla="*/ 0 h 189"/>
                  <a:gd name="T2" fmla="*/ 216 w 216"/>
                  <a:gd name="T3" fmla="*/ 189 h 189"/>
                  <a:gd name="T4" fmla="*/ 0 60000 65536"/>
                  <a:gd name="T5" fmla="*/ 0 60000 65536"/>
                  <a:gd name="T6" fmla="*/ 0 w 216"/>
                  <a:gd name="T7" fmla="*/ 0 h 189"/>
                  <a:gd name="T8" fmla="*/ 216 w 216"/>
                  <a:gd name="T9" fmla="*/ 189 h 189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216" h="189">
                    <a:moveTo>
                      <a:pt x="0" y="0"/>
                    </a:moveTo>
                    <a:lnTo>
                      <a:pt x="216" y="189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8395" name="Freeform 245"/>
              <p:cNvSpPr/>
              <p:nvPr/>
            </p:nvSpPr>
            <p:spPr bwMode="auto">
              <a:xfrm>
                <a:off x="303" y="1740"/>
                <a:ext cx="540" cy="3"/>
              </a:xfrm>
              <a:custGeom>
                <a:avLst/>
                <a:gdLst>
                  <a:gd name="T0" fmla="*/ 540 w 540"/>
                  <a:gd name="T1" fmla="*/ 3 h 3"/>
                  <a:gd name="T2" fmla="*/ 0 w 540"/>
                  <a:gd name="T3" fmla="*/ 0 h 3"/>
                  <a:gd name="T4" fmla="*/ 0 60000 65536"/>
                  <a:gd name="T5" fmla="*/ 0 60000 65536"/>
                  <a:gd name="T6" fmla="*/ 0 w 540"/>
                  <a:gd name="T7" fmla="*/ 0 h 3"/>
                  <a:gd name="T8" fmla="*/ 540 w 540"/>
                  <a:gd name="T9" fmla="*/ 3 h 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540" h="3">
                    <a:moveTo>
                      <a:pt x="540" y="3"/>
                    </a:moveTo>
                    <a:lnTo>
                      <a:pt x="0" y="0"/>
                    </a:lnTo>
                  </a:path>
                </a:pathLst>
              </a:cu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8396" name="Group 246"/>
              <p:cNvGrpSpPr/>
              <p:nvPr/>
            </p:nvGrpSpPr>
            <p:grpSpPr bwMode="auto">
              <a:xfrm>
                <a:off x="39" y="1594"/>
                <a:ext cx="196" cy="250"/>
                <a:chOff x="2959" y="2425"/>
                <a:chExt cx="197" cy="250"/>
              </a:xfrm>
            </p:grpSpPr>
            <p:sp>
              <p:nvSpPr>
                <p:cNvPr id="138418" name="Rectangle 247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8419" name="Text Box 248"/>
                <p:cNvSpPr txBox="1">
                  <a:spLocks noChangeArrowheads="1"/>
                </p:cNvSpPr>
                <p:nvPr/>
              </p:nvSpPr>
              <p:spPr bwMode="auto">
                <a:xfrm>
                  <a:off x="2959" y="2425"/>
                  <a:ext cx="197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x</a:t>
                  </a:r>
                  <a:endParaRPr lang="en-US"/>
                </a:p>
              </p:txBody>
            </p:sp>
          </p:grpSp>
          <p:grpSp>
            <p:nvGrpSpPr>
              <p:cNvPr id="138397" name="Group 249"/>
              <p:cNvGrpSpPr/>
              <p:nvPr/>
            </p:nvGrpSpPr>
            <p:grpSpPr bwMode="auto">
              <a:xfrm>
                <a:off x="828" y="1576"/>
                <a:ext cx="316" cy="288"/>
                <a:chOff x="1740" y="2272"/>
                <a:chExt cx="316" cy="288"/>
              </a:xfrm>
            </p:grpSpPr>
            <p:sp>
              <p:nvSpPr>
                <p:cNvPr id="138410" name="Oval 250"/>
                <p:cNvSpPr>
                  <a:spLocks noChangeArrowheads="1"/>
                </p:cNvSpPr>
                <p:nvPr/>
              </p:nvSpPr>
              <p:spPr bwMode="auto">
                <a:xfrm>
                  <a:off x="1743" y="2420"/>
                  <a:ext cx="313" cy="81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8411" name="Line 251"/>
                <p:cNvSpPr>
                  <a:spLocks noChangeShapeType="1"/>
                </p:cNvSpPr>
                <p:nvPr/>
              </p:nvSpPr>
              <p:spPr bwMode="auto">
                <a:xfrm>
                  <a:off x="1743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8412" name="Line 252"/>
                <p:cNvSpPr>
                  <a:spLocks noChangeShapeType="1"/>
                </p:cNvSpPr>
                <p:nvPr/>
              </p:nvSpPr>
              <p:spPr bwMode="auto">
                <a:xfrm>
                  <a:off x="2056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8413" name="Rectangle 253"/>
                <p:cNvSpPr>
                  <a:spLocks noChangeArrowheads="1"/>
                </p:cNvSpPr>
                <p:nvPr/>
              </p:nvSpPr>
              <p:spPr bwMode="auto">
                <a:xfrm>
                  <a:off x="1743" y="2413"/>
                  <a:ext cx="310" cy="49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138414" name="Oval 254"/>
                <p:cNvSpPr>
                  <a:spLocks noChangeArrowheads="1"/>
                </p:cNvSpPr>
                <p:nvPr/>
              </p:nvSpPr>
              <p:spPr bwMode="auto">
                <a:xfrm>
                  <a:off x="1740" y="2354"/>
                  <a:ext cx="313" cy="95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38415" name="Group 255"/>
                <p:cNvGrpSpPr/>
                <p:nvPr/>
              </p:nvGrpSpPr>
              <p:grpSpPr bwMode="auto">
                <a:xfrm>
                  <a:off x="1795" y="2272"/>
                  <a:ext cx="212" cy="288"/>
                  <a:chOff x="2951" y="2395"/>
                  <a:chExt cx="213" cy="288"/>
                </a:xfrm>
              </p:grpSpPr>
              <p:sp>
                <p:nvSpPr>
                  <p:cNvPr id="138416" name="Rectangle 256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4" cy="132"/>
                  </a:xfrm>
                  <a:prstGeom prst="rect">
                    <a:avLst/>
                  </a:prstGeom>
                  <a:solidFill>
                    <a:schemeClr val="hlink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38417" name="Text Box 25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51" y="2395"/>
                    <a:ext cx="213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  <a:cs typeface="MS PGothic" panose="020B060007020508020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9pPr>
                  </a:lstStyle>
                  <a:p>
                    <a:pPr algn="ctr"/>
                    <a:r>
                      <a:rPr lang="en-US"/>
                      <a:t>z</a:t>
                    </a:r>
                    <a:endParaRPr lang="en-US"/>
                  </a:p>
                </p:txBody>
              </p:sp>
            </p:grpSp>
          </p:grpSp>
          <p:sp>
            <p:nvSpPr>
              <p:cNvPr id="138398" name="Text Box 258"/>
              <p:cNvSpPr txBox="1">
                <a:spLocks noChangeArrowheads="1"/>
              </p:cNvSpPr>
              <p:nvPr/>
            </p:nvSpPr>
            <p:spPr bwMode="auto">
              <a:xfrm>
                <a:off x="724" y="1397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1800"/>
                  <a:t>1</a:t>
                </a:r>
                <a:endParaRPr lang="en-US"/>
              </a:p>
            </p:txBody>
          </p:sp>
          <p:sp>
            <p:nvSpPr>
              <p:cNvPr id="138399" name="Text Box 259"/>
              <p:cNvSpPr txBox="1">
                <a:spLocks noChangeArrowheads="1"/>
              </p:cNvSpPr>
              <p:nvPr/>
            </p:nvSpPr>
            <p:spPr bwMode="auto">
              <a:xfrm>
                <a:off x="196" y="1394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1800"/>
                  <a:t>2</a:t>
                </a:r>
                <a:endParaRPr lang="en-US"/>
              </a:p>
            </p:txBody>
          </p:sp>
          <p:sp>
            <p:nvSpPr>
              <p:cNvPr id="138400" name="Text Box 260"/>
              <p:cNvSpPr txBox="1">
                <a:spLocks noChangeArrowheads="1"/>
              </p:cNvSpPr>
              <p:nvPr/>
            </p:nvSpPr>
            <p:spPr bwMode="auto">
              <a:xfrm>
                <a:off x="481" y="1727"/>
                <a:ext cx="196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1800"/>
                  <a:t>7</a:t>
                </a:r>
                <a:endParaRPr lang="en-US"/>
              </a:p>
            </p:txBody>
          </p:sp>
          <p:grpSp>
            <p:nvGrpSpPr>
              <p:cNvPr id="138401" name="Group 261"/>
              <p:cNvGrpSpPr/>
              <p:nvPr/>
            </p:nvGrpSpPr>
            <p:grpSpPr bwMode="auto">
              <a:xfrm>
                <a:off x="408" y="1282"/>
                <a:ext cx="316" cy="250"/>
                <a:chOff x="1740" y="2302"/>
                <a:chExt cx="316" cy="250"/>
              </a:xfrm>
            </p:grpSpPr>
            <p:sp>
              <p:nvSpPr>
                <p:cNvPr id="138402" name="Oval 262"/>
                <p:cNvSpPr>
                  <a:spLocks noChangeArrowheads="1"/>
                </p:cNvSpPr>
                <p:nvPr/>
              </p:nvSpPr>
              <p:spPr bwMode="auto">
                <a:xfrm>
                  <a:off x="1743" y="2420"/>
                  <a:ext cx="313" cy="81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8403" name="Line 263"/>
                <p:cNvSpPr>
                  <a:spLocks noChangeShapeType="1"/>
                </p:cNvSpPr>
                <p:nvPr/>
              </p:nvSpPr>
              <p:spPr bwMode="auto">
                <a:xfrm>
                  <a:off x="1743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8404" name="Line 264"/>
                <p:cNvSpPr>
                  <a:spLocks noChangeShapeType="1"/>
                </p:cNvSpPr>
                <p:nvPr/>
              </p:nvSpPr>
              <p:spPr bwMode="auto">
                <a:xfrm>
                  <a:off x="2056" y="2413"/>
                  <a:ext cx="0" cy="5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8405" name="Rectangle 265"/>
                <p:cNvSpPr>
                  <a:spLocks noChangeArrowheads="1"/>
                </p:cNvSpPr>
                <p:nvPr/>
              </p:nvSpPr>
              <p:spPr bwMode="auto">
                <a:xfrm>
                  <a:off x="1743" y="2413"/>
                  <a:ext cx="310" cy="49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138406" name="Oval 266"/>
                <p:cNvSpPr>
                  <a:spLocks noChangeArrowheads="1"/>
                </p:cNvSpPr>
                <p:nvPr/>
              </p:nvSpPr>
              <p:spPr bwMode="auto">
                <a:xfrm>
                  <a:off x="1740" y="2354"/>
                  <a:ext cx="313" cy="95"/>
                </a:xfrm>
                <a:prstGeom prst="ellipse">
                  <a:avLst/>
                </a:prstGeom>
                <a:solidFill>
                  <a:schemeClr val="hlink"/>
                </a:solidFill>
                <a:ln w="127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38407" name="Group 267"/>
                <p:cNvGrpSpPr/>
                <p:nvPr/>
              </p:nvGrpSpPr>
              <p:grpSpPr bwMode="auto">
                <a:xfrm>
                  <a:off x="1803" y="2302"/>
                  <a:ext cx="196" cy="250"/>
                  <a:chOff x="2958" y="2425"/>
                  <a:chExt cx="198" cy="250"/>
                </a:xfrm>
              </p:grpSpPr>
              <p:sp>
                <p:nvSpPr>
                  <p:cNvPr id="138408" name="Rectangle 268"/>
                  <p:cNvSpPr>
                    <a:spLocks noChangeArrowheads="1"/>
                  </p:cNvSpPr>
                  <p:nvPr/>
                </p:nvSpPr>
                <p:spPr bwMode="auto">
                  <a:xfrm>
                    <a:off x="2982" y="2490"/>
                    <a:ext cx="142" cy="132"/>
                  </a:xfrm>
                  <a:prstGeom prst="rect">
                    <a:avLst/>
                  </a:prstGeom>
                  <a:solidFill>
                    <a:schemeClr val="hlink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38409" name="Text Box 26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958" y="2425"/>
                    <a:ext cx="198" cy="2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>
                    <a:spAutoFit/>
                  </a:bodyPr>
                  <a:lstStyle>
                    <a:lvl1pPr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  <a:cs typeface="MS PGothic" panose="020B0600070205080204" charset="-128"/>
                      </a:defRPr>
                    </a:lvl1pPr>
                    <a:lvl2pPr marL="742950" indent="-28575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2pPr>
                    <a:lvl3pPr marL="11430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3pPr>
                    <a:lvl4pPr marL="16002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4pPr>
                    <a:lvl5pPr marL="2057400" indent="-228600"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MS PGothic" panose="020B0600070205080204" charset="-128"/>
                      </a:defRPr>
                    </a:lvl9pPr>
                  </a:lstStyle>
                  <a:p>
                    <a:pPr algn="ctr"/>
                    <a:r>
                      <a:rPr lang="en-US" sz="2000"/>
                      <a:t>y</a:t>
                    </a:r>
                    <a:endParaRPr lang="en-US"/>
                  </a:p>
                </p:txBody>
              </p:sp>
            </p:grpSp>
          </p:grpSp>
        </p:grpSp>
      </p:grpSp>
      <p:sp>
        <p:nvSpPr>
          <p:cNvPr id="138371" name="Text Box 270"/>
          <p:cNvSpPr txBox="1">
            <a:spLocks noChangeArrowheads="1"/>
          </p:cNvSpPr>
          <p:nvPr/>
        </p:nvSpPr>
        <p:spPr bwMode="auto">
          <a:xfrm>
            <a:off x="263525" y="1104900"/>
            <a:ext cx="920750" cy="558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node x</a:t>
            </a:r>
            <a:endParaRPr lang="en-US" sz="1800" b="1">
              <a:solidFill>
                <a:srgbClr val="CC0000"/>
              </a:solidFill>
            </a:endParaRPr>
          </a:p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table</a:t>
            </a:r>
            <a:endParaRPr lang="en-US" sz="1800" b="1">
              <a:solidFill>
                <a:srgbClr val="CC0000"/>
              </a:solidFill>
            </a:endParaRPr>
          </a:p>
        </p:txBody>
      </p:sp>
      <p:sp>
        <p:nvSpPr>
          <p:cNvPr id="138372" name="Oval 271"/>
          <p:cNvSpPr>
            <a:spLocks noChangeArrowheads="1"/>
          </p:cNvSpPr>
          <p:nvPr/>
        </p:nvSpPr>
        <p:spPr bwMode="auto">
          <a:xfrm>
            <a:off x="1219200" y="1676400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8373" name="Oval 272"/>
          <p:cNvSpPr>
            <a:spLocks noChangeArrowheads="1"/>
          </p:cNvSpPr>
          <p:nvPr/>
        </p:nvSpPr>
        <p:spPr bwMode="auto">
          <a:xfrm>
            <a:off x="1219200" y="3733800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8374" name="Oval 273"/>
          <p:cNvSpPr>
            <a:spLocks noChangeArrowheads="1"/>
          </p:cNvSpPr>
          <p:nvPr/>
        </p:nvSpPr>
        <p:spPr bwMode="auto">
          <a:xfrm>
            <a:off x="1219200" y="5943600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8375" name="Oval 274"/>
          <p:cNvSpPr>
            <a:spLocks noChangeArrowheads="1"/>
          </p:cNvSpPr>
          <p:nvPr/>
        </p:nvSpPr>
        <p:spPr bwMode="auto">
          <a:xfrm>
            <a:off x="3297238" y="1676400"/>
            <a:ext cx="1066800" cy="3810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8376" name="Rectangle 275"/>
          <p:cNvSpPr>
            <a:spLocks noChangeArrowheads="1"/>
          </p:cNvSpPr>
          <p:nvPr/>
        </p:nvSpPr>
        <p:spPr bwMode="auto">
          <a:xfrm>
            <a:off x="1590675" y="187325"/>
            <a:ext cx="4318000" cy="641350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/>
          <a:p>
            <a:pPr algn="just"/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D</a:t>
            </a:r>
            <a:r>
              <a:rPr lang="fr-FR" baseline="-25000">
                <a:solidFill>
                  <a:srgbClr val="000000"/>
                </a:solidFill>
                <a:cs typeface="Times New Roman" panose="02020603050405020304" charset="0"/>
              </a:rPr>
              <a:t>x</a:t>
            </a:r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(y) = min{c(x,y) + D</a:t>
            </a:r>
            <a:r>
              <a:rPr lang="fr-FR" baseline="-25000">
                <a:solidFill>
                  <a:srgbClr val="000000"/>
                </a:solidFill>
                <a:cs typeface="Times New Roman" panose="02020603050405020304" charset="0"/>
              </a:rPr>
              <a:t>y</a:t>
            </a:r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(y), c(x,z) + D</a:t>
            </a:r>
            <a:r>
              <a:rPr lang="fr-FR" baseline="-25000">
                <a:solidFill>
                  <a:srgbClr val="000000"/>
                </a:solidFill>
                <a:cs typeface="Times New Roman" panose="02020603050405020304" charset="0"/>
              </a:rPr>
              <a:t>z</a:t>
            </a:r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(y)} </a:t>
            </a:r>
            <a:br>
              <a:rPr lang="fr-FR">
                <a:solidFill>
                  <a:srgbClr val="000000"/>
                </a:solidFill>
                <a:cs typeface="Times New Roman" panose="02020603050405020304" charset="0"/>
              </a:rPr>
            </a:br>
            <a:r>
              <a:rPr lang="fr-FR">
                <a:solidFill>
                  <a:srgbClr val="000000"/>
                </a:solidFill>
                <a:cs typeface="Times New Roman" panose="02020603050405020304" charset="0"/>
              </a:rPr>
              <a:t>             = min{2+0 , 7+1} = 2</a:t>
            </a:r>
            <a:endParaRPr lang="fr-FR">
              <a:solidFill>
                <a:srgbClr val="000000"/>
              </a:solidFill>
              <a:cs typeface="Times New Roman" panose="02020603050405020304" charset="0"/>
            </a:endParaRPr>
          </a:p>
        </p:txBody>
      </p:sp>
      <p:sp>
        <p:nvSpPr>
          <p:cNvPr id="138377" name="Line 276"/>
          <p:cNvSpPr>
            <a:spLocks noChangeShapeType="1"/>
          </p:cNvSpPr>
          <p:nvPr/>
        </p:nvSpPr>
        <p:spPr bwMode="auto">
          <a:xfrm flipH="1">
            <a:off x="3760788" y="809625"/>
            <a:ext cx="809625" cy="966788"/>
          </a:xfrm>
          <a:prstGeom prst="line">
            <a:avLst/>
          </a:prstGeom>
          <a:noFill/>
          <a:ln w="12700">
            <a:solidFill>
              <a:schemeClr val="accent2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78" name="Rectangle 277"/>
          <p:cNvSpPr>
            <a:spLocks noChangeArrowheads="1"/>
          </p:cNvSpPr>
          <p:nvPr/>
        </p:nvSpPr>
        <p:spPr bwMode="auto">
          <a:xfrm>
            <a:off x="6384925" y="28575"/>
            <a:ext cx="2667000" cy="1082675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fr-FR" i="1"/>
              <a:t>D</a:t>
            </a:r>
            <a:r>
              <a:rPr lang="fr-FR" i="1" baseline="-25000"/>
              <a:t>x</a:t>
            </a:r>
            <a:r>
              <a:rPr lang="fr-FR" i="1"/>
              <a:t>(z) = </a:t>
            </a:r>
            <a:r>
              <a:rPr lang="fr-FR"/>
              <a:t>min{</a:t>
            </a:r>
            <a:r>
              <a:rPr lang="fr-FR" i="1"/>
              <a:t>c(x,y) + </a:t>
            </a:r>
            <a:br>
              <a:rPr lang="fr-FR" i="1"/>
            </a:br>
            <a:r>
              <a:rPr lang="fr-FR" i="1"/>
              <a:t>      D</a:t>
            </a:r>
            <a:r>
              <a:rPr lang="fr-FR" i="1" baseline="-25000"/>
              <a:t>y</a:t>
            </a:r>
            <a:r>
              <a:rPr lang="fr-FR" i="1"/>
              <a:t>(z), c(x,z) + D</a:t>
            </a:r>
            <a:r>
              <a:rPr lang="fr-FR" i="1" baseline="-25000"/>
              <a:t>z</a:t>
            </a:r>
            <a:r>
              <a:rPr lang="fr-FR" i="1"/>
              <a:t>(z)</a:t>
            </a:r>
            <a:r>
              <a:rPr lang="fr-FR"/>
              <a:t>} </a:t>
            </a:r>
            <a:endParaRPr lang="fr-FR"/>
          </a:p>
          <a:p>
            <a:pPr algn="just">
              <a:lnSpc>
                <a:spcPct val="120000"/>
              </a:lnSpc>
            </a:pPr>
            <a:r>
              <a:rPr lang="fr-FR"/>
              <a:t>= min{2+1 , 7+0} = 3</a:t>
            </a:r>
            <a:endParaRPr lang="fr-FR"/>
          </a:p>
        </p:txBody>
      </p:sp>
      <p:sp>
        <p:nvSpPr>
          <p:cNvPr id="138379" name="Line 278"/>
          <p:cNvSpPr>
            <a:spLocks noChangeShapeType="1"/>
          </p:cNvSpPr>
          <p:nvPr/>
        </p:nvSpPr>
        <p:spPr bwMode="auto">
          <a:xfrm flipH="1">
            <a:off x="4179888" y="482600"/>
            <a:ext cx="2586037" cy="13335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38380" name="Text Box 279"/>
          <p:cNvSpPr txBox="1">
            <a:spLocks noChangeArrowheads="1"/>
          </p:cNvSpPr>
          <p:nvPr/>
        </p:nvSpPr>
        <p:spPr bwMode="auto">
          <a:xfrm>
            <a:off x="3922713" y="1674813"/>
            <a:ext cx="311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3</a:t>
            </a:r>
            <a:endParaRPr lang="en-US" sz="1800"/>
          </a:p>
        </p:txBody>
      </p:sp>
      <p:sp>
        <p:nvSpPr>
          <p:cNvPr id="138381" name="Text Box 280"/>
          <p:cNvSpPr txBox="1">
            <a:spLocks noChangeArrowheads="1"/>
          </p:cNvSpPr>
          <p:nvPr/>
        </p:nvSpPr>
        <p:spPr bwMode="auto">
          <a:xfrm>
            <a:off x="3579813" y="1679575"/>
            <a:ext cx="342900" cy="3667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2 </a:t>
            </a:r>
            <a:endParaRPr lang="en-US" sz="1800"/>
          </a:p>
        </p:txBody>
      </p:sp>
      <p:sp>
        <p:nvSpPr>
          <p:cNvPr id="138382" name="Text Box 281"/>
          <p:cNvSpPr txBox="1">
            <a:spLocks noChangeArrowheads="1"/>
          </p:cNvSpPr>
          <p:nvPr/>
        </p:nvSpPr>
        <p:spPr bwMode="auto">
          <a:xfrm>
            <a:off x="292100" y="2851150"/>
            <a:ext cx="920750" cy="558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node y</a:t>
            </a:r>
            <a:endParaRPr lang="en-US" sz="1800" b="1">
              <a:solidFill>
                <a:srgbClr val="CC0000"/>
              </a:solidFill>
            </a:endParaRPr>
          </a:p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table</a:t>
            </a:r>
            <a:endParaRPr lang="en-US" sz="1800" b="1">
              <a:solidFill>
                <a:srgbClr val="CC0000"/>
              </a:solidFill>
            </a:endParaRPr>
          </a:p>
        </p:txBody>
      </p:sp>
      <p:sp>
        <p:nvSpPr>
          <p:cNvPr id="138383" name="Text Box 282"/>
          <p:cNvSpPr txBox="1">
            <a:spLocks noChangeArrowheads="1"/>
          </p:cNvSpPr>
          <p:nvPr/>
        </p:nvSpPr>
        <p:spPr bwMode="auto">
          <a:xfrm>
            <a:off x="311150" y="4699000"/>
            <a:ext cx="908050" cy="558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node z</a:t>
            </a:r>
            <a:endParaRPr lang="en-US" sz="1800" b="1">
              <a:solidFill>
                <a:srgbClr val="CC0000"/>
              </a:solidFill>
            </a:endParaRPr>
          </a:p>
          <a:p>
            <a:pPr algn="r" eaLnBrk="1" hangingPunct="1">
              <a:lnSpc>
                <a:spcPct val="85000"/>
              </a:lnSpc>
            </a:pPr>
            <a:r>
              <a:rPr lang="en-US" sz="1800" b="1">
                <a:solidFill>
                  <a:srgbClr val="CC0000"/>
                </a:solidFill>
              </a:rPr>
              <a:t>table</a:t>
            </a:r>
            <a:endParaRPr lang="en-US" sz="1800" b="1">
              <a:solidFill>
                <a:srgbClr val="CC0000"/>
              </a:solidFill>
            </a:endParaRPr>
          </a:p>
        </p:txBody>
      </p:sp>
      <p:sp>
        <p:nvSpPr>
          <p:cNvPr id="138384" name="Text Box 283"/>
          <p:cNvSpPr txBox="1">
            <a:spLocks noChangeArrowheads="1"/>
          </p:cNvSpPr>
          <p:nvPr/>
        </p:nvSpPr>
        <p:spPr bwMode="auto">
          <a:xfrm>
            <a:off x="3413125" y="1143000"/>
            <a:ext cx="706438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cost to</a:t>
            </a:r>
            <a:endParaRPr lang="en-US" sz="1400" i="1"/>
          </a:p>
        </p:txBody>
      </p:sp>
      <p:sp>
        <p:nvSpPr>
          <p:cNvPr id="138385" name="Text Box 284"/>
          <p:cNvSpPr txBox="1">
            <a:spLocks noChangeArrowheads="1"/>
          </p:cNvSpPr>
          <p:nvPr/>
        </p:nvSpPr>
        <p:spPr bwMode="auto">
          <a:xfrm rot="-5400000">
            <a:off x="561182" y="2067719"/>
            <a:ext cx="538162" cy="304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i="1"/>
              <a:t>from</a:t>
            </a:r>
            <a:endParaRPr lang="en-US" sz="1400" i="1"/>
          </a:p>
        </p:txBody>
      </p:sp>
      <p:sp>
        <p:nvSpPr>
          <p:cNvPr id="18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8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267" name="Picture 15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847725"/>
            <a:ext cx="68564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139268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7772400" cy="1008063"/>
          </a:xfrm>
        </p:spPr>
        <p:txBody>
          <a:bodyPr/>
          <a:lstStyle/>
          <a:p>
            <a:r>
              <a:rPr lang="en-US" sz="3600">
                <a:latin typeface="Gill Sans MT" panose="020B0502020104020203" pitchFamily="34" charset="0"/>
              </a:rPr>
              <a:t>Distance vector: link cost changes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39269" name="Rectangle 3"/>
          <p:cNvSpPr>
            <a:spLocks noChangeArrowheads="1"/>
          </p:cNvSpPr>
          <p:nvPr/>
        </p:nvSpPr>
        <p:spPr bwMode="auto">
          <a:xfrm>
            <a:off x="552450" y="1400175"/>
            <a:ext cx="4867275" cy="252412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</a:pPr>
            <a:r>
              <a:rPr lang="en-US" sz="2800" i="1">
                <a:solidFill>
                  <a:srgbClr val="CC0000"/>
                </a:solidFill>
                <a:latin typeface="Gill Sans MT" panose="020B0502020104020203" pitchFamily="34" charset="0"/>
              </a:rPr>
              <a:t>link cost changes:</a:t>
            </a:r>
            <a:endParaRPr lang="en-US" sz="2800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400">
                <a:latin typeface="Gill Sans MT" panose="020B0502020104020203" pitchFamily="34" charset="0"/>
              </a:rPr>
              <a:t>node detects local link cost change </a:t>
            </a:r>
            <a:endParaRPr lang="en-US" sz="240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400">
                <a:latin typeface="Gill Sans MT" panose="020B0502020104020203" pitchFamily="34" charset="0"/>
              </a:rPr>
              <a:t>updates routing info, recalculates </a:t>
            </a:r>
            <a:br>
              <a:rPr lang="en-US" sz="2400">
                <a:latin typeface="Gill Sans MT" panose="020B0502020104020203" pitchFamily="34" charset="0"/>
              </a:rPr>
            </a:br>
            <a:r>
              <a:rPr lang="en-US" sz="2400">
                <a:latin typeface="Gill Sans MT" panose="020B0502020104020203" pitchFamily="34" charset="0"/>
              </a:rPr>
              <a:t>distance vector</a:t>
            </a:r>
            <a:endParaRPr lang="en-US" sz="240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400">
                <a:latin typeface="Gill Sans MT" panose="020B0502020104020203" pitchFamily="34" charset="0"/>
              </a:rPr>
              <a:t>if DV changes, notify neighbors</a:t>
            </a:r>
            <a:r>
              <a:rPr lang="en-US" sz="2200">
                <a:latin typeface="Gill Sans MT" panose="020B0502020104020203" pitchFamily="34" charset="0"/>
              </a:rPr>
              <a:t> </a:t>
            </a:r>
            <a:endParaRPr lang="en-US" sz="2200">
              <a:latin typeface="Gill Sans MT" panose="020B0502020104020203" pitchFamily="34" charset="0"/>
            </a:endParaRPr>
          </a:p>
        </p:txBody>
      </p:sp>
      <p:sp>
        <p:nvSpPr>
          <p:cNvPr id="139270" name="Text Box 4"/>
          <p:cNvSpPr txBox="1">
            <a:spLocks noChangeArrowheads="1"/>
          </p:cNvSpPr>
          <p:nvPr/>
        </p:nvSpPr>
        <p:spPr bwMode="auto">
          <a:xfrm>
            <a:off x="314325" y="3694113"/>
            <a:ext cx="1000125" cy="1260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>
              <a:lnSpc>
                <a:spcPct val="80000"/>
              </a:lnSpc>
            </a:pPr>
            <a:r>
              <a:rPr lang="ja-JP" altLang="en-US">
                <a:solidFill>
                  <a:srgbClr val="CC0000"/>
                </a:solidFill>
                <a:latin typeface="Gill Sans MT" panose="020B0502020104020203" pitchFamily="34" charset="0"/>
              </a:rPr>
              <a:t>“</a:t>
            </a:r>
            <a:r>
              <a:rPr lang="en-US" altLang="ja-JP">
                <a:solidFill>
                  <a:srgbClr val="CC0000"/>
                </a:solidFill>
                <a:latin typeface="Gill Sans MT" panose="020B0502020104020203" pitchFamily="34" charset="0"/>
              </a:rPr>
              <a:t>good</a:t>
            </a:r>
            <a:endParaRPr lang="en-US" altLang="ja-JP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ct val="80000"/>
              </a:lnSpc>
            </a:pPr>
            <a:r>
              <a:rPr lang="en-US">
                <a:solidFill>
                  <a:srgbClr val="CC0000"/>
                </a:solidFill>
                <a:latin typeface="Gill Sans MT" panose="020B0502020104020203" pitchFamily="34" charset="0"/>
              </a:rPr>
              <a:t>news </a:t>
            </a:r>
            <a:endParaRPr lang="en-US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ct val="80000"/>
              </a:lnSpc>
            </a:pPr>
            <a:r>
              <a:rPr lang="en-US">
                <a:solidFill>
                  <a:srgbClr val="CC0000"/>
                </a:solidFill>
                <a:latin typeface="Gill Sans MT" panose="020B0502020104020203" pitchFamily="34" charset="0"/>
              </a:rPr>
              <a:t>travels</a:t>
            </a:r>
            <a:endParaRPr lang="en-US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ct val="80000"/>
              </a:lnSpc>
            </a:pPr>
            <a:r>
              <a:rPr lang="en-US">
                <a:solidFill>
                  <a:srgbClr val="CC0000"/>
                </a:solidFill>
                <a:latin typeface="Gill Sans MT" panose="020B0502020104020203" pitchFamily="34" charset="0"/>
              </a:rPr>
              <a:t>fast</a:t>
            </a:r>
            <a:r>
              <a:rPr lang="ja-JP" altLang="en-US">
                <a:solidFill>
                  <a:srgbClr val="CC0000"/>
                </a:solidFill>
                <a:latin typeface="Gill Sans MT" panose="020B0502020104020203" pitchFamily="34" charset="0"/>
              </a:rPr>
              <a:t>”</a:t>
            </a:r>
            <a:endParaRPr lang="en-US" sz="1600">
              <a:solidFill>
                <a:srgbClr val="CC0000"/>
              </a:solidFill>
              <a:latin typeface="Gill Sans MT" panose="020B0502020104020203" pitchFamily="34" charset="0"/>
            </a:endParaRPr>
          </a:p>
        </p:txBody>
      </p:sp>
      <p:grpSp>
        <p:nvGrpSpPr>
          <p:cNvPr id="139271" name="Group 5"/>
          <p:cNvGrpSpPr/>
          <p:nvPr/>
        </p:nvGrpSpPr>
        <p:grpSpPr bwMode="auto">
          <a:xfrm>
            <a:off x="5838825" y="1609725"/>
            <a:ext cx="2184400" cy="1314450"/>
            <a:chOff x="3625" y="1076"/>
            <a:chExt cx="1376" cy="828"/>
          </a:xfrm>
        </p:grpSpPr>
        <p:sp>
          <p:nvSpPr>
            <p:cNvPr id="139275" name="Freeform 6"/>
            <p:cNvSpPr/>
            <p:nvPr/>
          </p:nvSpPr>
          <p:spPr bwMode="auto">
            <a:xfrm>
              <a:off x="3625" y="1140"/>
              <a:ext cx="1376" cy="764"/>
            </a:xfrm>
            <a:custGeom>
              <a:avLst/>
              <a:gdLst>
                <a:gd name="T0" fmla="*/ 113 w 1376"/>
                <a:gd name="T1" fmla="*/ 348 h 764"/>
                <a:gd name="T2" fmla="*/ 395 w 1376"/>
                <a:gd name="T3" fmla="*/ 162 h 764"/>
                <a:gd name="T4" fmla="*/ 710 w 1376"/>
                <a:gd name="T5" fmla="*/ 9 h 764"/>
                <a:gd name="T6" fmla="*/ 1160 w 1376"/>
                <a:gd name="T7" fmla="*/ 219 h 764"/>
                <a:gd name="T8" fmla="*/ 1367 w 1376"/>
                <a:gd name="T9" fmla="*/ 510 h 764"/>
                <a:gd name="T10" fmla="*/ 1103 w 1376"/>
                <a:gd name="T11" fmla="*/ 726 h 764"/>
                <a:gd name="T12" fmla="*/ 578 w 1376"/>
                <a:gd name="T13" fmla="*/ 738 h 764"/>
                <a:gd name="T14" fmla="*/ 77 w 1376"/>
                <a:gd name="T15" fmla="*/ 630 h 764"/>
                <a:gd name="T16" fmla="*/ 113 w 1376"/>
                <a:gd name="T17" fmla="*/ 348 h 7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76"/>
                <a:gd name="T28" fmla="*/ 0 h 764"/>
                <a:gd name="T29" fmla="*/ 1376 w 1376"/>
                <a:gd name="T30" fmla="*/ 764 h 7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76" h="764">
                  <a:moveTo>
                    <a:pt x="113" y="348"/>
                  </a:moveTo>
                  <a:cubicBezTo>
                    <a:pt x="166" y="270"/>
                    <a:pt x="296" y="218"/>
                    <a:pt x="395" y="162"/>
                  </a:cubicBezTo>
                  <a:cubicBezTo>
                    <a:pt x="494" y="106"/>
                    <a:pt x="583" y="0"/>
                    <a:pt x="710" y="9"/>
                  </a:cubicBezTo>
                  <a:cubicBezTo>
                    <a:pt x="837" y="18"/>
                    <a:pt x="1051" y="136"/>
                    <a:pt x="1160" y="219"/>
                  </a:cubicBezTo>
                  <a:cubicBezTo>
                    <a:pt x="1269" y="302"/>
                    <a:pt x="1376" y="426"/>
                    <a:pt x="1367" y="510"/>
                  </a:cubicBezTo>
                  <a:cubicBezTo>
                    <a:pt x="1358" y="594"/>
                    <a:pt x="1234" y="688"/>
                    <a:pt x="1103" y="726"/>
                  </a:cubicBezTo>
                  <a:cubicBezTo>
                    <a:pt x="972" y="764"/>
                    <a:pt x="749" y="754"/>
                    <a:pt x="578" y="738"/>
                  </a:cubicBezTo>
                  <a:cubicBezTo>
                    <a:pt x="407" y="722"/>
                    <a:pt x="154" y="695"/>
                    <a:pt x="77" y="630"/>
                  </a:cubicBezTo>
                  <a:cubicBezTo>
                    <a:pt x="0" y="565"/>
                    <a:pt x="60" y="426"/>
                    <a:pt x="113" y="348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276" name="Freeform 7"/>
            <p:cNvSpPr/>
            <p:nvPr/>
          </p:nvSpPr>
          <p:spPr bwMode="auto">
            <a:xfrm>
              <a:off x="3984" y="1404"/>
              <a:ext cx="222" cy="180"/>
            </a:xfrm>
            <a:custGeom>
              <a:avLst/>
              <a:gdLst>
                <a:gd name="T0" fmla="*/ 0 w 222"/>
                <a:gd name="T1" fmla="*/ 180 h 180"/>
                <a:gd name="T2" fmla="*/ 222 w 222"/>
                <a:gd name="T3" fmla="*/ 0 h 180"/>
                <a:gd name="T4" fmla="*/ 0 60000 65536"/>
                <a:gd name="T5" fmla="*/ 0 60000 65536"/>
                <a:gd name="T6" fmla="*/ 0 w 222"/>
                <a:gd name="T7" fmla="*/ 0 h 180"/>
                <a:gd name="T8" fmla="*/ 222 w 222"/>
                <a:gd name="T9" fmla="*/ 180 h 18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2" h="180">
                  <a:moveTo>
                    <a:pt x="0" y="180"/>
                  </a:moveTo>
                  <a:lnTo>
                    <a:pt x="22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277" name="Oval 8"/>
            <p:cNvSpPr>
              <a:spLocks noChangeArrowheads="1"/>
            </p:cNvSpPr>
            <p:nvPr/>
          </p:nvSpPr>
          <p:spPr bwMode="auto">
            <a:xfrm>
              <a:off x="3724" y="1640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278" name="Line 9"/>
            <p:cNvSpPr>
              <a:spLocks noChangeShapeType="1"/>
            </p:cNvSpPr>
            <p:nvPr/>
          </p:nvSpPr>
          <p:spPr bwMode="auto">
            <a:xfrm>
              <a:off x="3724" y="1633"/>
              <a:ext cx="1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279" name="Line 10"/>
            <p:cNvSpPr>
              <a:spLocks noChangeShapeType="1"/>
            </p:cNvSpPr>
            <p:nvPr/>
          </p:nvSpPr>
          <p:spPr bwMode="auto">
            <a:xfrm>
              <a:off x="4037" y="1633"/>
              <a:ext cx="1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280" name="Rectangle 11"/>
            <p:cNvSpPr>
              <a:spLocks noChangeArrowheads="1"/>
            </p:cNvSpPr>
            <p:nvPr/>
          </p:nvSpPr>
          <p:spPr bwMode="auto">
            <a:xfrm>
              <a:off x="3724" y="1633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</a:endParaRPr>
            </a:p>
          </p:txBody>
        </p:sp>
        <p:sp>
          <p:nvSpPr>
            <p:cNvPr id="139281" name="Oval 12"/>
            <p:cNvSpPr>
              <a:spLocks noChangeArrowheads="1"/>
            </p:cNvSpPr>
            <p:nvPr/>
          </p:nvSpPr>
          <p:spPr bwMode="auto">
            <a:xfrm>
              <a:off x="3721" y="1574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282" name="Freeform 13"/>
            <p:cNvSpPr/>
            <p:nvPr/>
          </p:nvSpPr>
          <p:spPr bwMode="auto">
            <a:xfrm>
              <a:off x="4389" y="1404"/>
              <a:ext cx="216" cy="189"/>
            </a:xfrm>
            <a:custGeom>
              <a:avLst/>
              <a:gdLst>
                <a:gd name="T0" fmla="*/ 0 w 216"/>
                <a:gd name="T1" fmla="*/ 0 h 189"/>
                <a:gd name="T2" fmla="*/ 216 w 216"/>
                <a:gd name="T3" fmla="*/ 189 h 189"/>
                <a:gd name="T4" fmla="*/ 0 60000 65536"/>
                <a:gd name="T5" fmla="*/ 0 60000 65536"/>
                <a:gd name="T6" fmla="*/ 0 w 216"/>
                <a:gd name="T7" fmla="*/ 0 h 189"/>
                <a:gd name="T8" fmla="*/ 216 w 216"/>
                <a:gd name="T9" fmla="*/ 189 h 18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16" h="189">
                  <a:moveTo>
                    <a:pt x="0" y="0"/>
                  </a:moveTo>
                  <a:lnTo>
                    <a:pt x="216" y="189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283" name="Freeform 14"/>
            <p:cNvSpPr/>
            <p:nvPr/>
          </p:nvSpPr>
          <p:spPr bwMode="auto">
            <a:xfrm>
              <a:off x="4041" y="1668"/>
              <a:ext cx="540" cy="3"/>
            </a:xfrm>
            <a:custGeom>
              <a:avLst/>
              <a:gdLst>
                <a:gd name="T0" fmla="*/ 540 w 540"/>
                <a:gd name="T1" fmla="*/ 3 h 3"/>
                <a:gd name="T2" fmla="*/ 0 w 540"/>
                <a:gd name="T3" fmla="*/ 0 h 3"/>
                <a:gd name="T4" fmla="*/ 0 60000 65536"/>
                <a:gd name="T5" fmla="*/ 0 60000 65536"/>
                <a:gd name="T6" fmla="*/ 0 w 540"/>
                <a:gd name="T7" fmla="*/ 0 h 3"/>
                <a:gd name="T8" fmla="*/ 540 w 540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0" h="3">
                  <a:moveTo>
                    <a:pt x="540" y="3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9284" name="Group 15"/>
            <p:cNvGrpSpPr/>
            <p:nvPr/>
          </p:nvGrpSpPr>
          <p:grpSpPr bwMode="auto">
            <a:xfrm>
              <a:off x="3770" y="1526"/>
              <a:ext cx="210" cy="250"/>
              <a:chOff x="2951" y="2429"/>
              <a:chExt cx="213" cy="250"/>
            </a:xfrm>
          </p:grpSpPr>
          <p:sp>
            <p:nvSpPr>
              <p:cNvPr id="139308" name="Rectangle 1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9309" name="Text Box 17"/>
              <p:cNvSpPr txBox="1">
                <a:spLocks noChangeArrowheads="1"/>
              </p:cNvSpPr>
              <p:nvPr/>
            </p:nvSpPr>
            <p:spPr bwMode="auto">
              <a:xfrm>
                <a:off x="2951" y="2429"/>
                <a:ext cx="213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>
                    <a:latin typeface="Comic Sans MS" panose="030F0702030302020204" pitchFamily="66" charset="0"/>
                  </a:rPr>
                  <a:t>x</a:t>
                </a:r>
                <a:endParaRPr lang="en-US">
                  <a:latin typeface="Times New Roman" panose="02020603050405020304" charset="0"/>
                </a:endParaRPr>
              </a:p>
            </p:txBody>
          </p:sp>
        </p:grpSp>
        <p:grpSp>
          <p:nvGrpSpPr>
            <p:cNvPr id="139285" name="Group 18"/>
            <p:cNvGrpSpPr/>
            <p:nvPr/>
          </p:nvGrpSpPr>
          <p:grpSpPr bwMode="auto">
            <a:xfrm>
              <a:off x="4566" y="1538"/>
              <a:ext cx="316" cy="250"/>
              <a:chOff x="1740" y="2306"/>
              <a:chExt cx="316" cy="250"/>
            </a:xfrm>
          </p:grpSpPr>
          <p:sp>
            <p:nvSpPr>
              <p:cNvPr id="139300" name="Oval 19"/>
              <p:cNvSpPr>
                <a:spLocks noChangeArrowheads="1"/>
              </p:cNvSpPr>
              <p:nvPr/>
            </p:nvSpPr>
            <p:spPr bwMode="auto">
              <a:xfrm>
                <a:off x="1743" y="2420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9301" name="Line 20"/>
              <p:cNvSpPr>
                <a:spLocks noChangeShapeType="1"/>
              </p:cNvSpPr>
              <p:nvPr/>
            </p:nvSpPr>
            <p:spPr bwMode="auto">
              <a:xfrm>
                <a:off x="1743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9302" name="Line 21"/>
              <p:cNvSpPr>
                <a:spLocks noChangeShapeType="1"/>
              </p:cNvSpPr>
              <p:nvPr/>
            </p:nvSpPr>
            <p:spPr bwMode="auto">
              <a:xfrm>
                <a:off x="2056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9303" name="Rectangle 22"/>
              <p:cNvSpPr>
                <a:spLocks noChangeArrowheads="1"/>
              </p:cNvSpPr>
              <p:nvPr/>
            </p:nvSpPr>
            <p:spPr bwMode="auto">
              <a:xfrm>
                <a:off x="1743" y="2413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anose="02020603050405020304" charset="0"/>
                </a:endParaRPr>
              </a:p>
            </p:txBody>
          </p:sp>
          <p:sp>
            <p:nvSpPr>
              <p:cNvPr id="139304" name="Oval 23"/>
              <p:cNvSpPr>
                <a:spLocks noChangeArrowheads="1"/>
              </p:cNvSpPr>
              <p:nvPr/>
            </p:nvSpPr>
            <p:spPr bwMode="auto">
              <a:xfrm>
                <a:off x="1740" y="2354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9305" name="Group 24"/>
              <p:cNvGrpSpPr/>
              <p:nvPr/>
            </p:nvGrpSpPr>
            <p:grpSpPr bwMode="auto">
              <a:xfrm>
                <a:off x="1800" y="2306"/>
                <a:ext cx="202" cy="250"/>
                <a:chOff x="2955" y="2429"/>
                <a:chExt cx="205" cy="250"/>
              </a:xfrm>
            </p:grpSpPr>
            <p:sp>
              <p:nvSpPr>
                <p:cNvPr id="139306" name="Rectangle 25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3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9307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2955" y="2429"/>
                  <a:ext cx="20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>
                      <a:latin typeface="Comic Sans MS" panose="030F0702030302020204" pitchFamily="66" charset="0"/>
                    </a:rPr>
                    <a:t>z</a:t>
                  </a:r>
                  <a:endParaRPr lang="en-US">
                    <a:latin typeface="Times New Roman" panose="02020603050405020304" charset="0"/>
                  </a:endParaRPr>
                </a:p>
              </p:txBody>
            </p:sp>
          </p:grpSp>
        </p:grpSp>
        <p:sp>
          <p:nvSpPr>
            <p:cNvPr id="139286" name="Text Box 27"/>
            <p:cNvSpPr txBox="1">
              <a:spLocks noChangeArrowheads="1"/>
            </p:cNvSpPr>
            <p:nvPr/>
          </p:nvSpPr>
          <p:spPr bwMode="auto">
            <a:xfrm>
              <a:off x="4469" y="1328"/>
              <a:ext cx="181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>
                  <a:latin typeface="Comic Sans MS" panose="030F0702030302020204" pitchFamily="66" charset="0"/>
                </a:rPr>
                <a:t>1</a:t>
              </a:r>
              <a:endParaRPr lang="en-US">
                <a:latin typeface="Times New Roman" panose="02020603050405020304" charset="0"/>
              </a:endParaRPr>
            </a:p>
          </p:txBody>
        </p:sp>
        <p:sp>
          <p:nvSpPr>
            <p:cNvPr id="139287" name="Text Box 28"/>
            <p:cNvSpPr txBox="1">
              <a:spLocks noChangeArrowheads="1"/>
            </p:cNvSpPr>
            <p:nvPr/>
          </p:nvSpPr>
          <p:spPr bwMode="auto">
            <a:xfrm>
              <a:off x="3930" y="1325"/>
              <a:ext cx="204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>
                  <a:latin typeface="Comic Sans MS" panose="030F0702030302020204" pitchFamily="66" charset="0"/>
                </a:rPr>
                <a:t>4</a:t>
              </a:r>
              <a:endParaRPr lang="en-US">
                <a:latin typeface="Times New Roman" panose="02020603050405020304" charset="0"/>
              </a:endParaRPr>
            </a:p>
          </p:txBody>
        </p:sp>
        <p:sp>
          <p:nvSpPr>
            <p:cNvPr id="139288" name="Text Box 29"/>
            <p:cNvSpPr txBox="1">
              <a:spLocks noChangeArrowheads="1"/>
            </p:cNvSpPr>
            <p:nvPr/>
          </p:nvSpPr>
          <p:spPr bwMode="auto">
            <a:xfrm>
              <a:off x="4171" y="1658"/>
              <a:ext cx="292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>
                  <a:latin typeface="Comic Sans MS" panose="030F0702030302020204" pitchFamily="66" charset="0"/>
                </a:rPr>
                <a:t>50</a:t>
              </a:r>
              <a:endParaRPr lang="en-US">
                <a:latin typeface="Times New Roman" panose="02020603050405020304" charset="0"/>
              </a:endParaRPr>
            </a:p>
          </p:txBody>
        </p:sp>
        <p:grpSp>
          <p:nvGrpSpPr>
            <p:cNvPr id="139289" name="Group 30"/>
            <p:cNvGrpSpPr/>
            <p:nvPr/>
          </p:nvGrpSpPr>
          <p:grpSpPr bwMode="auto">
            <a:xfrm>
              <a:off x="4146" y="1214"/>
              <a:ext cx="316" cy="250"/>
              <a:chOff x="1740" y="2306"/>
              <a:chExt cx="316" cy="250"/>
            </a:xfrm>
          </p:grpSpPr>
          <p:sp>
            <p:nvSpPr>
              <p:cNvPr id="139292" name="Oval 31"/>
              <p:cNvSpPr>
                <a:spLocks noChangeArrowheads="1"/>
              </p:cNvSpPr>
              <p:nvPr/>
            </p:nvSpPr>
            <p:spPr bwMode="auto">
              <a:xfrm>
                <a:off x="1743" y="2420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9293" name="Line 32"/>
              <p:cNvSpPr>
                <a:spLocks noChangeShapeType="1"/>
              </p:cNvSpPr>
              <p:nvPr/>
            </p:nvSpPr>
            <p:spPr bwMode="auto">
              <a:xfrm>
                <a:off x="1743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9294" name="Line 33"/>
              <p:cNvSpPr>
                <a:spLocks noChangeShapeType="1"/>
              </p:cNvSpPr>
              <p:nvPr/>
            </p:nvSpPr>
            <p:spPr bwMode="auto">
              <a:xfrm>
                <a:off x="2056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9295" name="Rectangle 34"/>
              <p:cNvSpPr>
                <a:spLocks noChangeArrowheads="1"/>
              </p:cNvSpPr>
              <p:nvPr/>
            </p:nvSpPr>
            <p:spPr bwMode="auto">
              <a:xfrm>
                <a:off x="1743" y="2413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anose="02020603050405020304" charset="0"/>
                </a:endParaRPr>
              </a:p>
            </p:txBody>
          </p:sp>
          <p:sp>
            <p:nvSpPr>
              <p:cNvPr id="139296" name="Oval 35"/>
              <p:cNvSpPr>
                <a:spLocks noChangeArrowheads="1"/>
              </p:cNvSpPr>
              <p:nvPr/>
            </p:nvSpPr>
            <p:spPr bwMode="auto">
              <a:xfrm>
                <a:off x="1740" y="2354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39297" name="Group 36"/>
              <p:cNvGrpSpPr/>
              <p:nvPr/>
            </p:nvGrpSpPr>
            <p:grpSpPr bwMode="auto">
              <a:xfrm>
                <a:off x="1802" y="2306"/>
                <a:ext cx="199" cy="250"/>
                <a:chOff x="2957" y="2429"/>
                <a:chExt cx="202" cy="250"/>
              </a:xfrm>
            </p:grpSpPr>
            <p:sp>
              <p:nvSpPr>
                <p:cNvPr id="139298" name="Rectangle 37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3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9299" name="Text Box 38"/>
                <p:cNvSpPr txBox="1">
                  <a:spLocks noChangeArrowheads="1"/>
                </p:cNvSpPr>
                <p:nvPr/>
              </p:nvSpPr>
              <p:spPr bwMode="auto">
                <a:xfrm>
                  <a:off x="2957" y="2429"/>
                  <a:ext cx="202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>
                      <a:latin typeface="Comic Sans MS" panose="030F0702030302020204" pitchFamily="66" charset="0"/>
                    </a:rPr>
                    <a:t>y</a:t>
                  </a:r>
                  <a:endParaRPr lang="en-US">
                    <a:latin typeface="Times New Roman" panose="02020603050405020304" charset="0"/>
                  </a:endParaRPr>
                </a:p>
              </p:txBody>
            </p:sp>
          </p:grpSp>
        </p:grpSp>
        <p:sp>
          <p:nvSpPr>
            <p:cNvPr id="139290" name="Text Box 39"/>
            <p:cNvSpPr txBox="1">
              <a:spLocks noChangeArrowheads="1"/>
            </p:cNvSpPr>
            <p:nvPr/>
          </p:nvSpPr>
          <p:spPr bwMode="auto">
            <a:xfrm>
              <a:off x="3839" y="1076"/>
              <a:ext cx="181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>
                  <a:solidFill>
                    <a:srgbClr val="FF0000"/>
                  </a:solidFill>
                  <a:latin typeface="Comic Sans MS" panose="030F0702030302020204" pitchFamily="66" charset="0"/>
                </a:rPr>
                <a:t>1</a:t>
              </a:r>
              <a:endParaRPr lang="en-US">
                <a:latin typeface="Times New Roman" panose="02020603050405020304" charset="0"/>
              </a:endParaRPr>
            </a:p>
          </p:txBody>
        </p:sp>
        <p:sp>
          <p:nvSpPr>
            <p:cNvPr id="139291" name="Line 40"/>
            <p:cNvSpPr>
              <a:spLocks noChangeShapeType="1"/>
            </p:cNvSpPr>
            <p:nvPr/>
          </p:nvSpPr>
          <p:spPr bwMode="auto">
            <a:xfrm flipH="1" flipV="1">
              <a:off x="3948" y="1272"/>
              <a:ext cx="132" cy="228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30153" name="Rectangle 41"/>
          <p:cNvSpPr>
            <a:spLocks noChangeArrowheads="1"/>
          </p:cNvSpPr>
          <p:nvPr/>
        </p:nvSpPr>
        <p:spPr bwMode="auto">
          <a:xfrm>
            <a:off x="1698625" y="3630771"/>
            <a:ext cx="6691313" cy="922020"/>
          </a:xfrm>
          <a:prstGeom prst="rect">
            <a:avLst/>
          </a:prstGeom>
          <a:noFill/>
          <a:ln>
            <a:noFill/>
          </a:ln>
        </p:spPr>
        <p:txBody>
          <a:bodyPr anchor="ctr">
            <a:spAutoFit/>
          </a:bodyPr>
          <a:lstStyle/>
          <a:p>
            <a:pPr>
              <a:tabLst>
                <a:tab pos="228600" algn="l"/>
                <a:tab pos="457200" algn="l"/>
              </a:tabLst>
            </a:pPr>
            <a:r>
              <a:rPr lang="en-US" i="1"/>
              <a:t>t</a:t>
            </a:r>
            <a:r>
              <a:rPr lang="en-US" i="1" baseline="-25000"/>
              <a:t>0 </a:t>
            </a:r>
            <a:r>
              <a:rPr lang="en-US"/>
              <a:t>: </a:t>
            </a:r>
            <a:r>
              <a:rPr lang="en-US" i="1"/>
              <a:t>y</a:t>
            </a:r>
            <a:r>
              <a:rPr lang="en-US"/>
              <a:t> detects link-cost change, updates its DV, informs its neighbors.     </a:t>
            </a:r>
            <a:r>
              <a:rPr lang="zh-CN" altLang="en-US">
                <a:ea typeface="宋体" panose="02010600030101010101" pitchFamily="2" charset="-122"/>
              </a:rPr>
              <a:t>从</a:t>
            </a:r>
            <a:r>
              <a:rPr lang="en-US" altLang="zh-CN">
                <a:ea typeface="宋体" panose="02010600030101010101" pitchFamily="2" charset="-122"/>
              </a:rPr>
              <a:t>4</a:t>
            </a:r>
            <a:r>
              <a:rPr lang="zh-CN" altLang="en-US">
                <a:ea typeface="宋体" panose="02010600030101010101" pitchFamily="2" charset="-122"/>
              </a:rPr>
              <a:t>变为</a:t>
            </a:r>
            <a:r>
              <a:rPr lang="en-US" altLang="zh-CN">
                <a:ea typeface="宋体" panose="02010600030101010101" pitchFamily="2" charset="-122"/>
              </a:rPr>
              <a:t>1</a:t>
            </a:r>
            <a:endParaRPr lang="en-US"/>
          </a:p>
          <a:p>
            <a:pPr>
              <a:tabLst>
                <a:tab pos="228600" algn="l"/>
                <a:tab pos="457200" algn="l"/>
              </a:tabLst>
            </a:pPr>
            <a:endParaRPr lang="en-US"/>
          </a:p>
        </p:txBody>
      </p:sp>
      <p:sp>
        <p:nvSpPr>
          <p:cNvPr id="730154" name="Rectangle 42"/>
          <p:cNvSpPr>
            <a:spLocks noChangeArrowheads="1"/>
          </p:cNvSpPr>
          <p:nvPr/>
        </p:nvSpPr>
        <p:spPr bwMode="auto">
          <a:xfrm>
            <a:off x="1711325" y="4324509"/>
            <a:ext cx="6503988" cy="922020"/>
          </a:xfrm>
          <a:prstGeom prst="rect">
            <a:avLst/>
          </a:prstGeom>
          <a:noFill/>
          <a:ln>
            <a:noFill/>
          </a:ln>
        </p:spPr>
        <p:txBody>
          <a:bodyPr anchor="ctr">
            <a:spAutoFit/>
          </a:bodyPr>
          <a:lstStyle/>
          <a:p>
            <a:pPr>
              <a:tabLst>
                <a:tab pos="228600" algn="l"/>
                <a:tab pos="457200" algn="l"/>
              </a:tabLst>
            </a:pPr>
            <a:r>
              <a:rPr lang="en-US" i="1"/>
              <a:t>t</a:t>
            </a:r>
            <a:r>
              <a:rPr lang="en-US" i="1" baseline="-25000"/>
              <a:t>1 </a:t>
            </a:r>
            <a:r>
              <a:rPr lang="en-US"/>
              <a:t>: </a:t>
            </a:r>
            <a:r>
              <a:rPr lang="en-US" i="1"/>
              <a:t>z</a:t>
            </a:r>
            <a:r>
              <a:rPr lang="en-US"/>
              <a:t> receives update from </a:t>
            </a:r>
            <a:r>
              <a:rPr lang="en-US" i="1"/>
              <a:t>y</a:t>
            </a:r>
            <a:r>
              <a:rPr lang="en-US"/>
              <a:t>, updates its table, computes new least cost to </a:t>
            </a:r>
            <a:r>
              <a:rPr lang="en-US" i="1"/>
              <a:t>x</a:t>
            </a:r>
            <a:r>
              <a:rPr lang="en-US"/>
              <a:t> , sends its neighbors its DV.  </a:t>
            </a:r>
            <a:r>
              <a:rPr lang="zh-CN" altLang="en-US">
                <a:ea typeface="宋体" panose="02010600030101010101" pitchFamily="2" charset="-122"/>
              </a:rPr>
              <a:t>开销从</a:t>
            </a:r>
            <a:r>
              <a:rPr lang="en-US" altLang="zh-CN">
                <a:ea typeface="宋体" panose="02010600030101010101" pitchFamily="2" charset="-122"/>
              </a:rPr>
              <a:t>5</a:t>
            </a:r>
            <a:r>
              <a:rPr lang="zh-CN" altLang="en-US">
                <a:ea typeface="宋体" panose="02010600030101010101" pitchFamily="2" charset="-122"/>
              </a:rPr>
              <a:t>变为</a:t>
            </a:r>
            <a:r>
              <a:rPr lang="en-US" altLang="zh-CN">
                <a:ea typeface="宋体" panose="02010600030101010101" pitchFamily="2" charset="-122"/>
              </a:rPr>
              <a:t>2</a:t>
            </a:r>
            <a:endParaRPr lang="en-US"/>
          </a:p>
          <a:p>
            <a:pPr>
              <a:tabLst>
                <a:tab pos="228600" algn="l"/>
                <a:tab pos="457200" algn="l"/>
              </a:tabLst>
            </a:pPr>
            <a:endParaRPr lang="en-US"/>
          </a:p>
        </p:txBody>
      </p:sp>
      <p:sp>
        <p:nvSpPr>
          <p:cNvPr id="730155" name="Rectangle 43"/>
          <p:cNvSpPr>
            <a:spLocks noChangeArrowheads="1"/>
          </p:cNvSpPr>
          <p:nvPr/>
        </p:nvSpPr>
        <p:spPr bwMode="auto">
          <a:xfrm>
            <a:off x="1733550" y="5148421"/>
            <a:ext cx="7158038" cy="922020"/>
          </a:xfrm>
          <a:prstGeom prst="rect">
            <a:avLst/>
          </a:prstGeom>
          <a:noFill/>
          <a:ln>
            <a:noFill/>
          </a:ln>
        </p:spPr>
        <p:txBody>
          <a:bodyPr anchor="ctr">
            <a:spAutoFit/>
          </a:bodyPr>
          <a:lstStyle/>
          <a:p>
            <a:pPr>
              <a:tabLst>
                <a:tab pos="228600" algn="l"/>
                <a:tab pos="457200" algn="l"/>
              </a:tabLst>
            </a:pPr>
            <a:r>
              <a:rPr lang="en-US" i="1"/>
              <a:t>t</a:t>
            </a:r>
            <a:r>
              <a:rPr lang="en-US" i="1" baseline="-25000"/>
              <a:t>2 </a:t>
            </a:r>
            <a:r>
              <a:rPr lang="en-US"/>
              <a:t>: </a:t>
            </a:r>
            <a:r>
              <a:rPr lang="en-US" i="1"/>
              <a:t>y</a:t>
            </a:r>
            <a:r>
              <a:rPr lang="en-US"/>
              <a:t> receives </a:t>
            </a:r>
            <a:r>
              <a:rPr lang="en-US" i="1"/>
              <a:t>z</a:t>
            </a:r>
            <a:r>
              <a:rPr lang="ja-JP" altLang="en-US"/>
              <a:t>’</a:t>
            </a:r>
            <a:r>
              <a:rPr lang="en-US" altLang="ja-JP"/>
              <a:t>s update, updates its distance table.  </a:t>
            </a:r>
            <a:r>
              <a:rPr lang="en-US" altLang="ja-JP" i="1"/>
              <a:t>y</a:t>
            </a:r>
            <a:r>
              <a:rPr lang="ja-JP" altLang="en-US"/>
              <a:t>’</a:t>
            </a:r>
            <a:r>
              <a:rPr lang="en-US" altLang="ja-JP"/>
              <a:t>s least costs do </a:t>
            </a:r>
            <a:r>
              <a:rPr lang="en-US" altLang="ja-JP" i="1"/>
              <a:t>not</a:t>
            </a:r>
            <a:r>
              <a:rPr lang="en-US" altLang="ja-JP"/>
              <a:t> change, so </a:t>
            </a:r>
            <a:r>
              <a:rPr lang="en-US" altLang="ja-JP" i="1"/>
              <a:t>y</a:t>
            </a:r>
            <a:r>
              <a:rPr lang="en-US" altLang="ja-JP"/>
              <a:t>  does </a:t>
            </a:r>
            <a:r>
              <a:rPr lang="en-US" altLang="ja-JP" i="1"/>
              <a:t>not</a:t>
            </a:r>
            <a:r>
              <a:rPr lang="en-US" altLang="ja-JP"/>
              <a:t> send a message to </a:t>
            </a:r>
            <a:r>
              <a:rPr lang="en-US" altLang="ja-JP" i="1"/>
              <a:t>z</a:t>
            </a:r>
            <a:r>
              <a:rPr lang="en-US" altLang="ja-JP"/>
              <a:t>.  y</a:t>
            </a:r>
            <a:r>
              <a:rPr lang="zh-CN" altLang="en-US">
                <a:ea typeface="宋体" panose="02010600030101010101" pitchFamily="2" charset="-122"/>
              </a:rPr>
              <a:t>不变了，还是</a:t>
            </a:r>
            <a:r>
              <a:rPr lang="en-US" altLang="zh-CN">
                <a:ea typeface="宋体" panose="02010600030101010101" pitchFamily="2" charset="-122"/>
              </a:rPr>
              <a:t>1</a:t>
            </a:r>
            <a:endParaRPr lang="en-US" altLang="ja-JP"/>
          </a:p>
          <a:p>
            <a:pPr>
              <a:tabLst>
                <a:tab pos="228600" algn="l"/>
                <a:tab pos="457200" algn="l"/>
              </a:tabLst>
            </a:pPr>
            <a:endParaRPr lang="en-US"/>
          </a:p>
        </p:txBody>
      </p:sp>
      <p:sp>
        <p:nvSpPr>
          <p:cNvPr id="4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4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sp>
        <p:nvSpPr>
          <p:cNvPr id="49" name="TextBox 1"/>
          <p:cNvSpPr txBox="1">
            <a:spLocks noChangeArrowheads="1"/>
          </p:cNvSpPr>
          <p:nvPr/>
        </p:nvSpPr>
        <p:spPr bwMode="auto">
          <a:xfrm>
            <a:off x="339826" y="6198762"/>
            <a:ext cx="4507165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 dirty="0" smtClean="0"/>
              <a:t>* Check </a:t>
            </a:r>
            <a:r>
              <a:rPr lang="en-US" sz="1400" dirty="0"/>
              <a:t>out the online interactive exercises for more </a:t>
            </a:r>
            <a:r>
              <a:rPr lang="en-US" sz="1400" dirty="0" smtClean="0"/>
              <a:t>examples: h</a:t>
            </a:r>
            <a:r>
              <a:rPr lang="en-US" sz="1200" dirty="0" smtClean="0"/>
              <a:t>ttp</a:t>
            </a:r>
            <a:r>
              <a:rPr lang="en-US" sz="1200" dirty="0"/>
              <a:t>://gaia.cs.umass.edu/kurose_ross/interactive/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0153" grpId="0"/>
      <p:bldP spid="730154" grpId="0"/>
      <p:bldP spid="73015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29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847725"/>
            <a:ext cx="68564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140292" name="Rectangle 3"/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7772400" cy="1008063"/>
          </a:xfrm>
        </p:spPr>
        <p:txBody>
          <a:bodyPr/>
          <a:lstStyle/>
          <a:p>
            <a:r>
              <a:rPr lang="en-US" sz="3600">
                <a:latin typeface="Gill Sans MT" panose="020B0502020104020203" pitchFamily="34" charset="0"/>
              </a:rPr>
              <a:t>Distance vector: link cost changes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40293" name="Rectangle 4"/>
          <p:cNvSpPr>
            <a:spLocks noChangeArrowheads="1"/>
          </p:cNvSpPr>
          <p:nvPr/>
        </p:nvSpPr>
        <p:spPr bwMode="auto">
          <a:xfrm>
            <a:off x="552450" y="1400175"/>
            <a:ext cx="4867275" cy="252412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</a:pPr>
            <a:r>
              <a:rPr lang="en-US" sz="2800" i="1">
                <a:solidFill>
                  <a:srgbClr val="CC0000"/>
                </a:solidFill>
                <a:latin typeface="Gill Sans MT" panose="020B0502020104020203" pitchFamily="34" charset="0"/>
              </a:rPr>
              <a:t>link cost changes:</a:t>
            </a:r>
            <a:endParaRPr lang="en-US" sz="2800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400">
                <a:latin typeface="Gill Sans MT" panose="020B0502020104020203" pitchFamily="34" charset="0"/>
              </a:rPr>
              <a:t>node detects local link cost change </a:t>
            </a:r>
            <a:endParaRPr lang="en-US" sz="240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400" i="1">
                <a:solidFill>
                  <a:srgbClr val="CC0000"/>
                </a:solidFill>
                <a:latin typeface="Gill Sans MT" panose="020B0502020104020203" pitchFamily="34" charset="0"/>
              </a:rPr>
              <a:t>bad news travels slow</a:t>
            </a:r>
            <a:r>
              <a:rPr lang="en-US" sz="2400">
                <a:latin typeface="Gill Sans MT" panose="020B0502020104020203" pitchFamily="34" charset="0"/>
              </a:rPr>
              <a:t> - </a:t>
            </a:r>
            <a:r>
              <a:rPr lang="ja-JP" altLang="en-US" sz="2400">
                <a:latin typeface="Gill Sans MT" panose="020B0502020104020203" pitchFamily="34" charset="0"/>
              </a:rPr>
              <a:t>“</a:t>
            </a:r>
            <a:r>
              <a:rPr lang="en-US" altLang="ja-JP" sz="2400">
                <a:latin typeface="Gill Sans MT" panose="020B0502020104020203" pitchFamily="34" charset="0"/>
              </a:rPr>
              <a:t>count to infinity</a:t>
            </a:r>
            <a:r>
              <a:rPr lang="ja-JP" altLang="en-US" sz="2400">
                <a:latin typeface="Gill Sans MT" panose="020B0502020104020203" pitchFamily="34" charset="0"/>
              </a:rPr>
              <a:t>”</a:t>
            </a:r>
            <a:r>
              <a:rPr lang="en-US" altLang="ja-JP" sz="2400">
                <a:latin typeface="Gill Sans MT" panose="020B0502020104020203" pitchFamily="34" charset="0"/>
              </a:rPr>
              <a:t> problem!</a:t>
            </a:r>
            <a:endParaRPr lang="en-US" altLang="ja-JP" sz="240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400">
                <a:latin typeface="Gill Sans MT" panose="020B0502020104020203" pitchFamily="34" charset="0"/>
              </a:rPr>
              <a:t>44 iterations before algorithm stabilizes: see text</a:t>
            </a:r>
            <a:endParaRPr lang="en-US" sz="2400">
              <a:latin typeface="Gill Sans MT" panose="020B0502020104020203" pitchFamily="34" charset="0"/>
            </a:endParaRPr>
          </a:p>
        </p:txBody>
      </p:sp>
      <p:grpSp>
        <p:nvGrpSpPr>
          <p:cNvPr id="140294" name="Group 6"/>
          <p:cNvGrpSpPr/>
          <p:nvPr/>
        </p:nvGrpSpPr>
        <p:grpSpPr bwMode="auto">
          <a:xfrm>
            <a:off x="5838825" y="1609725"/>
            <a:ext cx="2184400" cy="1314450"/>
            <a:chOff x="3625" y="1076"/>
            <a:chExt cx="1376" cy="828"/>
          </a:xfrm>
        </p:grpSpPr>
        <p:sp>
          <p:nvSpPr>
            <p:cNvPr id="140296" name="Freeform 7"/>
            <p:cNvSpPr/>
            <p:nvPr/>
          </p:nvSpPr>
          <p:spPr bwMode="auto">
            <a:xfrm>
              <a:off x="3625" y="1140"/>
              <a:ext cx="1376" cy="764"/>
            </a:xfrm>
            <a:custGeom>
              <a:avLst/>
              <a:gdLst>
                <a:gd name="T0" fmla="*/ 113 w 1376"/>
                <a:gd name="T1" fmla="*/ 348 h 764"/>
                <a:gd name="T2" fmla="*/ 395 w 1376"/>
                <a:gd name="T3" fmla="*/ 162 h 764"/>
                <a:gd name="T4" fmla="*/ 710 w 1376"/>
                <a:gd name="T5" fmla="*/ 9 h 764"/>
                <a:gd name="T6" fmla="*/ 1160 w 1376"/>
                <a:gd name="T7" fmla="*/ 219 h 764"/>
                <a:gd name="T8" fmla="*/ 1367 w 1376"/>
                <a:gd name="T9" fmla="*/ 510 h 764"/>
                <a:gd name="T10" fmla="*/ 1103 w 1376"/>
                <a:gd name="T11" fmla="*/ 726 h 764"/>
                <a:gd name="T12" fmla="*/ 578 w 1376"/>
                <a:gd name="T13" fmla="*/ 738 h 764"/>
                <a:gd name="T14" fmla="*/ 77 w 1376"/>
                <a:gd name="T15" fmla="*/ 630 h 764"/>
                <a:gd name="T16" fmla="*/ 113 w 1376"/>
                <a:gd name="T17" fmla="*/ 348 h 76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76"/>
                <a:gd name="T28" fmla="*/ 0 h 764"/>
                <a:gd name="T29" fmla="*/ 1376 w 1376"/>
                <a:gd name="T30" fmla="*/ 764 h 76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76" h="764">
                  <a:moveTo>
                    <a:pt x="113" y="348"/>
                  </a:moveTo>
                  <a:cubicBezTo>
                    <a:pt x="166" y="270"/>
                    <a:pt x="296" y="218"/>
                    <a:pt x="395" y="162"/>
                  </a:cubicBezTo>
                  <a:cubicBezTo>
                    <a:pt x="494" y="106"/>
                    <a:pt x="583" y="0"/>
                    <a:pt x="710" y="9"/>
                  </a:cubicBezTo>
                  <a:cubicBezTo>
                    <a:pt x="837" y="18"/>
                    <a:pt x="1051" y="136"/>
                    <a:pt x="1160" y="219"/>
                  </a:cubicBezTo>
                  <a:cubicBezTo>
                    <a:pt x="1269" y="302"/>
                    <a:pt x="1376" y="426"/>
                    <a:pt x="1367" y="510"/>
                  </a:cubicBezTo>
                  <a:cubicBezTo>
                    <a:pt x="1358" y="594"/>
                    <a:pt x="1234" y="688"/>
                    <a:pt x="1103" y="726"/>
                  </a:cubicBezTo>
                  <a:cubicBezTo>
                    <a:pt x="972" y="764"/>
                    <a:pt x="749" y="754"/>
                    <a:pt x="578" y="738"/>
                  </a:cubicBezTo>
                  <a:cubicBezTo>
                    <a:pt x="407" y="722"/>
                    <a:pt x="154" y="695"/>
                    <a:pt x="77" y="630"/>
                  </a:cubicBezTo>
                  <a:cubicBezTo>
                    <a:pt x="0" y="565"/>
                    <a:pt x="60" y="426"/>
                    <a:pt x="113" y="348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297" name="Freeform 8"/>
            <p:cNvSpPr/>
            <p:nvPr/>
          </p:nvSpPr>
          <p:spPr bwMode="auto">
            <a:xfrm>
              <a:off x="3984" y="1404"/>
              <a:ext cx="222" cy="180"/>
            </a:xfrm>
            <a:custGeom>
              <a:avLst/>
              <a:gdLst>
                <a:gd name="T0" fmla="*/ 0 w 222"/>
                <a:gd name="T1" fmla="*/ 180 h 180"/>
                <a:gd name="T2" fmla="*/ 222 w 222"/>
                <a:gd name="T3" fmla="*/ 0 h 180"/>
                <a:gd name="T4" fmla="*/ 0 60000 65536"/>
                <a:gd name="T5" fmla="*/ 0 60000 65536"/>
                <a:gd name="T6" fmla="*/ 0 w 222"/>
                <a:gd name="T7" fmla="*/ 0 h 180"/>
                <a:gd name="T8" fmla="*/ 222 w 222"/>
                <a:gd name="T9" fmla="*/ 180 h 18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22" h="180">
                  <a:moveTo>
                    <a:pt x="0" y="180"/>
                  </a:moveTo>
                  <a:lnTo>
                    <a:pt x="22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298" name="Oval 9"/>
            <p:cNvSpPr>
              <a:spLocks noChangeArrowheads="1"/>
            </p:cNvSpPr>
            <p:nvPr/>
          </p:nvSpPr>
          <p:spPr bwMode="auto">
            <a:xfrm>
              <a:off x="3724" y="1640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299" name="Line 10"/>
            <p:cNvSpPr>
              <a:spLocks noChangeShapeType="1"/>
            </p:cNvSpPr>
            <p:nvPr/>
          </p:nvSpPr>
          <p:spPr bwMode="auto">
            <a:xfrm>
              <a:off x="3724" y="1633"/>
              <a:ext cx="1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300" name="Line 11"/>
            <p:cNvSpPr>
              <a:spLocks noChangeShapeType="1"/>
            </p:cNvSpPr>
            <p:nvPr/>
          </p:nvSpPr>
          <p:spPr bwMode="auto">
            <a:xfrm>
              <a:off x="4037" y="1633"/>
              <a:ext cx="1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301" name="Rectangle 12"/>
            <p:cNvSpPr>
              <a:spLocks noChangeArrowheads="1"/>
            </p:cNvSpPr>
            <p:nvPr/>
          </p:nvSpPr>
          <p:spPr bwMode="auto">
            <a:xfrm>
              <a:off x="3724" y="1633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</a:endParaRPr>
            </a:p>
          </p:txBody>
        </p:sp>
        <p:sp>
          <p:nvSpPr>
            <p:cNvPr id="140302" name="Oval 13"/>
            <p:cNvSpPr>
              <a:spLocks noChangeArrowheads="1"/>
            </p:cNvSpPr>
            <p:nvPr/>
          </p:nvSpPr>
          <p:spPr bwMode="auto">
            <a:xfrm>
              <a:off x="3721" y="1574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303" name="Freeform 14"/>
            <p:cNvSpPr/>
            <p:nvPr/>
          </p:nvSpPr>
          <p:spPr bwMode="auto">
            <a:xfrm>
              <a:off x="4389" y="1404"/>
              <a:ext cx="216" cy="189"/>
            </a:xfrm>
            <a:custGeom>
              <a:avLst/>
              <a:gdLst>
                <a:gd name="T0" fmla="*/ 0 w 216"/>
                <a:gd name="T1" fmla="*/ 0 h 189"/>
                <a:gd name="T2" fmla="*/ 216 w 216"/>
                <a:gd name="T3" fmla="*/ 189 h 189"/>
                <a:gd name="T4" fmla="*/ 0 60000 65536"/>
                <a:gd name="T5" fmla="*/ 0 60000 65536"/>
                <a:gd name="T6" fmla="*/ 0 w 216"/>
                <a:gd name="T7" fmla="*/ 0 h 189"/>
                <a:gd name="T8" fmla="*/ 216 w 216"/>
                <a:gd name="T9" fmla="*/ 189 h 189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16" h="189">
                  <a:moveTo>
                    <a:pt x="0" y="0"/>
                  </a:moveTo>
                  <a:lnTo>
                    <a:pt x="216" y="189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304" name="Freeform 15"/>
            <p:cNvSpPr/>
            <p:nvPr/>
          </p:nvSpPr>
          <p:spPr bwMode="auto">
            <a:xfrm>
              <a:off x="4041" y="1668"/>
              <a:ext cx="540" cy="3"/>
            </a:xfrm>
            <a:custGeom>
              <a:avLst/>
              <a:gdLst>
                <a:gd name="T0" fmla="*/ 540 w 540"/>
                <a:gd name="T1" fmla="*/ 3 h 3"/>
                <a:gd name="T2" fmla="*/ 0 w 540"/>
                <a:gd name="T3" fmla="*/ 0 h 3"/>
                <a:gd name="T4" fmla="*/ 0 60000 65536"/>
                <a:gd name="T5" fmla="*/ 0 60000 65536"/>
                <a:gd name="T6" fmla="*/ 0 w 540"/>
                <a:gd name="T7" fmla="*/ 0 h 3"/>
                <a:gd name="T8" fmla="*/ 540 w 540"/>
                <a:gd name="T9" fmla="*/ 3 h 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40" h="3">
                  <a:moveTo>
                    <a:pt x="540" y="3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0305" name="Group 16"/>
            <p:cNvGrpSpPr/>
            <p:nvPr/>
          </p:nvGrpSpPr>
          <p:grpSpPr bwMode="auto">
            <a:xfrm>
              <a:off x="3770" y="1526"/>
              <a:ext cx="210" cy="250"/>
              <a:chOff x="2951" y="2429"/>
              <a:chExt cx="213" cy="250"/>
            </a:xfrm>
          </p:grpSpPr>
          <p:sp>
            <p:nvSpPr>
              <p:cNvPr id="140329" name="Rectangle 17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0330" name="Text Box 18"/>
              <p:cNvSpPr txBox="1">
                <a:spLocks noChangeArrowheads="1"/>
              </p:cNvSpPr>
              <p:nvPr/>
            </p:nvSpPr>
            <p:spPr bwMode="auto">
              <a:xfrm>
                <a:off x="2951" y="2429"/>
                <a:ext cx="213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>
                    <a:latin typeface="Comic Sans MS" panose="030F0702030302020204" pitchFamily="66" charset="0"/>
                  </a:rPr>
                  <a:t>x</a:t>
                </a:r>
                <a:endParaRPr lang="en-US">
                  <a:latin typeface="Times New Roman" panose="02020603050405020304" charset="0"/>
                </a:endParaRPr>
              </a:p>
            </p:txBody>
          </p:sp>
        </p:grpSp>
        <p:grpSp>
          <p:nvGrpSpPr>
            <p:cNvPr id="140306" name="Group 19"/>
            <p:cNvGrpSpPr/>
            <p:nvPr/>
          </p:nvGrpSpPr>
          <p:grpSpPr bwMode="auto">
            <a:xfrm>
              <a:off x="4566" y="1538"/>
              <a:ext cx="316" cy="250"/>
              <a:chOff x="1740" y="2306"/>
              <a:chExt cx="316" cy="250"/>
            </a:xfrm>
          </p:grpSpPr>
          <p:sp>
            <p:nvSpPr>
              <p:cNvPr id="140321" name="Oval 20"/>
              <p:cNvSpPr>
                <a:spLocks noChangeArrowheads="1"/>
              </p:cNvSpPr>
              <p:nvPr/>
            </p:nvSpPr>
            <p:spPr bwMode="auto">
              <a:xfrm>
                <a:off x="1743" y="2420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0322" name="Line 21"/>
              <p:cNvSpPr>
                <a:spLocks noChangeShapeType="1"/>
              </p:cNvSpPr>
              <p:nvPr/>
            </p:nvSpPr>
            <p:spPr bwMode="auto">
              <a:xfrm>
                <a:off x="1743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0323" name="Line 22"/>
              <p:cNvSpPr>
                <a:spLocks noChangeShapeType="1"/>
              </p:cNvSpPr>
              <p:nvPr/>
            </p:nvSpPr>
            <p:spPr bwMode="auto">
              <a:xfrm>
                <a:off x="2056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0324" name="Rectangle 23"/>
              <p:cNvSpPr>
                <a:spLocks noChangeArrowheads="1"/>
              </p:cNvSpPr>
              <p:nvPr/>
            </p:nvSpPr>
            <p:spPr bwMode="auto">
              <a:xfrm>
                <a:off x="1743" y="2413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anose="02020603050405020304" charset="0"/>
                </a:endParaRPr>
              </a:p>
            </p:txBody>
          </p:sp>
          <p:sp>
            <p:nvSpPr>
              <p:cNvPr id="140325" name="Oval 24"/>
              <p:cNvSpPr>
                <a:spLocks noChangeArrowheads="1"/>
              </p:cNvSpPr>
              <p:nvPr/>
            </p:nvSpPr>
            <p:spPr bwMode="auto">
              <a:xfrm>
                <a:off x="1740" y="2354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40326" name="Group 25"/>
              <p:cNvGrpSpPr/>
              <p:nvPr/>
            </p:nvGrpSpPr>
            <p:grpSpPr bwMode="auto">
              <a:xfrm>
                <a:off x="1800" y="2306"/>
                <a:ext cx="202" cy="250"/>
                <a:chOff x="2955" y="2429"/>
                <a:chExt cx="205" cy="250"/>
              </a:xfrm>
            </p:grpSpPr>
            <p:sp>
              <p:nvSpPr>
                <p:cNvPr id="140327" name="Rectangle 26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3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0328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2955" y="2429"/>
                  <a:ext cx="205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>
                      <a:latin typeface="Comic Sans MS" panose="030F0702030302020204" pitchFamily="66" charset="0"/>
                    </a:rPr>
                    <a:t>z</a:t>
                  </a:r>
                  <a:endParaRPr lang="en-US">
                    <a:latin typeface="Times New Roman" panose="02020603050405020304" charset="0"/>
                  </a:endParaRPr>
                </a:p>
              </p:txBody>
            </p:sp>
          </p:grpSp>
        </p:grpSp>
        <p:sp>
          <p:nvSpPr>
            <p:cNvPr id="140307" name="Text Box 28"/>
            <p:cNvSpPr txBox="1">
              <a:spLocks noChangeArrowheads="1"/>
            </p:cNvSpPr>
            <p:nvPr/>
          </p:nvSpPr>
          <p:spPr bwMode="auto">
            <a:xfrm>
              <a:off x="4469" y="1328"/>
              <a:ext cx="181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>
                  <a:latin typeface="Comic Sans MS" panose="030F0702030302020204" pitchFamily="66" charset="0"/>
                </a:rPr>
                <a:t>1</a:t>
              </a:r>
              <a:endParaRPr lang="en-US">
                <a:latin typeface="Times New Roman" panose="02020603050405020304" charset="0"/>
              </a:endParaRPr>
            </a:p>
          </p:txBody>
        </p:sp>
        <p:sp>
          <p:nvSpPr>
            <p:cNvPr id="140308" name="Text Box 29"/>
            <p:cNvSpPr txBox="1">
              <a:spLocks noChangeArrowheads="1"/>
            </p:cNvSpPr>
            <p:nvPr/>
          </p:nvSpPr>
          <p:spPr bwMode="auto">
            <a:xfrm>
              <a:off x="3930" y="1325"/>
              <a:ext cx="204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>
                  <a:latin typeface="Comic Sans MS" panose="030F0702030302020204" pitchFamily="66" charset="0"/>
                </a:rPr>
                <a:t>4</a:t>
              </a:r>
              <a:endParaRPr lang="en-US">
                <a:latin typeface="Times New Roman" panose="02020603050405020304" charset="0"/>
              </a:endParaRPr>
            </a:p>
          </p:txBody>
        </p:sp>
        <p:sp>
          <p:nvSpPr>
            <p:cNvPr id="140309" name="Text Box 30"/>
            <p:cNvSpPr txBox="1">
              <a:spLocks noChangeArrowheads="1"/>
            </p:cNvSpPr>
            <p:nvPr/>
          </p:nvSpPr>
          <p:spPr bwMode="auto">
            <a:xfrm>
              <a:off x="4171" y="1658"/>
              <a:ext cx="292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>
                  <a:latin typeface="Comic Sans MS" panose="030F0702030302020204" pitchFamily="66" charset="0"/>
                </a:rPr>
                <a:t>50</a:t>
              </a:r>
              <a:endParaRPr lang="en-US">
                <a:latin typeface="Times New Roman" panose="02020603050405020304" charset="0"/>
              </a:endParaRPr>
            </a:p>
          </p:txBody>
        </p:sp>
        <p:grpSp>
          <p:nvGrpSpPr>
            <p:cNvPr id="140310" name="Group 31"/>
            <p:cNvGrpSpPr/>
            <p:nvPr/>
          </p:nvGrpSpPr>
          <p:grpSpPr bwMode="auto">
            <a:xfrm>
              <a:off x="4146" y="1214"/>
              <a:ext cx="316" cy="250"/>
              <a:chOff x="1740" y="2306"/>
              <a:chExt cx="316" cy="250"/>
            </a:xfrm>
          </p:grpSpPr>
          <p:sp>
            <p:nvSpPr>
              <p:cNvPr id="140313" name="Oval 32"/>
              <p:cNvSpPr>
                <a:spLocks noChangeArrowheads="1"/>
              </p:cNvSpPr>
              <p:nvPr/>
            </p:nvSpPr>
            <p:spPr bwMode="auto">
              <a:xfrm>
                <a:off x="1743" y="2420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0314" name="Line 33"/>
              <p:cNvSpPr>
                <a:spLocks noChangeShapeType="1"/>
              </p:cNvSpPr>
              <p:nvPr/>
            </p:nvSpPr>
            <p:spPr bwMode="auto">
              <a:xfrm>
                <a:off x="1743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0315" name="Line 34"/>
              <p:cNvSpPr>
                <a:spLocks noChangeShapeType="1"/>
              </p:cNvSpPr>
              <p:nvPr/>
            </p:nvSpPr>
            <p:spPr bwMode="auto">
              <a:xfrm>
                <a:off x="2056" y="2413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0316" name="Rectangle 35"/>
              <p:cNvSpPr>
                <a:spLocks noChangeArrowheads="1"/>
              </p:cNvSpPr>
              <p:nvPr/>
            </p:nvSpPr>
            <p:spPr bwMode="auto">
              <a:xfrm>
                <a:off x="1743" y="2413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anose="02020603050405020304" charset="0"/>
                </a:endParaRPr>
              </a:p>
            </p:txBody>
          </p:sp>
          <p:sp>
            <p:nvSpPr>
              <p:cNvPr id="140317" name="Oval 36"/>
              <p:cNvSpPr>
                <a:spLocks noChangeArrowheads="1"/>
              </p:cNvSpPr>
              <p:nvPr/>
            </p:nvSpPr>
            <p:spPr bwMode="auto">
              <a:xfrm>
                <a:off x="1740" y="2354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40318" name="Group 37"/>
              <p:cNvGrpSpPr/>
              <p:nvPr/>
            </p:nvGrpSpPr>
            <p:grpSpPr bwMode="auto">
              <a:xfrm>
                <a:off x="1802" y="2306"/>
                <a:ext cx="199" cy="250"/>
                <a:chOff x="2957" y="2429"/>
                <a:chExt cx="202" cy="250"/>
              </a:xfrm>
            </p:grpSpPr>
            <p:sp>
              <p:nvSpPr>
                <p:cNvPr id="140319" name="Rectangle 38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3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0320" name="Text Box 39"/>
                <p:cNvSpPr txBox="1">
                  <a:spLocks noChangeArrowheads="1"/>
                </p:cNvSpPr>
                <p:nvPr/>
              </p:nvSpPr>
              <p:spPr bwMode="auto">
                <a:xfrm>
                  <a:off x="2957" y="2429"/>
                  <a:ext cx="202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>
                      <a:latin typeface="Comic Sans MS" panose="030F0702030302020204" pitchFamily="66" charset="0"/>
                    </a:rPr>
                    <a:t>y</a:t>
                  </a:r>
                  <a:endParaRPr lang="en-US">
                    <a:latin typeface="Times New Roman" panose="02020603050405020304" charset="0"/>
                  </a:endParaRPr>
                </a:p>
              </p:txBody>
            </p:sp>
          </p:grpSp>
        </p:grpSp>
        <p:sp>
          <p:nvSpPr>
            <p:cNvPr id="140311" name="Text Box 40"/>
            <p:cNvSpPr txBox="1">
              <a:spLocks noChangeArrowheads="1"/>
            </p:cNvSpPr>
            <p:nvPr/>
          </p:nvSpPr>
          <p:spPr bwMode="auto">
            <a:xfrm>
              <a:off x="3784" y="1076"/>
              <a:ext cx="292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>
                  <a:solidFill>
                    <a:srgbClr val="FF0000"/>
                  </a:solidFill>
                  <a:latin typeface="Comic Sans MS" panose="030F0702030302020204" pitchFamily="66" charset="0"/>
                </a:rPr>
                <a:t>60</a:t>
              </a:r>
              <a:endParaRPr lang="en-US">
                <a:latin typeface="Times New Roman" panose="02020603050405020304" charset="0"/>
              </a:endParaRPr>
            </a:p>
          </p:txBody>
        </p:sp>
        <p:sp>
          <p:nvSpPr>
            <p:cNvPr id="140312" name="Line 41"/>
            <p:cNvSpPr>
              <a:spLocks noChangeShapeType="1"/>
            </p:cNvSpPr>
            <p:nvPr/>
          </p:nvSpPr>
          <p:spPr bwMode="auto">
            <a:xfrm flipH="1" flipV="1">
              <a:off x="3948" y="1272"/>
              <a:ext cx="132" cy="228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40295" name="Rectangle 45"/>
          <p:cNvSpPr>
            <a:spLocks noChangeArrowheads="1"/>
          </p:cNvSpPr>
          <p:nvPr/>
        </p:nvSpPr>
        <p:spPr bwMode="auto">
          <a:xfrm>
            <a:off x="604838" y="3787775"/>
            <a:ext cx="7210425" cy="14859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</a:pPr>
            <a:r>
              <a:rPr lang="en-US" sz="2800" i="1">
                <a:solidFill>
                  <a:srgbClr val="CC0000"/>
                </a:solidFill>
                <a:latin typeface="Gill Sans MT" panose="020B0502020104020203" pitchFamily="34" charset="0"/>
              </a:rPr>
              <a:t>poisoned reverse:</a:t>
            </a:r>
            <a:r>
              <a:rPr lang="en-US" sz="2000">
                <a:latin typeface="Gill Sans MT" panose="020B0502020104020203" pitchFamily="34" charset="0"/>
              </a:rPr>
              <a:t> </a:t>
            </a:r>
            <a:r>
              <a:rPr lang="zh-CN" altLang="en-US" sz="2000">
                <a:latin typeface="Gill Sans MT" panose="020B0502020104020203" pitchFamily="34" charset="0"/>
                <a:ea typeface="宋体" panose="02010600030101010101" pitchFamily="2" charset="-122"/>
              </a:rPr>
              <a:t>（增加毒性逆转）</a:t>
            </a:r>
            <a:endParaRPr lang="en-US" sz="200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400">
                <a:latin typeface="Gill Sans MT" panose="020B0502020104020203" pitchFamily="34" charset="0"/>
              </a:rPr>
              <a:t>If Z routes through Y to get to X :</a:t>
            </a:r>
            <a:endParaRPr lang="en-US" sz="2400">
              <a:latin typeface="Gill Sans MT" panose="020B0502020104020203" pitchFamily="34" charset="0"/>
            </a:endParaRPr>
          </a:p>
          <a:p>
            <a:pPr marL="742950" lvl="1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panose="05000000000000000000" charset="0"/>
              <a:buChar char="§"/>
            </a:pPr>
            <a:r>
              <a:rPr lang="en-US" sz="2000">
                <a:latin typeface="Gill Sans MT" panose="020B0502020104020203" pitchFamily="34" charset="0"/>
              </a:rPr>
              <a:t>Z tells Y its (Z</a:t>
            </a:r>
            <a:r>
              <a:rPr lang="ja-JP" altLang="en-US" sz="2000">
                <a:latin typeface="Gill Sans MT" panose="020B0502020104020203" pitchFamily="34" charset="0"/>
              </a:rPr>
              <a:t>’</a:t>
            </a:r>
            <a:r>
              <a:rPr lang="en-US" altLang="ja-JP" sz="2000">
                <a:latin typeface="Gill Sans MT" panose="020B0502020104020203" pitchFamily="34" charset="0"/>
              </a:rPr>
              <a:t>s) distance to X is infinite (so Y won</a:t>
            </a:r>
            <a:r>
              <a:rPr lang="ja-JP" altLang="en-US" sz="2000">
                <a:latin typeface="Gill Sans MT" panose="020B0502020104020203" pitchFamily="34" charset="0"/>
              </a:rPr>
              <a:t>’</a:t>
            </a:r>
            <a:r>
              <a:rPr lang="en-US" altLang="ja-JP" sz="2000">
                <a:latin typeface="Gill Sans MT" panose="020B0502020104020203" pitchFamily="34" charset="0"/>
              </a:rPr>
              <a:t>t route to X via Z)</a:t>
            </a:r>
            <a:endParaRPr lang="en-US" altLang="ja-JP" sz="200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r>
              <a:rPr lang="en-US" sz="2400">
                <a:latin typeface="Gill Sans MT" panose="020B0502020104020203" pitchFamily="34" charset="0"/>
              </a:rPr>
              <a:t>will this completely solve count to infinity problem?</a:t>
            </a:r>
            <a:endParaRPr lang="en-US" sz="2400">
              <a:latin typeface="Gill Sans MT" panose="020B0502020104020203" pitchFamily="34" charset="0"/>
            </a:endParaRPr>
          </a:p>
        </p:txBody>
      </p:sp>
      <p:sp>
        <p:nvSpPr>
          <p:cNvPr id="4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4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82795" y="3225800"/>
            <a:ext cx="49098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D</a:t>
            </a:r>
            <a:r>
              <a:rPr lang="en-US" altLang="zh-CN" baseline="-25000">
                <a:solidFill>
                  <a:srgbClr val="FF0000"/>
                </a:solidFill>
                <a:uFillTx/>
              </a:rPr>
              <a:t>y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x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</a:rPr>
              <a:t>）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=min{c(y,x)+Dx(x), c(y,z)+Dz(x)}</a:t>
            </a:r>
            <a:endParaRPr lang="en-US" altLang="zh-CN">
              <a:solidFill>
                <a:srgbClr val="FF0000"/>
              </a:solidFill>
              <a:ea typeface="宋体" panose="02010600030101010101" pitchFamily="2" charset="-122"/>
            </a:endParaRPr>
          </a:p>
          <a:p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=min{60+0,1+5}=6</a:t>
            </a:r>
            <a:endParaRPr lang="en-US" altLang="zh-CN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94575" y="1283970"/>
            <a:ext cx="1640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ea typeface="宋体" panose="02010600030101010101" pitchFamily="2" charset="-122"/>
              </a:rPr>
              <a:t>路由选择环路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315" name="Picture 7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904875"/>
            <a:ext cx="73136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96261" name="Rectangle 2"/>
          <p:cNvSpPr>
            <a:spLocks noGrp="1" noChangeArrowheads="1"/>
          </p:cNvSpPr>
          <p:nvPr>
            <p:ph type="title"/>
          </p:nvPr>
        </p:nvSpPr>
        <p:spPr>
          <a:xfrm>
            <a:off x="544513" y="452438"/>
            <a:ext cx="7772400" cy="528637"/>
          </a:xfrm>
        </p:spPr>
        <p:txBody>
          <a:bodyPr/>
          <a:lstStyle/>
          <a:p>
            <a:pPr>
              <a:defRPr/>
            </a:pPr>
            <a:r>
              <a:rPr lang="en-US" sz="3600">
                <a:cs typeface="+mj-cs"/>
              </a:rPr>
              <a:t>Comparison of LS and DV algorithms</a:t>
            </a:r>
            <a:endParaRPr lang="en-US" sz="3600">
              <a:cs typeface="+mj-cs"/>
            </a:endParaRPr>
          </a:p>
        </p:txBody>
      </p:sp>
      <p:sp>
        <p:nvSpPr>
          <p:cNvPr id="14131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23875" y="1295400"/>
            <a:ext cx="4029075" cy="4648200"/>
          </a:xfrm>
        </p:spPr>
        <p:txBody>
          <a:bodyPr/>
          <a:lstStyle/>
          <a:p>
            <a:pPr>
              <a:buFont typeface="Wingdings" panose="05000000000000000000" charset="0"/>
              <a:buNone/>
            </a:pPr>
            <a:r>
              <a:rPr lang="en-US" i="1">
                <a:solidFill>
                  <a:srgbClr val="CC0000"/>
                </a:solidFill>
                <a:latin typeface="Gill Sans MT" panose="020B0502020104020203" pitchFamily="34" charset="0"/>
              </a:rPr>
              <a:t>message complexity</a:t>
            </a:r>
            <a:endParaRPr lang="en-US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r>
              <a:rPr lang="en-US" sz="2000" b="1" i="1">
                <a:solidFill>
                  <a:srgbClr val="CC0000"/>
                </a:solidFill>
                <a:latin typeface="Gill Sans MT" panose="020B0502020104020203" pitchFamily="34" charset="0"/>
              </a:rPr>
              <a:t>LS:</a:t>
            </a:r>
            <a:r>
              <a:rPr lang="en-US" sz="2000">
                <a:latin typeface="Gill Sans MT" panose="020B0502020104020203" pitchFamily="34" charset="0"/>
              </a:rPr>
              <a:t> with n nodes, E links, O(nE) msgs sent  </a:t>
            </a:r>
            <a:endParaRPr lang="en-US" sz="2000">
              <a:latin typeface="Gill Sans MT" panose="020B0502020104020203" pitchFamily="34" charset="0"/>
            </a:endParaRPr>
          </a:p>
          <a:p>
            <a:r>
              <a:rPr lang="en-US" sz="2000" b="1" i="1">
                <a:solidFill>
                  <a:srgbClr val="CC0000"/>
                </a:solidFill>
                <a:latin typeface="Gill Sans MT" panose="020B0502020104020203" pitchFamily="34" charset="0"/>
              </a:rPr>
              <a:t>DV:</a:t>
            </a:r>
            <a:r>
              <a:rPr lang="en-US" sz="200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sz="2000">
                <a:latin typeface="Gill Sans MT" panose="020B0502020104020203" pitchFamily="34" charset="0"/>
              </a:rPr>
              <a:t>exchange between neighbors only</a:t>
            </a:r>
            <a:endParaRPr lang="en-US" sz="20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convergence time varies</a:t>
            </a:r>
            <a:endParaRPr lang="en-US" sz="2000">
              <a:latin typeface="Gill Sans MT" panose="020B0502020104020203" pitchFamily="34" charset="0"/>
            </a:endParaRPr>
          </a:p>
          <a:p>
            <a:pPr>
              <a:spcBef>
                <a:spcPct val="50000"/>
              </a:spcBef>
              <a:buFont typeface="Wingdings" panose="05000000000000000000" charset="0"/>
              <a:buNone/>
            </a:pPr>
            <a:r>
              <a:rPr lang="en-US" i="1">
                <a:solidFill>
                  <a:srgbClr val="CC0000"/>
                </a:solidFill>
                <a:latin typeface="Gill Sans MT" panose="020B0502020104020203" pitchFamily="34" charset="0"/>
              </a:rPr>
              <a:t>speed of convergence</a:t>
            </a:r>
            <a:endParaRPr lang="en-US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r>
              <a:rPr lang="en-US" sz="2000" b="1" i="1">
                <a:solidFill>
                  <a:srgbClr val="CC0000"/>
                </a:solidFill>
                <a:latin typeface="Gill Sans MT" panose="020B0502020104020203" pitchFamily="34" charset="0"/>
              </a:rPr>
              <a:t>LS:</a:t>
            </a:r>
            <a:r>
              <a:rPr lang="en-US" sz="2000">
                <a:latin typeface="Gill Sans MT" panose="020B0502020104020203" pitchFamily="34" charset="0"/>
              </a:rPr>
              <a:t> O(n</a:t>
            </a:r>
            <a:r>
              <a:rPr lang="en-US" sz="2000" b="1" baseline="30000">
                <a:latin typeface="Gill Sans MT" panose="020B0502020104020203" pitchFamily="34" charset="0"/>
              </a:rPr>
              <a:t>2</a:t>
            </a:r>
            <a:r>
              <a:rPr lang="en-US" sz="2000">
                <a:latin typeface="Gill Sans MT" panose="020B0502020104020203" pitchFamily="34" charset="0"/>
              </a:rPr>
              <a:t>) algorithm requires O(nE) msgs</a:t>
            </a:r>
            <a:endParaRPr lang="en-US" sz="20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may have oscillations</a:t>
            </a:r>
            <a:endParaRPr lang="en-US" sz="1800">
              <a:latin typeface="Gill Sans MT" panose="020B0502020104020203" pitchFamily="34" charset="0"/>
            </a:endParaRPr>
          </a:p>
          <a:p>
            <a:r>
              <a:rPr lang="en-US" sz="2000" b="1" i="1">
                <a:solidFill>
                  <a:srgbClr val="CC0000"/>
                </a:solidFill>
                <a:latin typeface="Gill Sans MT" panose="020B0502020104020203" pitchFamily="34" charset="0"/>
              </a:rPr>
              <a:t>DV:</a:t>
            </a:r>
            <a:r>
              <a:rPr lang="en-US" sz="2000">
                <a:latin typeface="Gill Sans MT" panose="020B0502020104020203" pitchFamily="34" charset="0"/>
              </a:rPr>
              <a:t> convergence time varies</a:t>
            </a:r>
            <a:endParaRPr lang="en-US" sz="20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may be routing loops</a:t>
            </a:r>
            <a:endParaRPr lang="en-US" sz="20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count-to-infinity problem</a:t>
            </a:r>
            <a:endParaRPr lang="en-US" sz="1800">
              <a:latin typeface="Gill Sans MT" panose="020B0502020104020203" pitchFamily="34" charset="0"/>
            </a:endParaRPr>
          </a:p>
        </p:txBody>
      </p:sp>
      <p:sp>
        <p:nvSpPr>
          <p:cNvPr id="141318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4743450" y="1328738"/>
            <a:ext cx="4010025" cy="4648200"/>
          </a:xfrm>
        </p:spPr>
        <p:txBody>
          <a:bodyPr/>
          <a:lstStyle/>
          <a:p>
            <a:pPr>
              <a:buFont typeface="Wingdings" panose="05000000000000000000" charset="0"/>
              <a:buNone/>
            </a:pPr>
            <a:r>
              <a:rPr lang="en-US" sz="2400" i="1">
                <a:solidFill>
                  <a:srgbClr val="CC0000"/>
                </a:solidFill>
                <a:latin typeface="Gill Sans MT" panose="020B0502020104020203" pitchFamily="34" charset="0"/>
              </a:rPr>
              <a:t>robustness:</a:t>
            </a:r>
            <a:r>
              <a:rPr lang="en-US" sz="2400">
                <a:latin typeface="Gill Sans MT" panose="020B0502020104020203" pitchFamily="34" charset="0"/>
              </a:rPr>
              <a:t> what happens if router malfunctions?</a:t>
            </a:r>
            <a:endParaRPr lang="en-US" sz="2400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 sz="2400" i="1">
                <a:solidFill>
                  <a:srgbClr val="CC0000"/>
                </a:solidFill>
                <a:latin typeface="Gill Sans MT" panose="020B0502020104020203" pitchFamily="34" charset="0"/>
              </a:rPr>
              <a:t>LS:</a:t>
            </a:r>
            <a:r>
              <a:rPr lang="en-US" sz="2400">
                <a:latin typeface="Gill Sans MT" panose="020B0502020104020203" pitchFamily="34" charset="0"/>
              </a:rPr>
              <a:t> </a:t>
            </a:r>
            <a:endParaRPr lang="en-US" sz="24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node can advertise incorrect </a:t>
            </a:r>
            <a:r>
              <a:rPr lang="en-US" sz="2000" i="1">
                <a:solidFill>
                  <a:srgbClr val="000099"/>
                </a:solidFill>
                <a:latin typeface="Gill Sans MT" panose="020B0502020104020203" pitchFamily="34" charset="0"/>
              </a:rPr>
              <a:t>link</a:t>
            </a:r>
            <a:r>
              <a:rPr lang="en-US" sz="2000">
                <a:latin typeface="Gill Sans MT" panose="020B0502020104020203" pitchFamily="34" charset="0"/>
              </a:rPr>
              <a:t> cost</a:t>
            </a:r>
            <a:endParaRPr lang="en-US" sz="20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each node computes only its </a:t>
            </a:r>
            <a:r>
              <a:rPr lang="en-US" sz="2000" i="1">
                <a:latin typeface="Gill Sans MT" panose="020B0502020104020203" pitchFamily="34" charset="0"/>
              </a:rPr>
              <a:t>own</a:t>
            </a:r>
            <a:r>
              <a:rPr lang="en-US" sz="2000">
                <a:latin typeface="Gill Sans MT" panose="020B0502020104020203" pitchFamily="34" charset="0"/>
              </a:rPr>
              <a:t> table</a:t>
            </a:r>
            <a:endParaRPr lang="en-US" sz="2000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 sz="2400" i="1">
                <a:solidFill>
                  <a:srgbClr val="CC0000"/>
                </a:solidFill>
                <a:latin typeface="Gill Sans MT" panose="020B0502020104020203" pitchFamily="34" charset="0"/>
              </a:rPr>
              <a:t>DV:</a:t>
            </a:r>
            <a:endParaRPr lang="en-US" sz="2400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DV node can advertise incorrect </a:t>
            </a:r>
            <a:r>
              <a:rPr lang="en-US" sz="2000" i="1">
                <a:solidFill>
                  <a:srgbClr val="000099"/>
                </a:solidFill>
                <a:latin typeface="Gill Sans MT" panose="020B0502020104020203" pitchFamily="34" charset="0"/>
              </a:rPr>
              <a:t>path</a:t>
            </a:r>
            <a:r>
              <a:rPr lang="en-US" sz="2000">
                <a:latin typeface="Gill Sans MT" panose="020B0502020104020203" pitchFamily="34" charset="0"/>
              </a:rPr>
              <a:t> cost</a:t>
            </a:r>
            <a:endParaRPr lang="en-US" sz="20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each node</a:t>
            </a:r>
            <a:r>
              <a:rPr lang="ja-JP" altLang="en-US" sz="2000">
                <a:latin typeface="Gill Sans MT" panose="020B0502020104020203" pitchFamily="34" charset="0"/>
              </a:rPr>
              <a:t>’</a:t>
            </a:r>
            <a:r>
              <a:rPr lang="en-US" altLang="ja-JP" sz="2000">
                <a:latin typeface="Gill Sans MT" panose="020B0502020104020203" pitchFamily="34" charset="0"/>
              </a:rPr>
              <a:t>s table used by others </a:t>
            </a:r>
            <a:endParaRPr lang="en-US" altLang="ja-JP" sz="2000">
              <a:latin typeface="Gill Sans MT" panose="020B0502020104020203" pitchFamily="34" charset="0"/>
            </a:endParaRPr>
          </a:p>
          <a:p>
            <a:pPr lvl="2"/>
            <a:r>
              <a:rPr lang="en-US" sz="1800">
                <a:latin typeface="Comic Sans MS" panose="030F0702030302020204" pitchFamily="66" charset="0"/>
              </a:rPr>
              <a:t>error propagate thru network</a:t>
            </a:r>
            <a:endParaRPr lang="en-US" sz="1800">
              <a:latin typeface="Comic Sans MS" panose="030F0702030302020204" pitchFamily="66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1025525"/>
            <a:ext cx="4113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4301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5.1 </a:t>
            </a:r>
            <a:r>
              <a:rPr lang="en-US" sz="2400" dirty="0">
                <a:solidFill>
                  <a:srgbClr val="CC0000"/>
                </a:solidFill>
                <a:latin typeface="Gill Sans MT" panose="020B0502020104020203" pitchFamily="34" charset="0"/>
              </a:rPr>
              <a:t>introduction</a:t>
            </a:r>
            <a:endParaRPr lang="en-US" sz="2400" dirty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5.2 routing protocols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link state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distance vector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5.3 intra</a:t>
            </a:r>
            <a:r>
              <a:rPr lang="en-US" sz="2400" dirty="0"/>
              <a:t>-AS </a:t>
            </a:r>
            <a:r>
              <a:rPr lang="en-US" sz="2400" dirty="0" smtClean="0"/>
              <a:t>routing </a:t>
            </a:r>
            <a:r>
              <a:rPr lang="en-US" sz="2400" dirty="0"/>
              <a:t>in the Internet: </a:t>
            </a:r>
            <a:r>
              <a:rPr lang="en-US" sz="2400" dirty="0" smtClean="0"/>
              <a:t>OSPF</a:t>
            </a:r>
            <a:endParaRPr lang="en-US" sz="2400" dirty="0" smtClean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5.4 routing among </a:t>
            </a:r>
            <a:r>
              <a:rPr lang="en-US" sz="2400" dirty="0"/>
              <a:t>the ISPs: B</a:t>
            </a:r>
            <a:r>
              <a:rPr lang="en-US" sz="2400" dirty="0" smtClean="0"/>
              <a:t>GP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3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marL="462280" indent="-462280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5.5 The SDN control plane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5.6 </a:t>
            </a:r>
            <a:r>
              <a:rPr lang="en-US" sz="2400" dirty="0"/>
              <a:t>ICMP: The Internet Control Message Protocol </a:t>
            </a:r>
            <a:endParaRPr lang="en-US" sz="2400" dirty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/>
              <a:t>5.7 Network </a:t>
            </a:r>
            <a:r>
              <a:rPr lang="en-US" sz="2400" dirty="0" smtClean="0"/>
              <a:t>management </a:t>
            </a:r>
            <a:r>
              <a:rPr lang="en-US" sz="2400" dirty="0"/>
              <a:t>and SNMP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4" name="Rectangle 2"/>
          <p:cNvSpPr>
            <a:spLocks noChangeArrowheads="1"/>
          </p:cNvSpPr>
          <p:nvPr/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5: </a:t>
            </a: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outline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5" y="6475895"/>
            <a:ext cx="458808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1025525"/>
            <a:ext cx="4113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4301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5.1 </a:t>
            </a:r>
            <a:r>
              <a:rPr lang="en-US" sz="2400" dirty="0">
                <a:latin typeface="Gill Sans MT" panose="020B0502020104020203" pitchFamily="34" charset="0"/>
              </a:rPr>
              <a:t>introduction</a:t>
            </a:r>
            <a:endParaRPr lang="en-US" sz="2400" dirty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5.2 routing protocols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link state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distance vector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>
                <a:solidFill>
                  <a:srgbClr val="CC0000"/>
                </a:solidFill>
              </a:rPr>
              <a:t>5.3 intra</a:t>
            </a:r>
            <a:r>
              <a:rPr lang="en-US" sz="2400" dirty="0">
                <a:solidFill>
                  <a:srgbClr val="CC0000"/>
                </a:solidFill>
              </a:rPr>
              <a:t>-AS </a:t>
            </a:r>
            <a:r>
              <a:rPr lang="en-US" sz="2400" dirty="0" smtClean="0">
                <a:solidFill>
                  <a:srgbClr val="CC0000"/>
                </a:solidFill>
              </a:rPr>
              <a:t>routing </a:t>
            </a:r>
            <a:r>
              <a:rPr lang="en-US" sz="2400" dirty="0">
                <a:solidFill>
                  <a:srgbClr val="CC0000"/>
                </a:solidFill>
              </a:rPr>
              <a:t>in the Internet: </a:t>
            </a:r>
            <a:r>
              <a:rPr lang="en-US" sz="2400" dirty="0" smtClean="0">
                <a:solidFill>
                  <a:srgbClr val="CC0000"/>
                </a:solidFill>
              </a:rPr>
              <a:t>OSPF</a:t>
            </a:r>
            <a:endParaRPr lang="en-US" sz="2400" dirty="0" smtClean="0">
              <a:solidFill>
                <a:srgbClr val="CC0000"/>
              </a:solidFill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5.4 routing among </a:t>
            </a:r>
            <a:r>
              <a:rPr lang="en-US" sz="2400" dirty="0"/>
              <a:t>the ISPs: B</a:t>
            </a:r>
            <a:r>
              <a:rPr lang="en-US" sz="2400" dirty="0" smtClean="0"/>
              <a:t>GP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3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marL="462280" indent="-462280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5.5 The SDN control plane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5.6 </a:t>
            </a:r>
            <a:r>
              <a:rPr lang="en-US" sz="2400" dirty="0">
                <a:solidFill>
                  <a:srgbClr val="000000"/>
                </a:solidFill>
              </a:rPr>
              <a:t>ICMP: The Internet Control Message Protocol </a:t>
            </a:r>
            <a:endParaRPr lang="en-US" sz="2400" dirty="0">
              <a:solidFill>
                <a:srgbClr val="000000"/>
              </a:solidFill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/>
              <a:t>5.7 Network </a:t>
            </a:r>
            <a:r>
              <a:rPr lang="en-US" sz="2400" dirty="0" smtClean="0"/>
              <a:t>management </a:t>
            </a:r>
            <a:r>
              <a:rPr lang="en-US" sz="2400" dirty="0"/>
              <a:t>and SNMP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4" name="Rectangle 2"/>
          <p:cNvSpPr>
            <a:spLocks noChangeArrowheads="1"/>
          </p:cNvSpPr>
          <p:nvPr/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5: </a:t>
            </a: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outline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63" name="Picture 7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903288"/>
            <a:ext cx="4964972" cy="232095"/>
          </a:xfrm>
          <a:prstGeom prst="rect">
            <a:avLst/>
          </a:prstGeom>
          <a:noFill/>
          <a:ln>
            <a:noFill/>
          </a:ln>
        </p:spPr>
      </p:pic>
      <p:sp>
        <p:nvSpPr>
          <p:cNvPr id="143364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41300"/>
            <a:ext cx="5164138" cy="885825"/>
          </a:xfrm>
        </p:spPr>
        <p:txBody>
          <a:bodyPr/>
          <a:lstStyle/>
          <a:p>
            <a:r>
              <a:rPr lang="en-US" sz="4000" dirty="0" smtClean="0">
                <a:latin typeface="Gill Sans MT" panose="020B0502020104020203" pitchFamily="34" charset="0"/>
              </a:rPr>
              <a:t>Making routing scalable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4336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42925" y="3467100"/>
            <a:ext cx="3810000" cy="2266950"/>
          </a:xfrm>
        </p:spPr>
        <p:txBody>
          <a:bodyPr/>
          <a:lstStyle/>
          <a:p>
            <a:pPr>
              <a:buFont typeface="Wingdings" panose="05000000000000000000" charset="0"/>
              <a:buNone/>
            </a:pPr>
            <a:r>
              <a:rPr lang="en-US" i="1" dirty="0">
                <a:solidFill>
                  <a:srgbClr val="CC0000"/>
                </a:solidFill>
                <a:latin typeface="Gill Sans MT" panose="020B0502020104020203" pitchFamily="34" charset="0"/>
              </a:rPr>
              <a:t>scale:</a:t>
            </a:r>
            <a:r>
              <a:rPr lang="en-US" dirty="0">
                <a:latin typeface="Gill Sans MT" panose="020B0502020104020203" pitchFamily="34" charset="0"/>
              </a:rPr>
              <a:t> with </a:t>
            </a:r>
            <a:r>
              <a:rPr lang="en-US" dirty="0" smtClean="0">
                <a:latin typeface="Gill Sans MT" panose="020B0502020104020203" pitchFamily="34" charset="0"/>
              </a:rPr>
              <a:t>billions of destinations</a:t>
            </a:r>
            <a:r>
              <a:rPr lang="en-US" dirty="0">
                <a:latin typeface="Gill Sans MT" panose="020B0502020104020203" pitchFamily="34" charset="0"/>
              </a:rPr>
              <a:t>: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sz="2400" dirty="0">
                <a:latin typeface="Gill Sans MT" panose="020B0502020104020203" pitchFamily="34" charset="0"/>
              </a:rPr>
              <a:t>can</a:t>
            </a:r>
            <a:r>
              <a:rPr lang="ja-JP" altLang="en-US" sz="2400" dirty="0">
                <a:latin typeface="Gill Sans MT" panose="020B0502020104020203" pitchFamily="34" charset="0"/>
              </a:rPr>
              <a:t>’</a:t>
            </a:r>
            <a:r>
              <a:rPr lang="en-US" altLang="ja-JP" sz="2400" dirty="0">
                <a:latin typeface="Gill Sans MT" panose="020B0502020104020203" pitchFamily="34" charset="0"/>
              </a:rPr>
              <a:t>t store all </a:t>
            </a:r>
            <a:r>
              <a:rPr lang="en-US" altLang="ja-JP" sz="2400" dirty="0" smtClean="0">
                <a:latin typeface="Gill Sans MT" panose="020B0502020104020203" pitchFamily="34" charset="0"/>
              </a:rPr>
              <a:t>destinations in </a:t>
            </a:r>
            <a:r>
              <a:rPr lang="en-US" altLang="ja-JP" sz="2400" dirty="0">
                <a:latin typeface="Gill Sans MT" panose="020B0502020104020203" pitchFamily="34" charset="0"/>
              </a:rPr>
              <a:t>routing tables!</a:t>
            </a:r>
            <a:endParaRPr lang="en-US" altLang="ja-JP" sz="2400" dirty="0">
              <a:latin typeface="Gill Sans MT" panose="020B0502020104020203" pitchFamily="34" charset="0"/>
            </a:endParaRPr>
          </a:p>
          <a:p>
            <a:r>
              <a:rPr lang="en-US" sz="2400" dirty="0">
                <a:latin typeface="Gill Sans MT" panose="020B0502020104020203" pitchFamily="34" charset="0"/>
              </a:rPr>
              <a:t>routing table exchange would swamp links!</a:t>
            </a:r>
            <a:r>
              <a:rPr lang="en-US" dirty="0">
                <a:latin typeface="Gill Sans MT" panose="020B0502020104020203" pitchFamily="34" charset="0"/>
              </a:rPr>
              <a:t> </a:t>
            </a:r>
            <a:endParaRPr lang="en-US" dirty="0">
              <a:latin typeface="Gill Sans MT" panose="020B0502020104020203" pitchFamily="34" charset="0"/>
            </a:endParaRPr>
          </a:p>
          <a:p>
            <a:endParaRPr lang="en-US" dirty="0">
              <a:latin typeface="Gill Sans MT" panose="020B0502020104020203" pitchFamily="34" charset="0"/>
            </a:endParaRPr>
          </a:p>
          <a:p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98311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4448175" y="3467100"/>
            <a:ext cx="4019550" cy="2514600"/>
          </a:xfrm>
        </p:spPr>
        <p:txBody>
          <a:bodyPr/>
          <a:lstStyle/>
          <a:p>
            <a:pPr>
              <a:buFont typeface="Wingdings" panose="05000000000000000000" charset="0"/>
              <a:buNone/>
              <a:defRPr/>
            </a:pPr>
            <a:r>
              <a:rPr lang="en-US" i="1">
                <a:solidFill>
                  <a:srgbClr val="CC0000"/>
                </a:solidFill>
                <a:cs typeface="+mn-cs"/>
              </a:rPr>
              <a:t>administrative autonomy</a:t>
            </a:r>
            <a:endParaRPr lang="en-US" i="1">
              <a:solidFill>
                <a:srgbClr val="CC0000"/>
              </a:solidFill>
              <a:cs typeface="+mn-cs"/>
            </a:endParaRPr>
          </a:p>
          <a:p>
            <a:pPr>
              <a:defRPr/>
            </a:pPr>
            <a:r>
              <a:rPr lang="en-US" sz="2400">
                <a:cs typeface="+mn-cs"/>
              </a:rPr>
              <a:t>internet = network of networks</a:t>
            </a:r>
            <a:endParaRPr lang="en-US" sz="2400">
              <a:cs typeface="+mn-cs"/>
            </a:endParaRPr>
          </a:p>
          <a:p>
            <a:pPr>
              <a:defRPr/>
            </a:pPr>
            <a:r>
              <a:rPr lang="en-US" sz="2400">
                <a:cs typeface="+mn-cs"/>
              </a:rPr>
              <a:t>each network admin may want to control routing in its own network</a:t>
            </a:r>
            <a:endParaRPr lang="en-US" sz="2400">
              <a:cs typeface="+mn-cs"/>
            </a:endParaRPr>
          </a:p>
        </p:txBody>
      </p:sp>
      <p:sp>
        <p:nvSpPr>
          <p:cNvPr id="143367" name="Rectangle 5"/>
          <p:cNvSpPr>
            <a:spLocks noChangeArrowheads="1"/>
          </p:cNvSpPr>
          <p:nvPr/>
        </p:nvSpPr>
        <p:spPr bwMode="auto">
          <a:xfrm>
            <a:off x="660531" y="1313250"/>
            <a:ext cx="6543675" cy="1600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</a:pPr>
            <a:r>
              <a:rPr lang="en-US" sz="2800" dirty="0">
                <a:latin typeface="Gill Sans MT" panose="020B0502020104020203" pitchFamily="34" charset="0"/>
              </a:rPr>
              <a:t>our routing study thus far - </a:t>
            </a:r>
            <a:r>
              <a:rPr lang="en-US" sz="2800" dirty="0" smtClean="0">
                <a:latin typeface="Gill Sans MT" panose="020B0502020104020203" pitchFamily="34" charset="0"/>
              </a:rPr>
              <a:t>idealized </a:t>
            </a:r>
            <a:endParaRPr lang="en-US" sz="2800" dirty="0">
              <a:latin typeface="Gill Sans MT" panose="020B0502020104020203" pitchFamily="34" charset="0"/>
            </a:endParaRPr>
          </a:p>
          <a:p>
            <a:pPr marL="457200" indent="-4572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>
                <a:latin typeface="Gill Sans MT" panose="020B0502020104020203" pitchFamily="34" charset="0"/>
              </a:rPr>
              <a:t>all routers identical</a:t>
            </a:r>
            <a:endParaRPr lang="en-US" sz="2800" dirty="0">
              <a:latin typeface="Gill Sans MT" panose="020B0502020104020203" pitchFamily="34" charset="0"/>
            </a:endParaRPr>
          </a:p>
          <a:p>
            <a:pPr marL="457200" indent="-4572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800" dirty="0">
                <a:latin typeface="Gill Sans MT" panose="020B0502020104020203" pitchFamily="34" charset="0"/>
              </a:rPr>
              <a:t>network </a:t>
            </a:r>
            <a:r>
              <a:rPr lang="ja-JP" altLang="en-US" sz="2800" dirty="0">
                <a:latin typeface="Gill Sans MT" panose="020B0502020104020203" pitchFamily="34" charset="0"/>
              </a:rPr>
              <a:t>“</a:t>
            </a:r>
            <a:r>
              <a:rPr lang="en-US" altLang="ja-JP" sz="2800" dirty="0">
                <a:latin typeface="Gill Sans MT" panose="020B0502020104020203" pitchFamily="34" charset="0"/>
              </a:rPr>
              <a:t>flat</a:t>
            </a:r>
            <a:r>
              <a:rPr lang="ja-JP" altLang="en-US" sz="2800" dirty="0">
                <a:latin typeface="Gill Sans MT" panose="020B0502020104020203" pitchFamily="34" charset="0"/>
              </a:rPr>
              <a:t>”</a:t>
            </a:r>
            <a:endParaRPr lang="en-US" altLang="ja-JP" sz="2800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</a:pPr>
            <a:r>
              <a:rPr lang="en-US" sz="2800" i="1" dirty="0">
                <a:latin typeface="Gill Sans MT" panose="020B0502020104020203" pitchFamily="34" charset="0"/>
              </a:rPr>
              <a:t>… not</a:t>
            </a:r>
            <a:r>
              <a:rPr lang="en-US" sz="2800" dirty="0">
                <a:latin typeface="Gill Sans MT" panose="020B0502020104020203" pitchFamily="34" charset="0"/>
              </a:rPr>
              <a:t> true in practice</a:t>
            </a:r>
            <a:endParaRPr lang="en-US" sz="2800" dirty="0">
              <a:latin typeface="Gill Sans MT" panose="020B0502020104020203" pitchFamily="34" charset="0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817100" y="1302987"/>
            <a:ext cx="8192217" cy="910047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dirty="0">
                <a:latin typeface="Gill Sans MT" panose="020B0502020104020203"/>
                <a:cs typeface="Gill Sans MT" panose="020B0502020104020203"/>
              </a:rPr>
              <a:t>aggregate routers into </a:t>
            </a:r>
            <a:r>
              <a:rPr lang="en-US" dirty="0" smtClean="0">
                <a:latin typeface="Gill Sans MT" panose="020B0502020104020203"/>
                <a:cs typeface="Gill Sans MT" panose="020B0502020104020203"/>
              </a:rPr>
              <a:t>regions known as</a:t>
            </a:r>
            <a:r>
              <a:rPr lang="en-US" dirty="0" smtClean="0">
                <a:solidFill>
                  <a:srgbClr val="FF0000"/>
                </a:solidFill>
                <a:latin typeface="Gill Sans MT" panose="020B0502020104020203"/>
                <a:cs typeface="Gill Sans MT" panose="020B0502020104020203"/>
              </a:rPr>
              <a:t> </a:t>
            </a:r>
            <a:r>
              <a:rPr lang="ja-JP" altLang="en-US" dirty="0">
                <a:solidFill>
                  <a:srgbClr val="CC0000"/>
                </a:solidFill>
                <a:latin typeface="Gill Sans MT" panose="020B0502020104020203"/>
                <a:cs typeface="Gill Sans MT" panose="020B0502020104020203"/>
              </a:rPr>
              <a:t>“</a:t>
            </a:r>
            <a:r>
              <a:rPr lang="en-US" altLang="ja-JP" dirty="0">
                <a:solidFill>
                  <a:srgbClr val="CC0000"/>
                </a:solidFill>
                <a:latin typeface="Gill Sans MT" panose="020B0502020104020203"/>
                <a:cs typeface="Gill Sans MT" panose="020B0502020104020203"/>
              </a:rPr>
              <a:t>autonomous systems</a:t>
            </a:r>
            <a:r>
              <a:rPr lang="ja-JP" altLang="en-US" dirty="0">
                <a:solidFill>
                  <a:srgbClr val="CC0000"/>
                </a:solidFill>
                <a:latin typeface="Gill Sans MT" panose="020B0502020104020203"/>
                <a:cs typeface="Gill Sans MT" panose="020B0502020104020203"/>
              </a:rPr>
              <a:t>”</a:t>
            </a:r>
            <a:r>
              <a:rPr lang="en-US" altLang="ja-JP" dirty="0">
                <a:solidFill>
                  <a:srgbClr val="CC0000"/>
                </a:solidFill>
                <a:latin typeface="Gill Sans MT" panose="020B0502020104020203"/>
                <a:cs typeface="Gill Sans MT" panose="020B0502020104020203"/>
              </a:rPr>
              <a:t> (AS</a:t>
            </a:r>
            <a:r>
              <a:rPr lang="en-US" altLang="ja-JP" dirty="0" smtClean="0">
                <a:solidFill>
                  <a:srgbClr val="CC0000"/>
                </a:solidFill>
                <a:latin typeface="Gill Sans MT" panose="020B0502020104020203"/>
                <a:cs typeface="Gill Sans MT" panose="020B0502020104020203"/>
              </a:rPr>
              <a:t>) (a.k.a. “domains”)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44388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5006150" y="2636395"/>
            <a:ext cx="3748232" cy="1934001"/>
          </a:xfrm>
        </p:spPr>
        <p:txBody>
          <a:bodyPr/>
          <a:lstStyle/>
          <a:p>
            <a:pPr>
              <a:buFont typeface="Wingdings" panose="05000000000000000000" charset="0"/>
              <a:buNone/>
            </a:pPr>
            <a:r>
              <a:rPr lang="en-US" dirty="0" smtClean="0">
                <a:solidFill>
                  <a:srgbClr val="000090"/>
                </a:solidFill>
                <a:latin typeface="Gill Sans MT" panose="020B0502020104020203" pitchFamily="34" charset="0"/>
              </a:rPr>
              <a:t>inter-AS routing</a:t>
            </a:r>
            <a:endParaRPr lang="en-US" dirty="0" smtClean="0">
              <a:solidFill>
                <a:srgbClr val="000090"/>
              </a:solidFill>
              <a:latin typeface="Gill Sans MT" panose="020B0502020104020203" pitchFamily="34" charset="0"/>
            </a:endParaRPr>
          </a:p>
          <a:p>
            <a:r>
              <a:rPr lang="en-US" sz="2400" dirty="0" smtClean="0">
                <a:latin typeface="Gill Sans MT" panose="020B0502020104020203" pitchFamily="34" charset="0"/>
              </a:rPr>
              <a:t>routing among </a:t>
            </a:r>
            <a:r>
              <a:rPr lang="en-US" sz="2400" dirty="0" err="1" smtClean="0">
                <a:latin typeface="Gill Sans MT" panose="020B0502020104020203" pitchFamily="34" charset="0"/>
              </a:rPr>
              <a:t>AS’es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r>
              <a:rPr lang="en-US" sz="2400" dirty="0" smtClean="0">
                <a:latin typeface="Gill Sans MT" panose="020B0502020104020203" pitchFamily="34" charset="0"/>
              </a:rPr>
              <a:t>gateways perform inter-domain routing (as well as intra-domain routing)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144389" name="Picture 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903288"/>
            <a:ext cx="7831792" cy="212851"/>
          </a:xfrm>
          <a:prstGeom prst="rect">
            <a:avLst/>
          </a:prstGeom>
          <a:noFill/>
          <a:ln>
            <a:noFill/>
          </a:ln>
        </p:spPr>
      </p:pic>
      <p:sp>
        <p:nvSpPr>
          <p:cNvPr id="99335" name="Rectangle 7"/>
          <p:cNvSpPr>
            <a:spLocks noGrp="1" noChangeArrowheads="1"/>
          </p:cNvSpPr>
          <p:nvPr>
            <p:ph type="title"/>
          </p:nvPr>
        </p:nvSpPr>
        <p:spPr>
          <a:xfrm>
            <a:off x="533400" y="241300"/>
            <a:ext cx="8144020" cy="885825"/>
          </a:xfrm>
        </p:spPr>
        <p:txBody>
          <a:bodyPr/>
          <a:lstStyle/>
          <a:p>
            <a:pPr>
              <a:defRPr/>
            </a:pPr>
            <a:r>
              <a:rPr lang="en-US" sz="4000" dirty="0" smtClean="0">
                <a:cs typeface="+mj-cs"/>
              </a:rPr>
              <a:t>Internet approach to scalable </a:t>
            </a:r>
            <a:r>
              <a:rPr lang="en-US" sz="4000" dirty="0">
                <a:cs typeface="+mj-cs"/>
              </a:rPr>
              <a:t>routing</a:t>
            </a:r>
            <a:endParaRPr lang="en-US" sz="4000" dirty="0">
              <a:cs typeface="+mj-cs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674560" y="2540178"/>
            <a:ext cx="4246080" cy="39127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ja-JP" dirty="0" smtClean="0">
                <a:solidFill>
                  <a:srgbClr val="000090"/>
                </a:solidFill>
                <a:latin typeface="Gill Sans MT" panose="020B0502020104020203"/>
                <a:cs typeface="Gill Sans MT" panose="020B0502020104020203"/>
              </a:rPr>
              <a:t>intra-AS routing</a:t>
            </a:r>
            <a:endParaRPr lang="en-US" altLang="ja-JP" dirty="0" smtClean="0">
              <a:solidFill>
                <a:srgbClr val="000090"/>
              </a:solidFill>
              <a:latin typeface="Gill Sans MT" panose="020B0502020104020203"/>
              <a:cs typeface="Gill Sans MT" panose="020B0502020104020203"/>
            </a:endParaRPr>
          </a:p>
          <a:p>
            <a:pPr>
              <a:lnSpc>
                <a:spcPct val="90000"/>
              </a:lnSpc>
            </a:pPr>
            <a:r>
              <a:rPr lang="en-US" altLang="ja-JP" sz="2400" dirty="0" smtClean="0">
                <a:latin typeface="Gill Sans MT" panose="020B0502020104020203" pitchFamily="34" charset="0"/>
              </a:rPr>
              <a:t>routing among hosts, routers in same AS (“network”)</a:t>
            </a:r>
            <a:endParaRPr lang="en-US" altLang="ja-JP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ja-JP" sz="2400" dirty="0" smtClean="0">
                <a:latin typeface="Gill Sans MT" panose="020B0502020104020203" pitchFamily="34" charset="0"/>
              </a:rPr>
              <a:t>all routers in AS must run </a:t>
            </a:r>
            <a:r>
              <a:rPr lang="en-US" altLang="ja-JP" sz="2400" i="1" dirty="0" smtClean="0">
                <a:solidFill>
                  <a:srgbClr val="000090"/>
                </a:solidFill>
                <a:latin typeface="Gill Sans MT" panose="020B0502020104020203" pitchFamily="34" charset="0"/>
              </a:rPr>
              <a:t>same</a:t>
            </a:r>
            <a:r>
              <a:rPr lang="en-US" altLang="ja-JP" sz="2400" dirty="0" smtClean="0">
                <a:latin typeface="Gill Sans MT" panose="020B0502020104020203" pitchFamily="34" charset="0"/>
              </a:rPr>
              <a:t> intra-domain protocol</a:t>
            </a:r>
            <a:endParaRPr lang="en-US" altLang="ja-JP" sz="2400" dirty="0">
              <a:latin typeface="Gill Sans MT" panose="020B0502020104020203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routers in </a:t>
            </a:r>
            <a:r>
              <a:rPr lang="en-US" sz="2400" i="1" dirty="0" smtClean="0">
                <a:latin typeface="Gill Sans MT" panose="020B0502020104020203" pitchFamily="34" charset="0"/>
              </a:rPr>
              <a:t>different</a:t>
            </a:r>
            <a:r>
              <a:rPr lang="en-US" sz="2400" dirty="0" smtClean="0">
                <a:latin typeface="Gill Sans MT" panose="020B0502020104020203" pitchFamily="34" charset="0"/>
              </a:rPr>
              <a:t> AS can run </a:t>
            </a:r>
            <a:r>
              <a:rPr lang="en-US" sz="2400" i="1" dirty="0" smtClean="0">
                <a:latin typeface="Gill Sans MT" panose="020B0502020104020203" pitchFamily="34" charset="0"/>
              </a:rPr>
              <a:t>different</a:t>
            </a:r>
            <a:r>
              <a:rPr lang="en-US" sz="2400" dirty="0" smtClean="0">
                <a:latin typeface="Gill Sans MT" panose="020B0502020104020203" pitchFamily="34" charset="0"/>
              </a:rPr>
              <a:t> intra-domain routing protocol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gateway router: at “edge” of its own AS, has link(s) to router(s) in other </a:t>
            </a:r>
            <a:r>
              <a:rPr lang="en-US" sz="2400" dirty="0" err="1" smtClean="0">
                <a:latin typeface="Gill Sans MT" panose="020B0502020104020203" pitchFamily="34" charset="0"/>
              </a:rPr>
              <a:t>AS’es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80" name="Rectangle 2"/>
          <p:cNvSpPr>
            <a:spLocks noGrp="1" noChangeArrowheads="1"/>
          </p:cNvSpPr>
          <p:nvPr>
            <p:ph type="title"/>
          </p:nvPr>
        </p:nvSpPr>
        <p:spPr>
          <a:xfrm>
            <a:off x="557213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Inter-AS tasks</a:t>
            </a:r>
            <a:endParaRPr lang="en-US">
              <a:cs typeface="+mj-cs"/>
            </a:endParaRPr>
          </a:p>
        </p:txBody>
      </p:sp>
      <p:sp>
        <p:nvSpPr>
          <p:cNvPr id="10138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31813" y="1195388"/>
            <a:ext cx="3810000" cy="2921000"/>
          </a:xfrm>
        </p:spPr>
        <p:txBody>
          <a:bodyPr/>
          <a:lstStyle/>
          <a:p>
            <a:pPr>
              <a:defRPr/>
            </a:pPr>
            <a:r>
              <a:rPr lang="en-US" sz="2400" dirty="0">
                <a:cs typeface="+mn-cs"/>
              </a:rPr>
              <a:t>suppose router in AS</a:t>
            </a:r>
            <a:r>
              <a:rPr lang="en-US" sz="2400" dirty="0">
                <a:latin typeface="Arial" panose="020B0604020202020204"/>
                <a:cs typeface="Arial" panose="020B0604020202020204"/>
              </a:rPr>
              <a:t>1</a:t>
            </a:r>
            <a:r>
              <a:rPr lang="en-US" sz="2400" dirty="0">
                <a:cs typeface="+mn-cs"/>
              </a:rPr>
              <a:t> receives datagram destined outside of AS</a:t>
            </a:r>
            <a:r>
              <a:rPr lang="en-US" sz="2400" dirty="0">
                <a:latin typeface="Arial" panose="020B0604020202020204"/>
                <a:cs typeface="Arial" panose="020B0604020202020204"/>
              </a:rPr>
              <a:t>1</a:t>
            </a:r>
            <a:r>
              <a:rPr lang="en-US" sz="2400" dirty="0">
                <a:cs typeface="+mn-cs"/>
              </a:rPr>
              <a:t>:</a:t>
            </a:r>
            <a:endParaRPr lang="en-US" sz="2400" dirty="0">
              <a:cs typeface="+mn-cs"/>
            </a:endParaRPr>
          </a:p>
          <a:p>
            <a:pPr lvl="1">
              <a:defRPr/>
            </a:pPr>
            <a:r>
              <a:rPr lang="en-US" dirty="0"/>
              <a:t>router should forward packet to gateway router, but which one?</a:t>
            </a:r>
            <a:endParaRPr lang="en-US" dirty="0"/>
          </a:p>
        </p:txBody>
      </p:sp>
      <p:sp>
        <p:nvSpPr>
          <p:cNvPr id="101382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4638675" y="1195388"/>
            <a:ext cx="3810000" cy="4648200"/>
          </a:xfrm>
        </p:spPr>
        <p:txBody>
          <a:bodyPr/>
          <a:lstStyle/>
          <a:p>
            <a:pPr marL="457200" indent="-457200">
              <a:buFont typeface="Wingdings" panose="05000000000000000000" charset="0"/>
              <a:buNone/>
              <a:defRPr/>
            </a:pPr>
            <a:r>
              <a:rPr lang="en-US" sz="2400" i="1" dirty="0">
                <a:solidFill>
                  <a:srgbClr val="CC0000"/>
                </a:solidFill>
                <a:cs typeface="+mn-cs"/>
              </a:rPr>
              <a:t>AS</a:t>
            </a:r>
            <a:r>
              <a:rPr lang="en-US" sz="2400" i="1" dirty="0">
                <a:solidFill>
                  <a:srgbClr val="CC0000"/>
                </a:solidFill>
                <a:latin typeface="Arial" panose="020B0604020202020204"/>
                <a:cs typeface="Arial" panose="020B0604020202020204"/>
              </a:rPr>
              <a:t>1</a:t>
            </a:r>
            <a:r>
              <a:rPr lang="en-US" sz="2400" i="1" dirty="0">
                <a:solidFill>
                  <a:srgbClr val="CC0000"/>
                </a:solidFill>
                <a:cs typeface="+mn-cs"/>
              </a:rPr>
              <a:t> must:</a:t>
            </a:r>
            <a:endParaRPr lang="en-US" sz="2400" i="1" dirty="0">
              <a:solidFill>
                <a:srgbClr val="CC0000"/>
              </a:solidFill>
              <a:cs typeface="+mn-cs"/>
            </a:endParaRPr>
          </a:p>
          <a:p>
            <a:pPr marL="457200" indent="-457200">
              <a:buFont typeface="ZapfDingbats" charset="0"/>
              <a:buAutoNum type="arabicPeriod"/>
              <a:defRPr/>
            </a:pPr>
            <a:r>
              <a:rPr lang="en-US" sz="2400" dirty="0">
                <a:cs typeface="+mn-cs"/>
              </a:rPr>
              <a:t>learn which </a:t>
            </a:r>
            <a:r>
              <a:rPr lang="en-US" sz="2400" dirty="0" err="1">
                <a:cs typeface="+mn-cs"/>
              </a:rPr>
              <a:t>dests</a:t>
            </a:r>
            <a:r>
              <a:rPr lang="en-US" sz="2400" dirty="0">
                <a:cs typeface="+mn-cs"/>
              </a:rPr>
              <a:t> are reachable through AS2, which through AS3</a:t>
            </a:r>
            <a:endParaRPr lang="en-US" sz="2400" dirty="0">
              <a:cs typeface="+mn-cs"/>
            </a:endParaRPr>
          </a:p>
          <a:p>
            <a:pPr marL="457200" indent="-457200">
              <a:buFont typeface="ZapfDingbats" charset="0"/>
              <a:buAutoNum type="arabicPeriod"/>
              <a:defRPr/>
            </a:pPr>
            <a:r>
              <a:rPr lang="en-US" sz="2400" dirty="0">
                <a:cs typeface="+mn-cs"/>
              </a:rPr>
              <a:t>propagate this reachability info to all routers in AS</a:t>
            </a:r>
            <a:r>
              <a:rPr lang="en-US" sz="2400" dirty="0">
                <a:latin typeface="Arial" panose="020B0604020202020204"/>
                <a:cs typeface="Arial" panose="020B0604020202020204"/>
              </a:rPr>
              <a:t>1</a:t>
            </a:r>
            <a:endParaRPr lang="en-US" sz="2400" dirty="0">
              <a:latin typeface="Arial" panose="020B0604020202020204"/>
              <a:cs typeface="Arial" panose="020B0604020202020204"/>
            </a:endParaRPr>
          </a:p>
          <a:p>
            <a:pPr marL="457200" indent="-457200">
              <a:buFont typeface="Wingdings" panose="05000000000000000000" charset="0"/>
              <a:buNone/>
              <a:defRPr/>
            </a:pPr>
            <a:r>
              <a:rPr lang="en-US" sz="2400" i="1" dirty="0">
                <a:solidFill>
                  <a:srgbClr val="CC0000"/>
                </a:solidFill>
                <a:cs typeface="+mn-cs"/>
              </a:rPr>
              <a:t>job of inter-AS routing!</a:t>
            </a:r>
            <a:endParaRPr lang="en-US" sz="2400" i="1" dirty="0">
              <a:solidFill>
                <a:srgbClr val="CC0000"/>
              </a:solidFill>
              <a:cs typeface="+mn-cs"/>
            </a:endParaRPr>
          </a:p>
        </p:txBody>
      </p:sp>
      <p:sp>
        <p:nvSpPr>
          <p:cNvPr id="146438" name="Freeform 5"/>
          <p:cNvSpPr/>
          <p:nvPr/>
        </p:nvSpPr>
        <p:spPr bwMode="auto">
          <a:xfrm>
            <a:off x="7277100" y="4562475"/>
            <a:ext cx="1171575" cy="1758950"/>
          </a:xfrm>
          <a:custGeom>
            <a:avLst/>
            <a:gdLst>
              <a:gd name="T0" fmla="*/ 2147483647 w 738"/>
              <a:gd name="T1" fmla="*/ 2147483647 h 1108"/>
              <a:gd name="T2" fmla="*/ 2147483647 w 738"/>
              <a:gd name="T3" fmla="*/ 2147483647 h 1108"/>
              <a:gd name="T4" fmla="*/ 2147483647 w 738"/>
              <a:gd name="T5" fmla="*/ 2147483647 h 1108"/>
              <a:gd name="T6" fmla="*/ 2147483647 w 738"/>
              <a:gd name="T7" fmla="*/ 2147483647 h 1108"/>
              <a:gd name="T8" fmla="*/ 2147483647 w 738"/>
              <a:gd name="T9" fmla="*/ 2147483647 h 1108"/>
              <a:gd name="T10" fmla="*/ 2147483647 w 738"/>
              <a:gd name="T11" fmla="*/ 2147483647 h 1108"/>
              <a:gd name="T12" fmla="*/ 2147483647 w 738"/>
              <a:gd name="T13" fmla="*/ 2147483647 h 1108"/>
              <a:gd name="T14" fmla="*/ 2147483647 w 738"/>
              <a:gd name="T15" fmla="*/ 2147483647 h 110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738"/>
              <a:gd name="T25" fmla="*/ 0 h 1108"/>
              <a:gd name="T26" fmla="*/ 738 w 738"/>
              <a:gd name="T27" fmla="*/ 1108 h 1108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738" h="1108">
                <a:moveTo>
                  <a:pt x="32" y="394"/>
                </a:moveTo>
                <a:cubicBezTo>
                  <a:pt x="66" y="301"/>
                  <a:pt x="108" y="228"/>
                  <a:pt x="213" y="172"/>
                </a:cubicBezTo>
                <a:cubicBezTo>
                  <a:pt x="318" y="116"/>
                  <a:pt x="588" y="0"/>
                  <a:pt x="663" y="56"/>
                </a:cubicBezTo>
                <a:cubicBezTo>
                  <a:pt x="738" y="112"/>
                  <a:pt x="659" y="346"/>
                  <a:pt x="661" y="509"/>
                </a:cubicBezTo>
                <a:cubicBezTo>
                  <a:pt x="663" y="672"/>
                  <a:pt x="731" y="956"/>
                  <a:pt x="677" y="1032"/>
                </a:cubicBezTo>
                <a:cubicBezTo>
                  <a:pt x="623" y="1108"/>
                  <a:pt x="442" y="999"/>
                  <a:pt x="338" y="962"/>
                </a:cubicBezTo>
                <a:cubicBezTo>
                  <a:pt x="234" y="925"/>
                  <a:pt x="102" y="904"/>
                  <a:pt x="51" y="809"/>
                </a:cubicBezTo>
                <a:cubicBezTo>
                  <a:pt x="0" y="715"/>
                  <a:pt x="36" y="481"/>
                  <a:pt x="32" y="394"/>
                </a:cubicBezTo>
                <a:close/>
              </a:path>
            </a:pathLst>
          </a:custGeom>
          <a:gradFill rotWithShape="1">
            <a:gsLst>
              <a:gs pos="0">
                <a:srgbClr val="66CCFF"/>
              </a:gs>
              <a:gs pos="100000">
                <a:srgbClr val="FFFFFF"/>
              </a:gs>
            </a:gsLst>
            <a:lin ang="0" scaled="1"/>
          </a:gra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439" name="Freeform 6"/>
          <p:cNvSpPr/>
          <p:nvPr/>
        </p:nvSpPr>
        <p:spPr bwMode="auto">
          <a:xfrm>
            <a:off x="5230813" y="4872038"/>
            <a:ext cx="1944687" cy="1292225"/>
          </a:xfrm>
          <a:custGeom>
            <a:avLst/>
            <a:gdLst>
              <a:gd name="T0" fmla="*/ 2147483647 w 1162"/>
              <a:gd name="T1" fmla="*/ 2147483647 h 543"/>
              <a:gd name="T2" fmla="*/ 2147483647 w 1162"/>
              <a:gd name="T3" fmla="*/ 2147483647 h 543"/>
              <a:gd name="T4" fmla="*/ 2147483647 w 1162"/>
              <a:gd name="T5" fmla="*/ 2147483647 h 543"/>
              <a:gd name="T6" fmla="*/ 2147483647 w 1162"/>
              <a:gd name="T7" fmla="*/ 2147483647 h 543"/>
              <a:gd name="T8" fmla="*/ 2147483647 w 1162"/>
              <a:gd name="T9" fmla="*/ 2147483647 h 543"/>
              <a:gd name="T10" fmla="*/ 2147483647 w 1162"/>
              <a:gd name="T11" fmla="*/ 2147483647 h 543"/>
              <a:gd name="T12" fmla="*/ 2147483647 w 1162"/>
              <a:gd name="T13" fmla="*/ 2147483647 h 543"/>
              <a:gd name="T14" fmla="*/ 2147483647 w 1162"/>
              <a:gd name="T15" fmla="*/ 2147483647 h 54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162"/>
              <a:gd name="T25" fmla="*/ 0 h 543"/>
              <a:gd name="T26" fmla="*/ 1162 w 1162"/>
              <a:gd name="T27" fmla="*/ 543 h 543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162" h="543">
                <a:moveTo>
                  <a:pt x="56" y="162"/>
                </a:moveTo>
                <a:cubicBezTo>
                  <a:pt x="115" y="100"/>
                  <a:pt x="221" y="28"/>
                  <a:pt x="368" y="14"/>
                </a:cubicBezTo>
                <a:cubicBezTo>
                  <a:pt x="515" y="0"/>
                  <a:pt x="811" y="42"/>
                  <a:pt x="940" y="79"/>
                </a:cubicBezTo>
                <a:cubicBezTo>
                  <a:pt x="1069" y="116"/>
                  <a:pt x="1126" y="177"/>
                  <a:pt x="1144" y="239"/>
                </a:cubicBezTo>
                <a:cubicBezTo>
                  <a:pt x="1162" y="301"/>
                  <a:pt x="1141" y="401"/>
                  <a:pt x="1048" y="451"/>
                </a:cubicBezTo>
                <a:cubicBezTo>
                  <a:pt x="955" y="501"/>
                  <a:pt x="746" y="543"/>
                  <a:pt x="586" y="541"/>
                </a:cubicBezTo>
                <a:cubicBezTo>
                  <a:pt x="426" y="539"/>
                  <a:pt x="176" y="502"/>
                  <a:pt x="88" y="439"/>
                </a:cubicBezTo>
                <a:cubicBezTo>
                  <a:pt x="0" y="376"/>
                  <a:pt x="63" y="220"/>
                  <a:pt x="56" y="162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440" name="Freeform 7"/>
          <p:cNvSpPr/>
          <p:nvPr/>
        </p:nvSpPr>
        <p:spPr bwMode="auto">
          <a:xfrm>
            <a:off x="1477963" y="4164013"/>
            <a:ext cx="1679575" cy="1411287"/>
          </a:xfrm>
          <a:custGeom>
            <a:avLst/>
            <a:gdLst>
              <a:gd name="T0" fmla="*/ 2147483647 w 1198"/>
              <a:gd name="T1" fmla="*/ 2147483647 h 451"/>
              <a:gd name="T2" fmla="*/ 2147483647 w 1198"/>
              <a:gd name="T3" fmla="*/ 2147483647 h 451"/>
              <a:gd name="T4" fmla="*/ 2147483647 w 1198"/>
              <a:gd name="T5" fmla="*/ 2147483647 h 451"/>
              <a:gd name="T6" fmla="*/ 2147483647 w 1198"/>
              <a:gd name="T7" fmla="*/ 2147483647 h 451"/>
              <a:gd name="T8" fmla="*/ 2147483647 w 1198"/>
              <a:gd name="T9" fmla="*/ 2147483647 h 451"/>
              <a:gd name="T10" fmla="*/ 2147483647 w 1198"/>
              <a:gd name="T11" fmla="*/ 2147483647 h 451"/>
              <a:gd name="T12" fmla="*/ 2147483647 w 1198"/>
              <a:gd name="T13" fmla="*/ 2147483647 h 451"/>
              <a:gd name="T14" fmla="*/ 2147483647 w 1198"/>
              <a:gd name="T15" fmla="*/ 2147483647 h 451"/>
              <a:gd name="T16" fmla="*/ 2147483647 w 1198"/>
              <a:gd name="T17" fmla="*/ 2147483647 h 45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98"/>
              <a:gd name="T28" fmla="*/ 0 h 451"/>
              <a:gd name="T29" fmla="*/ 1198 w 1198"/>
              <a:gd name="T30" fmla="*/ 451 h 451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98" h="451">
                <a:moveTo>
                  <a:pt x="88" y="181"/>
                </a:moveTo>
                <a:cubicBezTo>
                  <a:pt x="159" y="143"/>
                  <a:pt x="120" y="111"/>
                  <a:pt x="180" y="89"/>
                </a:cubicBezTo>
                <a:cubicBezTo>
                  <a:pt x="240" y="67"/>
                  <a:pt x="313" y="60"/>
                  <a:pt x="448" y="49"/>
                </a:cubicBezTo>
                <a:cubicBezTo>
                  <a:pt x="583" y="38"/>
                  <a:pt x="866" y="0"/>
                  <a:pt x="988" y="25"/>
                </a:cubicBezTo>
                <a:cubicBezTo>
                  <a:pt x="1110" y="50"/>
                  <a:pt x="1198" y="132"/>
                  <a:pt x="1181" y="197"/>
                </a:cubicBezTo>
                <a:cubicBezTo>
                  <a:pt x="1164" y="262"/>
                  <a:pt x="1034" y="375"/>
                  <a:pt x="889" y="413"/>
                </a:cubicBezTo>
                <a:cubicBezTo>
                  <a:pt x="744" y="451"/>
                  <a:pt x="449" y="438"/>
                  <a:pt x="307" y="425"/>
                </a:cubicBezTo>
                <a:cubicBezTo>
                  <a:pt x="165" y="412"/>
                  <a:pt x="72" y="378"/>
                  <a:pt x="36" y="337"/>
                </a:cubicBezTo>
                <a:cubicBezTo>
                  <a:pt x="0" y="296"/>
                  <a:pt x="77" y="213"/>
                  <a:pt x="88" y="181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441" name="Freeform 8"/>
          <p:cNvSpPr/>
          <p:nvPr/>
        </p:nvSpPr>
        <p:spPr bwMode="auto">
          <a:xfrm>
            <a:off x="2108200" y="4908550"/>
            <a:ext cx="400050" cy="180975"/>
          </a:xfrm>
          <a:custGeom>
            <a:avLst/>
            <a:gdLst>
              <a:gd name="T0" fmla="*/ 0 w 252"/>
              <a:gd name="T1" fmla="*/ 2147483647 h 114"/>
              <a:gd name="T2" fmla="*/ 2147483647 w 252"/>
              <a:gd name="T3" fmla="*/ 0 h 114"/>
              <a:gd name="T4" fmla="*/ 0 60000 65536"/>
              <a:gd name="T5" fmla="*/ 0 60000 65536"/>
              <a:gd name="T6" fmla="*/ 0 w 252"/>
              <a:gd name="T7" fmla="*/ 0 h 114"/>
              <a:gd name="T8" fmla="*/ 252 w 252"/>
              <a:gd name="T9" fmla="*/ 114 h 11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52" h="114">
                <a:moveTo>
                  <a:pt x="0" y="114"/>
                </a:moveTo>
                <a:lnTo>
                  <a:pt x="252" y="0"/>
                </a:lnTo>
              </a:path>
            </a:pathLst>
          </a:custGeom>
          <a:noFill/>
          <a:ln w="127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442" name="Text Box 9"/>
          <p:cNvSpPr txBox="1">
            <a:spLocks noChangeArrowheads="1"/>
          </p:cNvSpPr>
          <p:nvPr/>
        </p:nvSpPr>
        <p:spPr bwMode="auto">
          <a:xfrm>
            <a:off x="2052638" y="5129213"/>
            <a:ext cx="665162" cy="3968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2000"/>
              <a:t>AS3</a:t>
            </a:r>
            <a:endParaRPr lang="en-US" sz="1800"/>
          </a:p>
        </p:txBody>
      </p:sp>
      <p:sp>
        <p:nvSpPr>
          <p:cNvPr id="146443" name="Text Box 10"/>
          <p:cNvSpPr txBox="1">
            <a:spLocks noChangeArrowheads="1"/>
          </p:cNvSpPr>
          <p:nvPr/>
        </p:nvSpPr>
        <p:spPr bwMode="auto">
          <a:xfrm>
            <a:off x="5867400" y="5794375"/>
            <a:ext cx="6159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AS2</a:t>
            </a:r>
            <a:endParaRPr lang="en-US" sz="1800"/>
          </a:p>
        </p:txBody>
      </p:sp>
      <p:sp>
        <p:nvSpPr>
          <p:cNvPr id="146444" name="Line 11"/>
          <p:cNvSpPr>
            <a:spLocks noChangeShapeType="1"/>
          </p:cNvSpPr>
          <p:nvPr/>
        </p:nvSpPr>
        <p:spPr bwMode="auto">
          <a:xfrm flipV="1">
            <a:off x="5746750" y="5283200"/>
            <a:ext cx="434975" cy="192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146445" name="Line 12"/>
          <p:cNvSpPr>
            <a:spLocks noChangeShapeType="1"/>
          </p:cNvSpPr>
          <p:nvPr/>
        </p:nvSpPr>
        <p:spPr bwMode="auto">
          <a:xfrm flipH="1" flipV="1">
            <a:off x="2324100" y="4641850"/>
            <a:ext cx="241300" cy="17462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146446" name="Line 13"/>
          <p:cNvSpPr>
            <a:spLocks noChangeShapeType="1"/>
          </p:cNvSpPr>
          <p:nvPr/>
        </p:nvSpPr>
        <p:spPr bwMode="auto">
          <a:xfrm flipH="1">
            <a:off x="1882775" y="4635500"/>
            <a:ext cx="147638" cy="37623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/>
          <a:lstStyle/>
          <a:p>
            <a:endParaRPr lang="en-US"/>
          </a:p>
        </p:txBody>
      </p:sp>
      <p:grpSp>
        <p:nvGrpSpPr>
          <p:cNvPr id="146447" name="Group 14"/>
          <p:cNvGrpSpPr/>
          <p:nvPr/>
        </p:nvGrpSpPr>
        <p:grpSpPr bwMode="auto">
          <a:xfrm>
            <a:off x="1619250" y="4903788"/>
            <a:ext cx="501650" cy="396875"/>
            <a:chOff x="873" y="3243"/>
            <a:chExt cx="316" cy="250"/>
          </a:xfrm>
        </p:grpSpPr>
        <p:sp>
          <p:nvSpPr>
            <p:cNvPr id="146545" name="Oval 15"/>
            <p:cNvSpPr>
              <a:spLocks noChangeArrowheads="1"/>
            </p:cNvSpPr>
            <p:nvPr/>
          </p:nvSpPr>
          <p:spPr bwMode="auto">
            <a:xfrm>
              <a:off x="876" y="3361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546" name="Line 16"/>
            <p:cNvSpPr>
              <a:spLocks noChangeShapeType="1"/>
            </p:cNvSpPr>
            <p:nvPr/>
          </p:nvSpPr>
          <p:spPr bwMode="auto">
            <a:xfrm>
              <a:off x="876" y="335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547" name="Line 17"/>
            <p:cNvSpPr>
              <a:spLocks noChangeShapeType="1"/>
            </p:cNvSpPr>
            <p:nvPr/>
          </p:nvSpPr>
          <p:spPr bwMode="auto">
            <a:xfrm>
              <a:off x="1189" y="335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548" name="Rectangle 18"/>
            <p:cNvSpPr>
              <a:spLocks noChangeArrowheads="1"/>
            </p:cNvSpPr>
            <p:nvPr/>
          </p:nvSpPr>
          <p:spPr bwMode="auto">
            <a:xfrm>
              <a:off x="876" y="3354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6549" name="Oval 19"/>
            <p:cNvSpPr>
              <a:spLocks noChangeArrowheads="1"/>
            </p:cNvSpPr>
            <p:nvPr/>
          </p:nvSpPr>
          <p:spPr bwMode="auto">
            <a:xfrm>
              <a:off x="873" y="3295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550" name="Rectangle 20"/>
            <p:cNvSpPr>
              <a:spLocks noChangeArrowheads="1"/>
            </p:cNvSpPr>
            <p:nvPr/>
          </p:nvSpPr>
          <p:spPr bwMode="auto">
            <a:xfrm>
              <a:off x="960" y="3308"/>
              <a:ext cx="141" cy="124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551" name="Text Box 21"/>
            <p:cNvSpPr txBox="1">
              <a:spLocks noChangeArrowheads="1"/>
            </p:cNvSpPr>
            <p:nvPr/>
          </p:nvSpPr>
          <p:spPr bwMode="auto">
            <a:xfrm>
              <a:off x="887" y="3243"/>
              <a:ext cx="294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3b</a:t>
              </a:r>
              <a:endParaRPr lang="en-US"/>
            </a:p>
          </p:txBody>
        </p:sp>
      </p:grpSp>
      <p:grpSp>
        <p:nvGrpSpPr>
          <p:cNvPr id="146448" name="Group 22"/>
          <p:cNvGrpSpPr/>
          <p:nvPr/>
        </p:nvGrpSpPr>
        <p:grpSpPr bwMode="auto">
          <a:xfrm>
            <a:off x="1889125" y="4327525"/>
            <a:ext cx="501650" cy="396875"/>
            <a:chOff x="2016" y="1976"/>
            <a:chExt cx="316" cy="250"/>
          </a:xfrm>
        </p:grpSpPr>
        <p:sp>
          <p:nvSpPr>
            <p:cNvPr id="146537" name="Oval 23"/>
            <p:cNvSpPr>
              <a:spLocks noChangeArrowheads="1"/>
            </p:cNvSpPr>
            <p:nvPr/>
          </p:nvSpPr>
          <p:spPr bwMode="auto">
            <a:xfrm>
              <a:off x="2019" y="210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538" name="Line 24"/>
            <p:cNvSpPr>
              <a:spLocks noChangeShapeType="1"/>
            </p:cNvSpPr>
            <p:nvPr/>
          </p:nvSpPr>
          <p:spPr bwMode="auto">
            <a:xfrm>
              <a:off x="2019" y="209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539" name="Line 25"/>
            <p:cNvSpPr>
              <a:spLocks noChangeShapeType="1"/>
            </p:cNvSpPr>
            <p:nvPr/>
          </p:nvSpPr>
          <p:spPr bwMode="auto">
            <a:xfrm>
              <a:off x="2332" y="209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540" name="Rectangle 26"/>
            <p:cNvSpPr>
              <a:spLocks noChangeArrowheads="1"/>
            </p:cNvSpPr>
            <p:nvPr/>
          </p:nvSpPr>
          <p:spPr bwMode="auto">
            <a:xfrm>
              <a:off x="2019" y="209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6541" name="Oval 27"/>
            <p:cNvSpPr>
              <a:spLocks noChangeArrowheads="1"/>
            </p:cNvSpPr>
            <p:nvPr/>
          </p:nvSpPr>
          <p:spPr bwMode="auto">
            <a:xfrm>
              <a:off x="2016" y="203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6542" name="Group 28"/>
            <p:cNvGrpSpPr/>
            <p:nvPr/>
          </p:nvGrpSpPr>
          <p:grpSpPr bwMode="auto">
            <a:xfrm>
              <a:off x="2032" y="1976"/>
              <a:ext cx="285" cy="250"/>
              <a:chOff x="2912" y="2425"/>
              <a:chExt cx="290" cy="250"/>
            </a:xfrm>
          </p:grpSpPr>
          <p:sp>
            <p:nvSpPr>
              <p:cNvPr id="146543" name="Rectangle 2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44" name="Text Box 30"/>
              <p:cNvSpPr txBox="1">
                <a:spLocks noChangeArrowheads="1"/>
              </p:cNvSpPr>
              <p:nvPr/>
            </p:nvSpPr>
            <p:spPr bwMode="auto">
              <a:xfrm>
                <a:off x="2912" y="2425"/>
                <a:ext cx="290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3c</a:t>
                </a:r>
                <a:endParaRPr lang="en-US"/>
              </a:p>
            </p:txBody>
          </p:sp>
        </p:grpSp>
      </p:grpSp>
      <p:grpSp>
        <p:nvGrpSpPr>
          <p:cNvPr id="146449" name="Group 31"/>
          <p:cNvGrpSpPr/>
          <p:nvPr/>
        </p:nvGrpSpPr>
        <p:grpSpPr bwMode="auto">
          <a:xfrm>
            <a:off x="2466975" y="4702175"/>
            <a:ext cx="501650" cy="396875"/>
            <a:chOff x="1434" y="3104"/>
            <a:chExt cx="316" cy="250"/>
          </a:xfrm>
        </p:grpSpPr>
        <p:grpSp>
          <p:nvGrpSpPr>
            <p:cNvPr id="146529" name="Group 32"/>
            <p:cNvGrpSpPr/>
            <p:nvPr/>
          </p:nvGrpSpPr>
          <p:grpSpPr bwMode="auto">
            <a:xfrm>
              <a:off x="1434" y="3163"/>
              <a:ext cx="316" cy="147"/>
              <a:chOff x="1434" y="3163"/>
              <a:chExt cx="316" cy="147"/>
            </a:xfrm>
          </p:grpSpPr>
          <p:sp>
            <p:nvSpPr>
              <p:cNvPr id="146531" name="Oval 33"/>
              <p:cNvSpPr>
                <a:spLocks noChangeArrowheads="1"/>
              </p:cNvSpPr>
              <p:nvPr/>
            </p:nvSpPr>
            <p:spPr bwMode="auto">
              <a:xfrm>
                <a:off x="1437" y="3229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32" name="Line 34"/>
              <p:cNvSpPr>
                <a:spLocks noChangeShapeType="1"/>
              </p:cNvSpPr>
              <p:nvPr/>
            </p:nvSpPr>
            <p:spPr bwMode="auto">
              <a:xfrm>
                <a:off x="1437" y="3222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33" name="Line 35"/>
              <p:cNvSpPr>
                <a:spLocks noChangeShapeType="1"/>
              </p:cNvSpPr>
              <p:nvPr/>
            </p:nvSpPr>
            <p:spPr bwMode="auto">
              <a:xfrm>
                <a:off x="1750" y="3222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34" name="Rectangle 36"/>
              <p:cNvSpPr>
                <a:spLocks noChangeArrowheads="1"/>
              </p:cNvSpPr>
              <p:nvPr/>
            </p:nvSpPr>
            <p:spPr bwMode="auto">
              <a:xfrm>
                <a:off x="1437" y="3222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6535" name="Oval 37"/>
              <p:cNvSpPr>
                <a:spLocks noChangeArrowheads="1"/>
              </p:cNvSpPr>
              <p:nvPr/>
            </p:nvSpPr>
            <p:spPr bwMode="auto">
              <a:xfrm>
                <a:off x="1434" y="3163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36" name="Rectangle 38"/>
              <p:cNvSpPr>
                <a:spLocks noChangeArrowheads="1"/>
              </p:cNvSpPr>
              <p:nvPr/>
            </p:nvSpPr>
            <p:spPr bwMode="auto">
              <a:xfrm>
                <a:off x="1521" y="3176"/>
                <a:ext cx="142" cy="110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46530" name="Text Box 39"/>
            <p:cNvSpPr txBox="1">
              <a:spLocks noChangeArrowheads="1"/>
            </p:cNvSpPr>
            <p:nvPr/>
          </p:nvSpPr>
          <p:spPr bwMode="auto">
            <a:xfrm>
              <a:off x="1448" y="3104"/>
              <a:ext cx="294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3a</a:t>
              </a:r>
              <a:endParaRPr lang="en-US"/>
            </a:p>
          </p:txBody>
        </p:sp>
      </p:grpSp>
      <p:grpSp>
        <p:nvGrpSpPr>
          <p:cNvPr id="146450" name="Group 40"/>
          <p:cNvGrpSpPr/>
          <p:nvPr/>
        </p:nvGrpSpPr>
        <p:grpSpPr bwMode="auto">
          <a:xfrm>
            <a:off x="2495550" y="5227638"/>
            <a:ext cx="2660650" cy="1122362"/>
            <a:chOff x="1572" y="3293"/>
            <a:chExt cx="1676" cy="707"/>
          </a:xfrm>
        </p:grpSpPr>
        <p:sp>
          <p:nvSpPr>
            <p:cNvPr id="146486" name="Freeform 41"/>
            <p:cNvSpPr/>
            <p:nvPr/>
          </p:nvSpPr>
          <p:spPr bwMode="auto">
            <a:xfrm>
              <a:off x="1572" y="3293"/>
              <a:ext cx="1676" cy="707"/>
            </a:xfrm>
            <a:custGeom>
              <a:avLst/>
              <a:gdLst>
                <a:gd name="T0" fmla="*/ 259 w 1583"/>
                <a:gd name="T1" fmla="*/ 310 h 682"/>
                <a:gd name="T2" fmla="*/ 681 w 1583"/>
                <a:gd name="T3" fmla="*/ 102 h 682"/>
                <a:gd name="T4" fmla="*/ 1313 w 1583"/>
                <a:gd name="T5" fmla="*/ 29 h 682"/>
                <a:gd name="T6" fmla="*/ 1933 w 1583"/>
                <a:gd name="T7" fmla="*/ 268 h 682"/>
                <a:gd name="T8" fmla="*/ 2613 w 1583"/>
                <a:gd name="T9" fmla="*/ 591 h 682"/>
                <a:gd name="T10" fmla="*/ 2126 w 1583"/>
                <a:gd name="T11" fmla="*/ 888 h 682"/>
                <a:gd name="T12" fmla="*/ 1153 w 1583"/>
                <a:gd name="T13" fmla="*/ 908 h 682"/>
                <a:gd name="T14" fmla="*/ 149 w 1583"/>
                <a:gd name="T15" fmla="*/ 823 h 682"/>
                <a:gd name="T16" fmla="*/ 259 w 1583"/>
                <a:gd name="T17" fmla="*/ 310 h 68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83"/>
                <a:gd name="T28" fmla="*/ 0 h 682"/>
                <a:gd name="T29" fmla="*/ 1583 w 1583"/>
                <a:gd name="T30" fmla="*/ 682 h 68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83" h="682">
                  <a:moveTo>
                    <a:pt x="155" y="224"/>
                  </a:moveTo>
                  <a:cubicBezTo>
                    <a:pt x="208" y="137"/>
                    <a:pt x="302" y="108"/>
                    <a:pt x="407" y="74"/>
                  </a:cubicBezTo>
                  <a:cubicBezTo>
                    <a:pt x="512" y="40"/>
                    <a:pt x="660" y="0"/>
                    <a:pt x="785" y="20"/>
                  </a:cubicBezTo>
                  <a:cubicBezTo>
                    <a:pt x="910" y="40"/>
                    <a:pt x="1027" y="126"/>
                    <a:pt x="1157" y="194"/>
                  </a:cubicBezTo>
                  <a:cubicBezTo>
                    <a:pt x="1287" y="262"/>
                    <a:pt x="1545" y="353"/>
                    <a:pt x="1564" y="428"/>
                  </a:cubicBezTo>
                  <a:cubicBezTo>
                    <a:pt x="1583" y="503"/>
                    <a:pt x="1417" y="606"/>
                    <a:pt x="1272" y="644"/>
                  </a:cubicBezTo>
                  <a:cubicBezTo>
                    <a:pt x="1127" y="682"/>
                    <a:pt x="887" y="664"/>
                    <a:pt x="690" y="656"/>
                  </a:cubicBezTo>
                  <a:cubicBezTo>
                    <a:pt x="493" y="648"/>
                    <a:pt x="178" y="668"/>
                    <a:pt x="89" y="596"/>
                  </a:cubicBezTo>
                  <a:cubicBezTo>
                    <a:pt x="0" y="524"/>
                    <a:pt x="102" y="311"/>
                    <a:pt x="155" y="224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87" name="Text Box 42"/>
            <p:cNvSpPr txBox="1">
              <a:spLocks noChangeArrowheads="1"/>
            </p:cNvSpPr>
            <p:nvPr/>
          </p:nvSpPr>
          <p:spPr bwMode="auto">
            <a:xfrm>
              <a:off x="1719" y="3724"/>
              <a:ext cx="419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2000"/>
                <a:t>AS1</a:t>
              </a:r>
              <a:endParaRPr lang="en-US" sz="1800"/>
            </a:p>
          </p:txBody>
        </p:sp>
        <p:sp>
          <p:nvSpPr>
            <p:cNvPr id="146488" name="Line 43"/>
            <p:cNvSpPr>
              <a:spLocks noChangeShapeType="1"/>
            </p:cNvSpPr>
            <p:nvPr/>
          </p:nvSpPr>
          <p:spPr bwMode="auto">
            <a:xfrm flipH="1">
              <a:off x="2134" y="3469"/>
              <a:ext cx="93" cy="10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6489" name="Line 44"/>
            <p:cNvSpPr>
              <a:spLocks noChangeShapeType="1"/>
            </p:cNvSpPr>
            <p:nvPr/>
          </p:nvSpPr>
          <p:spPr bwMode="auto">
            <a:xfrm>
              <a:off x="2388" y="3491"/>
              <a:ext cx="3" cy="28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6490" name="Line 45"/>
            <p:cNvSpPr>
              <a:spLocks noChangeShapeType="1"/>
            </p:cNvSpPr>
            <p:nvPr/>
          </p:nvSpPr>
          <p:spPr bwMode="auto">
            <a:xfrm>
              <a:off x="2490" y="3461"/>
              <a:ext cx="313" cy="21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6491" name="Line 46"/>
            <p:cNvSpPr>
              <a:spLocks noChangeShapeType="1"/>
            </p:cNvSpPr>
            <p:nvPr/>
          </p:nvSpPr>
          <p:spPr bwMode="auto">
            <a:xfrm flipH="1">
              <a:off x="2566" y="3749"/>
              <a:ext cx="237" cy="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6492" name="Line 47"/>
            <p:cNvSpPr>
              <a:spLocks noChangeShapeType="1"/>
            </p:cNvSpPr>
            <p:nvPr/>
          </p:nvSpPr>
          <p:spPr bwMode="auto">
            <a:xfrm flipH="1" flipV="1">
              <a:off x="2202" y="3638"/>
              <a:ext cx="568" cy="5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6493" name="Line 48"/>
            <p:cNvSpPr>
              <a:spLocks noChangeShapeType="1"/>
            </p:cNvSpPr>
            <p:nvPr/>
          </p:nvSpPr>
          <p:spPr bwMode="auto">
            <a:xfrm>
              <a:off x="2143" y="3689"/>
              <a:ext cx="127" cy="8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46494" name="Group 49"/>
            <p:cNvGrpSpPr/>
            <p:nvPr/>
          </p:nvGrpSpPr>
          <p:grpSpPr bwMode="auto">
            <a:xfrm>
              <a:off x="2202" y="3293"/>
              <a:ext cx="316" cy="250"/>
              <a:chOff x="2055" y="3447"/>
              <a:chExt cx="316" cy="250"/>
            </a:xfrm>
          </p:grpSpPr>
          <p:sp>
            <p:nvSpPr>
              <p:cNvPr id="146521" name="Oval 50"/>
              <p:cNvSpPr>
                <a:spLocks noChangeArrowheads="1"/>
              </p:cNvSpPr>
              <p:nvPr/>
            </p:nvSpPr>
            <p:spPr bwMode="auto">
              <a:xfrm>
                <a:off x="2058" y="3571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22" name="Line 51"/>
              <p:cNvSpPr>
                <a:spLocks noChangeShapeType="1"/>
              </p:cNvSpPr>
              <p:nvPr/>
            </p:nvSpPr>
            <p:spPr bwMode="auto">
              <a:xfrm>
                <a:off x="2058" y="3564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23" name="Line 52"/>
              <p:cNvSpPr>
                <a:spLocks noChangeShapeType="1"/>
              </p:cNvSpPr>
              <p:nvPr/>
            </p:nvSpPr>
            <p:spPr bwMode="auto">
              <a:xfrm>
                <a:off x="2371" y="3564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24" name="Rectangle 53"/>
              <p:cNvSpPr>
                <a:spLocks noChangeArrowheads="1"/>
              </p:cNvSpPr>
              <p:nvPr/>
            </p:nvSpPr>
            <p:spPr bwMode="auto">
              <a:xfrm>
                <a:off x="2058" y="3564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6525" name="Oval 54"/>
              <p:cNvSpPr>
                <a:spLocks noChangeArrowheads="1"/>
              </p:cNvSpPr>
              <p:nvPr/>
            </p:nvSpPr>
            <p:spPr bwMode="auto">
              <a:xfrm>
                <a:off x="2055" y="3505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46526" name="Group 55"/>
              <p:cNvGrpSpPr/>
              <p:nvPr/>
            </p:nvGrpSpPr>
            <p:grpSpPr bwMode="auto">
              <a:xfrm>
                <a:off x="2072" y="3447"/>
                <a:ext cx="285" cy="250"/>
                <a:chOff x="2912" y="2425"/>
                <a:chExt cx="292" cy="250"/>
              </a:xfrm>
            </p:grpSpPr>
            <p:sp>
              <p:nvSpPr>
                <p:cNvPr id="146527" name="Rectangle 56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6528" name="Text Box 57"/>
                <p:cNvSpPr txBox="1">
                  <a:spLocks noChangeArrowheads="1"/>
                </p:cNvSpPr>
                <p:nvPr/>
              </p:nvSpPr>
              <p:spPr bwMode="auto">
                <a:xfrm>
                  <a:off x="2912" y="2425"/>
                  <a:ext cx="292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1c</a:t>
                  </a:r>
                  <a:endParaRPr lang="en-US" sz="2000"/>
                </a:p>
              </p:txBody>
            </p:sp>
          </p:grpSp>
        </p:grpSp>
        <p:grpSp>
          <p:nvGrpSpPr>
            <p:cNvPr id="146495" name="Group 58"/>
            <p:cNvGrpSpPr/>
            <p:nvPr/>
          </p:nvGrpSpPr>
          <p:grpSpPr bwMode="auto">
            <a:xfrm>
              <a:off x="1896" y="3507"/>
              <a:ext cx="316" cy="250"/>
              <a:chOff x="1749" y="3661"/>
              <a:chExt cx="316" cy="250"/>
            </a:xfrm>
          </p:grpSpPr>
          <p:sp>
            <p:nvSpPr>
              <p:cNvPr id="146514" name="Oval 59"/>
              <p:cNvSpPr>
                <a:spLocks noChangeArrowheads="1"/>
              </p:cNvSpPr>
              <p:nvPr/>
            </p:nvSpPr>
            <p:spPr bwMode="auto">
              <a:xfrm>
                <a:off x="1752" y="3781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15" name="Line 60"/>
              <p:cNvSpPr>
                <a:spLocks noChangeShapeType="1"/>
              </p:cNvSpPr>
              <p:nvPr/>
            </p:nvSpPr>
            <p:spPr bwMode="auto">
              <a:xfrm>
                <a:off x="1752" y="3774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16" name="Line 61"/>
              <p:cNvSpPr>
                <a:spLocks noChangeShapeType="1"/>
              </p:cNvSpPr>
              <p:nvPr/>
            </p:nvSpPr>
            <p:spPr bwMode="auto">
              <a:xfrm>
                <a:off x="2065" y="3774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17" name="Rectangle 62"/>
              <p:cNvSpPr>
                <a:spLocks noChangeArrowheads="1"/>
              </p:cNvSpPr>
              <p:nvPr/>
            </p:nvSpPr>
            <p:spPr bwMode="auto">
              <a:xfrm>
                <a:off x="1752" y="3774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6518" name="Oval 63"/>
              <p:cNvSpPr>
                <a:spLocks noChangeArrowheads="1"/>
              </p:cNvSpPr>
              <p:nvPr/>
            </p:nvSpPr>
            <p:spPr bwMode="auto">
              <a:xfrm>
                <a:off x="1749" y="3719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19" name="Rectangle 64"/>
              <p:cNvSpPr>
                <a:spLocks noChangeArrowheads="1"/>
              </p:cNvSpPr>
              <p:nvPr/>
            </p:nvSpPr>
            <p:spPr bwMode="auto">
              <a:xfrm>
                <a:off x="1834" y="3746"/>
                <a:ext cx="142" cy="96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20" name="Text Box 65"/>
              <p:cNvSpPr txBox="1">
                <a:spLocks noChangeArrowheads="1"/>
              </p:cNvSpPr>
              <p:nvPr/>
            </p:nvSpPr>
            <p:spPr bwMode="auto">
              <a:xfrm>
                <a:off x="1765" y="3661"/>
                <a:ext cx="294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1a</a:t>
                </a:r>
                <a:endParaRPr lang="en-US"/>
              </a:p>
            </p:txBody>
          </p:sp>
        </p:grpSp>
        <p:grpSp>
          <p:nvGrpSpPr>
            <p:cNvPr id="146496" name="Group 66"/>
            <p:cNvGrpSpPr/>
            <p:nvPr/>
          </p:nvGrpSpPr>
          <p:grpSpPr bwMode="auto">
            <a:xfrm>
              <a:off x="2238" y="3689"/>
              <a:ext cx="316" cy="250"/>
              <a:chOff x="2091" y="3843"/>
              <a:chExt cx="316" cy="250"/>
            </a:xfrm>
          </p:grpSpPr>
          <p:sp>
            <p:nvSpPr>
              <p:cNvPr id="146506" name="Oval 67"/>
              <p:cNvSpPr>
                <a:spLocks noChangeArrowheads="1"/>
              </p:cNvSpPr>
              <p:nvPr/>
            </p:nvSpPr>
            <p:spPr bwMode="auto">
              <a:xfrm>
                <a:off x="2094" y="3967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07" name="Line 68"/>
              <p:cNvSpPr>
                <a:spLocks noChangeShapeType="1"/>
              </p:cNvSpPr>
              <p:nvPr/>
            </p:nvSpPr>
            <p:spPr bwMode="auto">
              <a:xfrm>
                <a:off x="2094" y="3960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08" name="Line 69"/>
              <p:cNvSpPr>
                <a:spLocks noChangeShapeType="1"/>
              </p:cNvSpPr>
              <p:nvPr/>
            </p:nvSpPr>
            <p:spPr bwMode="auto">
              <a:xfrm>
                <a:off x="2407" y="3960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09" name="Rectangle 70"/>
              <p:cNvSpPr>
                <a:spLocks noChangeArrowheads="1"/>
              </p:cNvSpPr>
              <p:nvPr/>
            </p:nvSpPr>
            <p:spPr bwMode="auto">
              <a:xfrm>
                <a:off x="2094" y="3960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6510" name="Oval 71"/>
              <p:cNvSpPr>
                <a:spLocks noChangeArrowheads="1"/>
              </p:cNvSpPr>
              <p:nvPr/>
            </p:nvSpPr>
            <p:spPr bwMode="auto">
              <a:xfrm>
                <a:off x="2091" y="3901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46511" name="Group 72"/>
              <p:cNvGrpSpPr/>
              <p:nvPr/>
            </p:nvGrpSpPr>
            <p:grpSpPr bwMode="auto">
              <a:xfrm>
                <a:off x="2106" y="3843"/>
                <a:ext cx="294" cy="250"/>
                <a:chOff x="2910" y="2425"/>
                <a:chExt cx="296" cy="250"/>
              </a:xfrm>
            </p:grpSpPr>
            <p:sp>
              <p:nvSpPr>
                <p:cNvPr id="146512" name="Rectangle 73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6513" name="Text Box 74"/>
                <p:cNvSpPr txBox="1">
                  <a:spLocks noChangeArrowheads="1"/>
                </p:cNvSpPr>
                <p:nvPr/>
              </p:nvSpPr>
              <p:spPr bwMode="auto">
                <a:xfrm>
                  <a:off x="2910" y="2425"/>
                  <a:ext cx="296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1d</a:t>
                  </a:r>
                  <a:endParaRPr lang="en-US" sz="2000"/>
                </a:p>
              </p:txBody>
            </p:sp>
          </p:grpSp>
        </p:grpSp>
        <p:grpSp>
          <p:nvGrpSpPr>
            <p:cNvPr id="146497" name="Group 75"/>
            <p:cNvGrpSpPr/>
            <p:nvPr/>
          </p:nvGrpSpPr>
          <p:grpSpPr bwMode="auto">
            <a:xfrm>
              <a:off x="2778" y="3573"/>
              <a:ext cx="316" cy="250"/>
              <a:chOff x="2016" y="1976"/>
              <a:chExt cx="316" cy="250"/>
            </a:xfrm>
          </p:grpSpPr>
          <p:sp>
            <p:nvSpPr>
              <p:cNvPr id="146498" name="Oval 76"/>
              <p:cNvSpPr>
                <a:spLocks noChangeArrowheads="1"/>
              </p:cNvSpPr>
              <p:nvPr/>
            </p:nvSpPr>
            <p:spPr bwMode="auto">
              <a:xfrm>
                <a:off x="2019" y="2102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499" name="Line 77"/>
              <p:cNvSpPr>
                <a:spLocks noChangeShapeType="1"/>
              </p:cNvSpPr>
              <p:nvPr/>
            </p:nvSpPr>
            <p:spPr bwMode="auto">
              <a:xfrm>
                <a:off x="2019" y="2095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00" name="Line 78"/>
              <p:cNvSpPr>
                <a:spLocks noChangeShapeType="1"/>
              </p:cNvSpPr>
              <p:nvPr/>
            </p:nvSpPr>
            <p:spPr bwMode="auto">
              <a:xfrm>
                <a:off x="2332" y="2095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6501" name="Rectangle 79"/>
              <p:cNvSpPr>
                <a:spLocks noChangeArrowheads="1"/>
              </p:cNvSpPr>
              <p:nvPr/>
            </p:nvSpPr>
            <p:spPr bwMode="auto">
              <a:xfrm>
                <a:off x="2019" y="2095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6502" name="Oval 80"/>
              <p:cNvSpPr>
                <a:spLocks noChangeArrowheads="1"/>
              </p:cNvSpPr>
              <p:nvPr/>
            </p:nvSpPr>
            <p:spPr bwMode="auto">
              <a:xfrm>
                <a:off x="2016" y="2036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46503" name="Group 81"/>
              <p:cNvGrpSpPr/>
              <p:nvPr/>
            </p:nvGrpSpPr>
            <p:grpSpPr bwMode="auto">
              <a:xfrm>
                <a:off x="2029" y="1976"/>
                <a:ext cx="294" cy="250"/>
                <a:chOff x="2909" y="2425"/>
                <a:chExt cx="299" cy="250"/>
              </a:xfrm>
            </p:grpSpPr>
            <p:sp>
              <p:nvSpPr>
                <p:cNvPr id="146504" name="Rectangle 82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2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6505" name="Text Box 83"/>
                <p:cNvSpPr txBox="1">
                  <a:spLocks noChangeArrowheads="1"/>
                </p:cNvSpPr>
                <p:nvPr/>
              </p:nvSpPr>
              <p:spPr bwMode="auto">
                <a:xfrm>
                  <a:off x="2909" y="2425"/>
                  <a:ext cx="299" cy="2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1b</a:t>
                  </a:r>
                  <a:endParaRPr lang="en-US"/>
                </a:p>
              </p:txBody>
            </p:sp>
          </p:grpSp>
        </p:grpSp>
      </p:grpSp>
      <p:grpSp>
        <p:nvGrpSpPr>
          <p:cNvPr id="146451" name="Group 84"/>
          <p:cNvGrpSpPr/>
          <p:nvPr/>
        </p:nvGrpSpPr>
        <p:grpSpPr bwMode="auto">
          <a:xfrm>
            <a:off x="5414963" y="5324475"/>
            <a:ext cx="501650" cy="396875"/>
            <a:chOff x="3537" y="3473"/>
            <a:chExt cx="316" cy="250"/>
          </a:xfrm>
        </p:grpSpPr>
        <p:sp>
          <p:nvSpPr>
            <p:cNvPr id="146479" name="Oval 85"/>
            <p:cNvSpPr>
              <a:spLocks noChangeArrowheads="1"/>
            </p:cNvSpPr>
            <p:nvPr/>
          </p:nvSpPr>
          <p:spPr bwMode="auto">
            <a:xfrm>
              <a:off x="3540" y="3598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80" name="Line 86"/>
            <p:cNvSpPr>
              <a:spLocks noChangeShapeType="1"/>
            </p:cNvSpPr>
            <p:nvPr/>
          </p:nvSpPr>
          <p:spPr bwMode="auto">
            <a:xfrm>
              <a:off x="3540" y="35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81" name="Line 87"/>
            <p:cNvSpPr>
              <a:spLocks noChangeShapeType="1"/>
            </p:cNvSpPr>
            <p:nvPr/>
          </p:nvSpPr>
          <p:spPr bwMode="auto">
            <a:xfrm>
              <a:off x="3853" y="35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82" name="Rectangle 88"/>
            <p:cNvSpPr>
              <a:spLocks noChangeArrowheads="1"/>
            </p:cNvSpPr>
            <p:nvPr/>
          </p:nvSpPr>
          <p:spPr bwMode="auto">
            <a:xfrm>
              <a:off x="3540" y="3591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6483" name="Oval 89"/>
            <p:cNvSpPr>
              <a:spLocks noChangeArrowheads="1"/>
            </p:cNvSpPr>
            <p:nvPr/>
          </p:nvSpPr>
          <p:spPr bwMode="auto">
            <a:xfrm>
              <a:off x="3537" y="3532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84" name="Rectangle 90"/>
            <p:cNvSpPr>
              <a:spLocks noChangeArrowheads="1"/>
            </p:cNvSpPr>
            <p:nvPr/>
          </p:nvSpPr>
          <p:spPr bwMode="auto">
            <a:xfrm>
              <a:off x="3624" y="3545"/>
              <a:ext cx="141" cy="12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85" name="Text Box 91"/>
            <p:cNvSpPr txBox="1">
              <a:spLocks noChangeArrowheads="1"/>
            </p:cNvSpPr>
            <p:nvPr/>
          </p:nvSpPr>
          <p:spPr bwMode="auto">
            <a:xfrm>
              <a:off x="3551" y="3473"/>
              <a:ext cx="294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2a</a:t>
              </a:r>
              <a:endParaRPr lang="en-US"/>
            </a:p>
          </p:txBody>
        </p:sp>
      </p:grpSp>
      <p:sp>
        <p:nvSpPr>
          <p:cNvPr id="146452" name="Line 92"/>
          <p:cNvSpPr>
            <a:spLocks noChangeShapeType="1"/>
          </p:cNvSpPr>
          <p:nvPr/>
        </p:nvSpPr>
        <p:spPr bwMode="auto">
          <a:xfrm>
            <a:off x="6635750" y="5241925"/>
            <a:ext cx="8572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46453" name="Line 93"/>
          <p:cNvSpPr>
            <a:spLocks noChangeShapeType="1"/>
          </p:cNvSpPr>
          <p:nvPr/>
        </p:nvSpPr>
        <p:spPr bwMode="auto">
          <a:xfrm>
            <a:off x="6889750" y="5707063"/>
            <a:ext cx="7350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46454" name="Line 94"/>
          <p:cNvSpPr>
            <a:spLocks noChangeShapeType="1"/>
          </p:cNvSpPr>
          <p:nvPr/>
        </p:nvSpPr>
        <p:spPr bwMode="auto">
          <a:xfrm>
            <a:off x="5921375" y="5553075"/>
            <a:ext cx="48895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455" name="Line 95"/>
          <p:cNvSpPr>
            <a:spLocks noChangeShapeType="1"/>
          </p:cNvSpPr>
          <p:nvPr/>
        </p:nvSpPr>
        <p:spPr bwMode="auto">
          <a:xfrm>
            <a:off x="6530975" y="5351463"/>
            <a:ext cx="68263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/>
          <a:lstStyle/>
          <a:p>
            <a:endParaRPr lang="en-US"/>
          </a:p>
        </p:txBody>
      </p:sp>
      <p:grpSp>
        <p:nvGrpSpPr>
          <p:cNvPr id="146456" name="Group 96"/>
          <p:cNvGrpSpPr/>
          <p:nvPr/>
        </p:nvGrpSpPr>
        <p:grpSpPr bwMode="auto">
          <a:xfrm>
            <a:off x="6142038" y="5046663"/>
            <a:ext cx="501650" cy="396875"/>
            <a:chOff x="4320" y="1936"/>
            <a:chExt cx="316" cy="250"/>
          </a:xfrm>
        </p:grpSpPr>
        <p:sp>
          <p:nvSpPr>
            <p:cNvPr id="146472" name="Oval 97"/>
            <p:cNvSpPr>
              <a:spLocks noChangeArrowheads="1"/>
            </p:cNvSpPr>
            <p:nvPr/>
          </p:nvSpPr>
          <p:spPr bwMode="auto">
            <a:xfrm>
              <a:off x="4323" y="2054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73" name="Line 98"/>
            <p:cNvSpPr>
              <a:spLocks noChangeShapeType="1"/>
            </p:cNvSpPr>
            <p:nvPr/>
          </p:nvSpPr>
          <p:spPr bwMode="auto">
            <a:xfrm>
              <a:off x="4323" y="204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74" name="Line 99"/>
            <p:cNvSpPr>
              <a:spLocks noChangeShapeType="1"/>
            </p:cNvSpPr>
            <p:nvPr/>
          </p:nvSpPr>
          <p:spPr bwMode="auto">
            <a:xfrm>
              <a:off x="4636" y="2047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75" name="Rectangle 100"/>
            <p:cNvSpPr>
              <a:spLocks noChangeArrowheads="1"/>
            </p:cNvSpPr>
            <p:nvPr/>
          </p:nvSpPr>
          <p:spPr bwMode="auto">
            <a:xfrm>
              <a:off x="4323" y="2047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6476" name="Oval 101"/>
            <p:cNvSpPr>
              <a:spLocks noChangeArrowheads="1"/>
            </p:cNvSpPr>
            <p:nvPr/>
          </p:nvSpPr>
          <p:spPr bwMode="auto">
            <a:xfrm>
              <a:off x="4320" y="1988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77" name="Rectangle 102"/>
            <p:cNvSpPr>
              <a:spLocks noChangeArrowheads="1"/>
            </p:cNvSpPr>
            <p:nvPr/>
          </p:nvSpPr>
          <p:spPr bwMode="auto">
            <a:xfrm>
              <a:off x="4407" y="2001"/>
              <a:ext cx="141" cy="118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78" name="Text Box 103"/>
            <p:cNvSpPr txBox="1">
              <a:spLocks noChangeArrowheads="1"/>
            </p:cNvSpPr>
            <p:nvPr/>
          </p:nvSpPr>
          <p:spPr bwMode="auto">
            <a:xfrm>
              <a:off x="4338" y="1936"/>
              <a:ext cx="285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2c</a:t>
              </a:r>
              <a:endParaRPr lang="en-US"/>
            </a:p>
          </p:txBody>
        </p:sp>
      </p:grpSp>
      <p:grpSp>
        <p:nvGrpSpPr>
          <p:cNvPr id="146457" name="Group 104"/>
          <p:cNvGrpSpPr/>
          <p:nvPr/>
        </p:nvGrpSpPr>
        <p:grpSpPr bwMode="auto">
          <a:xfrm>
            <a:off x="6405563" y="5502275"/>
            <a:ext cx="501650" cy="396875"/>
            <a:chOff x="4596" y="2158"/>
            <a:chExt cx="316" cy="250"/>
          </a:xfrm>
        </p:grpSpPr>
        <p:sp>
          <p:nvSpPr>
            <p:cNvPr id="146465" name="Oval 105"/>
            <p:cNvSpPr>
              <a:spLocks noChangeArrowheads="1"/>
            </p:cNvSpPr>
            <p:nvPr/>
          </p:nvSpPr>
          <p:spPr bwMode="auto">
            <a:xfrm>
              <a:off x="4599" y="2276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66" name="Line 106"/>
            <p:cNvSpPr>
              <a:spLocks noChangeShapeType="1"/>
            </p:cNvSpPr>
            <p:nvPr/>
          </p:nvSpPr>
          <p:spPr bwMode="auto">
            <a:xfrm>
              <a:off x="4599" y="226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67" name="Line 107"/>
            <p:cNvSpPr>
              <a:spLocks noChangeShapeType="1"/>
            </p:cNvSpPr>
            <p:nvPr/>
          </p:nvSpPr>
          <p:spPr bwMode="auto">
            <a:xfrm>
              <a:off x="4912" y="226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68" name="Rectangle 108"/>
            <p:cNvSpPr>
              <a:spLocks noChangeArrowheads="1"/>
            </p:cNvSpPr>
            <p:nvPr/>
          </p:nvSpPr>
          <p:spPr bwMode="auto">
            <a:xfrm>
              <a:off x="4599" y="2269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6469" name="Oval 109"/>
            <p:cNvSpPr>
              <a:spLocks noChangeArrowheads="1"/>
            </p:cNvSpPr>
            <p:nvPr/>
          </p:nvSpPr>
          <p:spPr bwMode="auto">
            <a:xfrm>
              <a:off x="4596" y="2210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70" name="Rectangle 110"/>
            <p:cNvSpPr>
              <a:spLocks noChangeArrowheads="1"/>
            </p:cNvSpPr>
            <p:nvPr/>
          </p:nvSpPr>
          <p:spPr bwMode="auto">
            <a:xfrm>
              <a:off x="4683" y="2223"/>
              <a:ext cx="142" cy="11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6471" name="Text Box 111"/>
            <p:cNvSpPr txBox="1">
              <a:spLocks noChangeArrowheads="1"/>
            </p:cNvSpPr>
            <p:nvPr/>
          </p:nvSpPr>
          <p:spPr bwMode="auto">
            <a:xfrm>
              <a:off x="4610" y="2158"/>
              <a:ext cx="294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2b</a:t>
              </a:r>
              <a:endParaRPr lang="en-US"/>
            </a:p>
          </p:txBody>
        </p:sp>
      </p:grpSp>
      <p:sp>
        <p:nvSpPr>
          <p:cNvPr id="146458" name="Text Box 112"/>
          <p:cNvSpPr txBox="1">
            <a:spLocks noChangeArrowheads="1"/>
          </p:cNvSpPr>
          <p:nvPr/>
        </p:nvSpPr>
        <p:spPr bwMode="auto">
          <a:xfrm>
            <a:off x="7656513" y="5159375"/>
            <a:ext cx="893762" cy="5175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/>
              <a:t>other</a:t>
            </a:r>
            <a:endParaRPr lang="en-US" sz="1400"/>
          </a:p>
          <a:p>
            <a:r>
              <a:rPr lang="en-US" sz="1400"/>
              <a:t>networks</a:t>
            </a:r>
            <a:endParaRPr lang="en-US" sz="1400"/>
          </a:p>
        </p:txBody>
      </p:sp>
      <p:sp>
        <p:nvSpPr>
          <p:cNvPr id="146459" name="Freeform 113"/>
          <p:cNvSpPr/>
          <p:nvPr/>
        </p:nvSpPr>
        <p:spPr bwMode="auto">
          <a:xfrm flipH="1">
            <a:off x="292100" y="4772025"/>
            <a:ext cx="1171575" cy="1758950"/>
          </a:xfrm>
          <a:custGeom>
            <a:avLst/>
            <a:gdLst>
              <a:gd name="T0" fmla="*/ 2147483647 w 738"/>
              <a:gd name="T1" fmla="*/ 2147483647 h 1108"/>
              <a:gd name="T2" fmla="*/ 2147483647 w 738"/>
              <a:gd name="T3" fmla="*/ 2147483647 h 1108"/>
              <a:gd name="T4" fmla="*/ 2147483647 w 738"/>
              <a:gd name="T5" fmla="*/ 2147483647 h 1108"/>
              <a:gd name="T6" fmla="*/ 2147483647 w 738"/>
              <a:gd name="T7" fmla="*/ 2147483647 h 1108"/>
              <a:gd name="T8" fmla="*/ 2147483647 w 738"/>
              <a:gd name="T9" fmla="*/ 2147483647 h 1108"/>
              <a:gd name="T10" fmla="*/ 2147483647 w 738"/>
              <a:gd name="T11" fmla="*/ 2147483647 h 1108"/>
              <a:gd name="T12" fmla="*/ 2147483647 w 738"/>
              <a:gd name="T13" fmla="*/ 2147483647 h 1108"/>
              <a:gd name="T14" fmla="*/ 2147483647 w 738"/>
              <a:gd name="T15" fmla="*/ 2147483647 h 110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738"/>
              <a:gd name="T25" fmla="*/ 0 h 1108"/>
              <a:gd name="T26" fmla="*/ 738 w 738"/>
              <a:gd name="T27" fmla="*/ 1108 h 1108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738" h="1108">
                <a:moveTo>
                  <a:pt x="32" y="394"/>
                </a:moveTo>
                <a:cubicBezTo>
                  <a:pt x="66" y="301"/>
                  <a:pt x="108" y="228"/>
                  <a:pt x="213" y="172"/>
                </a:cubicBezTo>
                <a:cubicBezTo>
                  <a:pt x="318" y="116"/>
                  <a:pt x="588" y="0"/>
                  <a:pt x="663" y="56"/>
                </a:cubicBezTo>
                <a:cubicBezTo>
                  <a:pt x="738" y="112"/>
                  <a:pt x="659" y="346"/>
                  <a:pt x="661" y="509"/>
                </a:cubicBezTo>
                <a:cubicBezTo>
                  <a:pt x="663" y="672"/>
                  <a:pt x="731" y="956"/>
                  <a:pt x="677" y="1032"/>
                </a:cubicBezTo>
                <a:cubicBezTo>
                  <a:pt x="623" y="1108"/>
                  <a:pt x="442" y="999"/>
                  <a:pt x="338" y="962"/>
                </a:cubicBezTo>
                <a:cubicBezTo>
                  <a:pt x="234" y="925"/>
                  <a:pt x="102" y="904"/>
                  <a:pt x="51" y="809"/>
                </a:cubicBezTo>
                <a:cubicBezTo>
                  <a:pt x="0" y="715"/>
                  <a:pt x="36" y="481"/>
                  <a:pt x="32" y="394"/>
                </a:cubicBezTo>
                <a:close/>
              </a:path>
            </a:pathLst>
          </a:custGeom>
          <a:gradFill rotWithShape="1">
            <a:gsLst>
              <a:gs pos="0">
                <a:srgbClr val="66CCFF"/>
              </a:gs>
              <a:gs pos="100000">
                <a:srgbClr val="FFFFFF"/>
              </a:gs>
            </a:gsLst>
            <a:lin ang="0" scaled="1"/>
          </a:gra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460" name="Text Box 114"/>
          <p:cNvSpPr txBox="1">
            <a:spLocks noChangeArrowheads="1"/>
          </p:cNvSpPr>
          <p:nvPr/>
        </p:nvSpPr>
        <p:spPr bwMode="auto">
          <a:xfrm>
            <a:off x="349250" y="5556250"/>
            <a:ext cx="893763" cy="5175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400"/>
              <a:t>other</a:t>
            </a:r>
            <a:endParaRPr lang="en-US" sz="1400"/>
          </a:p>
          <a:p>
            <a:r>
              <a:rPr lang="en-US" sz="1400"/>
              <a:t>networks</a:t>
            </a:r>
            <a:endParaRPr lang="en-US" sz="1400"/>
          </a:p>
        </p:txBody>
      </p:sp>
      <p:sp>
        <p:nvSpPr>
          <p:cNvPr id="146461" name="Line 115"/>
          <p:cNvSpPr>
            <a:spLocks noChangeShapeType="1"/>
          </p:cNvSpPr>
          <p:nvPr/>
        </p:nvSpPr>
        <p:spPr bwMode="auto">
          <a:xfrm flipH="1">
            <a:off x="1149350" y="5118100"/>
            <a:ext cx="468313" cy="2682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46462" name="Freeform 116"/>
          <p:cNvSpPr/>
          <p:nvPr/>
        </p:nvSpPr>
        <p:spPr bwMode="auto">
          <a:xfrm>
            <a:off x="4913313" y="5607050"/>
            <a:ext cx="523875" cy="261938"/>
          </a:xfrm>
          <a:custGeom>
            <a:avLst/>
            <a:gdLst>
              <a:gd name="T0" fmla="*/ 0 w 654"/>
              <a:gd name="T1" fmla="*/ 2147483647 h 420"/>
              <a:gd name="T2" fmla="*/ 2147483647 w 654"/>
              <a:gd name="T3" fmla="*/ 0 h 420"/>
              <a:gd name="T4" fmla="*/ 0 60000 65536"/>
              <a:gd name="T5" fmla="*/ 0 60000 65536"/>
              <a:gd name="T6" fmla="*/ 0 w 654"/>
              <a:gd name="T7" fmla="*/ 0 h 420"/>
              <a:gd name="T8" fmla="*/ 654 w 654"/>
              <a:gd name="T9" fmla="*/ 420 h 42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54" h="420">
                <a:moveTo>
                  <a:pt x="0" y="420"/>
                </a:moveTo>
                <a:lnTo>
                  <a:pt x="654" y="0"/>
                </a:ln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463" name="Freeform 117"/>
          <p:cNvSpPr/>
          <p:nvPr/>
        </p:nvSpPr>
        <p:spPr bwMode="auto">
          <a:xfrm>
            <a:off x="2800350" y="5014913"/>
            <a:ext cx="704850" cy="409575"/>
          </a:xfrm>
          <a:custGeom>
            <a:avLst/>
            <a:gdLst>
              <a:gd name="T0" fmla="*/ 0 w 444"/>
              <a:gd name="T1" fmla="*/ 0 h 258"/>
              <a:gd name="T2" fmla="*/ 2147483647 w 444"/>
              <a:gd name="T3" fmla="*/ 2147483647 h 258"/>
              <a:gd name="T4" fmla="*/ 0 60000 65536"/>
              <a:gd name="T5" fmla="*/ 0 60000 65536"/>
              <a:gd name="T6" fmla="*/ 0 w 444"/>
              <a:gd name="T7" fmla="*/ 0 h 258"/>
              <a:gd name="T8" fmla="*/ 444 w 444"/>
              <a:gd name="T9" fmla="*/ 258 h 25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44" h="258">
                <a:moveTo>
                  <a:pt x="0" y="0"/>
                </a:moveTo>
                <a:lnTo>
                  <a:pt x="444" y="258"/>
                </a:ln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en-US"/>
          </a:p>
        </p:txBody>
      </p:sp>
      <p:pic>
        <p:nvPicPr>
          <p:cNvPr id="146464" name="Picture 118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25" y="800100"/>
            <a:ext cx="36560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2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411" name="Group 2"/>
          <p:cNvGrpSpPr/>
          <p:nvPr/>
        </p:nvGrpSpPr>
        <p:grpSpPr bwMode="auto">
          <a:xfrm>
            <a:off x="204788" y="1254125"/>
            <a:ext cx="6178550" cy="4376738"/>
            <a:chOff x="0" y="878"/>
            <a:chExt cx="4232" cy="2968"/>
          </a:xfrm>
        </p:grpSpPr>
        <p:sp>
          <p:nvSpPr>
            <p:cNvPr id="145415" name="Freeform 3"/>
            <p:cNvSpPr/>
            <p:nvPr/>
          </p:nvSpPr>
          <p:spPr bwMode="auto">
            <a:xfrm>
              <a:off x="2621" y="1050"/>
              <a:ext cx="1611" cy="1025"/>
            </a:xfrm>
            <a:custGeom>
              <a:avLst/>
              <a:gdLst>
                <a:gd name="T0" fmla="*/ 1063 w 1162"/>
                <a:gd name="T1" fmla="*/ 49351 h 543"/>
                <a:gd name="T2" fmla="*/ 6960 w 1162"/>
                <a:gd name="T3" fmla="*/ 4162 h 543"/>
                <a:gd name="T4" fmla="*/ 17785 w 1162"/>
                <a:gd name="T5" fmla="*/ 23973 h 543"/>
                <a:gd name="T6" fmla="*/ 21649 w 1162"/>
                <a:gd name="T7" fmla="*/ 72662 h 543"/>
                <a:gd name="T8" fmla="*/ 19828 w 1162"/>
                <a:gd name="T9" fmla="*/ 137161 h 543"/>
                <a:gd name="T10" fmla="*/ 11083 w 1162"/>
                <a:gd name="T11" fmla="*/ 164591 h 543"/>
                <a:gd name="T12" fmla="*/ 1657 w 1162"/>
                <a:gd name="T13" fmla="*/ 133650 h 543"/>
                <a:gd name="T14" fmla="*/ 1063 w 1162"/>
                <a:gd name="T15" fmla="*/ 49351 h 54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62"/>
                <a:gd name="T25" fmla="*/ 0 h 543"/>
                <a:gd name="T26" fmla="*/ 1162 w 1162"/>
                <a:gd name="T27" fmla="*/ 543 h 543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62" h="543">
                  <a:moveTo>
                    <a:pt x="56" y="162"/>
                  </a:moveTo>
                  <a:cubicBezTo>
                    <a:pt x="115" y="100"/>
                    <a:pt x="221" y="28"/>
                    <a:pt x="368" y="14"/>
                  </a:cubicBezTo>
                  <a:cubicBezTo>
                    <a:pt x="515" y="0"/>
                    <a:pt x="811" y="42"/>
                    <a:pt x="940" y="79"/>
                  </a:cubicBezTo>
                  <a:cubicBezTo>
                    <a:pt x="1069" y="116"/>
                    <a:pt x="1126" y="177"/>
                    <a:pt x="1144" y="239"/>
                  </a:cubicBezTo>
                  <a:cubicBezTo>
                    <a:pt x="1162" y="301"/>
                    <a:pt x="1141" y="401"/>
                    <a:pt x="1048" y="451"/>
                  </a:cubicBezTo>
                  <a:cubicBezTo>
                    <a:pt x="955" y="501"/>
                    <a:pt x="746" y="543"/>
                    <a:pt x="586" y="541"/>
                  </a:cubicBezTo>
                  <a:cubicBezTo>
                    <a:pt x="426" y="539"/>
                    <a:pt x="176" y="502"/>
                    <a:pt x="88" y="439"/>
                  </a:cubicBezTo>
                  <a:cubicBezTo>
                    <a:pt x="0" y="376"/>
                    <a:pt x="63" y="220"/>
                    <a:pt x="56" y="162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16" name="Freeform 4"/>
            <p:cNvSpPr/>
            <p:nvPr/>
          </p:nvSpPr>
          <p:spPr bwMode="auto">
            <a:xfrm>
              <a:off x="0" y="878"/>
              <a:ext cx="1255" cy="1016"/>
            </a:xfrm>
            <a:custGeom>
              <a:avLst/>
              <a:gdLst>
                <a:gd name="T0" fmla="*/ 134 w 1198"/>
                <a:gd name="T1" fmla="*/ 270558 h 451"/>
                <a:gd name="T2" fmla="*/ 273 w 1198"/>
                <a:gd name="T3" fmla="*/ 132828 h 451"/>
                <a:gd name="T4" fmla="*/ 679 w 1198"/>
                <a:gd name="T5" fmla="*/ 73044 h 451"/>
                <a:gd name="T6" fmla="*/ 1501 w 1198"/>
                <a:gd name="T7" fmla="*/ 37135 h 451"/>
                <a:gd name="T8" fmla="*/ 1796 w 1198"/>
                <a:gd name="T9" fmla="*/ 294460 h 451"/>
                <a:gd name="T10" fmla="*/ 1350 w 1198"/>
                <a:gd name="T11" fmla="*/ 616944 h 451"/>
                <a:gd name="T12" fmla="*/ 466 w 1198"/>
                <a:gd name="T13" fmla="*/ 634874 h 451"/>
                <a:gd name="T14" fmla="*/ 54 w 1198"/>
                <a:gd name="T15" fmla="*/ 503524 h 451"/>
                <a:gd name="T16" fmla="*/ 134 w 1198"/>
                <a:gd name="T17" fmla="*/ 270558 h 45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98"/>
                <a:gd name="T28" fmla="*/ 0 h 451"/>
                <a:gd name="T29" fmla="*/ 1198 w 1198"/>
                <a:gd name="T30" fmla="*/ 451 h 45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98" h="451">
                  <a:moveTo>
                    <a:pt x="88" y="181"/>
                  </a:moveTo>
                  <a:cubicBezTo>
                    <a:pt x="159" y="143"/>
                    <a:pt x="120" y="111"/>
                    <a:pt x="180" y="89"/>
                  </a:cubicBezTo>
                  <a:cubicBezTo>
                    <a:pt x="240" y="67"/>
                    <a:pt x="313" y="60"/>
                    <a:pt x="448" y="49"/>
                  </a:cubicBezTo>
                  <a:cubicBezTo>
                    <a:pt x="583" y="38"/>
                    <a:pt x="866" y="0"/>
                    <a:pt x="988" y="25"/>
                  </a:cubicBezTo>
                  <a:cubicBezTo>
                    <a:pt x="1110" y="50"/>
                    <a:pt x="1198" y="132"/>
                    <a:pt x="1181" y="197"/>
                  </a:cubicBezTo>
                  <a:cubicBezTo>
                    <a:pt x="1164" y="262"/>
                    <a:pt x="1034" y="375"/>
                    <a:pt x="889" y="413"/>
                  </a:cubicBezTo>
                  <a:cubicBezTo>
                    <a:pt x="744" y="451"/>
                    <a:pt x="449" y="438"/>
                    <a:pt x="307" y="425"/>
                  </a:cubicBezTo>
                  <a:cubicBezTo>
                    <a:pt x="165" y="412"/>
                    <a:pt x="72" y="378"/>
                    <a:pt x="36" y="337"/>
                  </a:cubicBezTo>
                  <a:cubicBezTo>
                    <a:pt x="0" y="296"/>
                    <a:pt x="77" y="213"/>
                    <a:pt x="88" y="181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17" name="Freeform 5"/>
            <p:cNvSpPr/>
            <p:nvPr/>
          </p:nvSpPr>
          <p:spPr bwMode="auto">
            <a:xfrm>
              <a:off x="810" y="1611"/>
              <a:ext cx="2007" cy="792"/>
            </a:xfrm>
            <a:custGeom>
              <a:avLst/>
              <a:gdLst>
                <a:gd name="T0" fmla="*/ 1319 w 1583"/>
                <a:gd name="T1" fmla="*/ 862 h 682"/>
                <a:gd name="T2" fmla="*/ 3445 w 1583"/>
                <a:gd name="T3" fmla="*/ 285 h 682"/>
                <a:gd name="T4" fmla="*/ 6645 w 1583"/>
                <a:gd name="T5" fmla="*/ 77 h 682"/>
                <a:gd name="T6" fmla="*/ 9794 w 1583"/>
                <a:gd name="T7" fmla="*/ 744 h 682"/>
                <a:gd name="T8" fmla="*/ 13238 w 1583"/>
                <a:gd name="T9" fmla="*/ 1642 h 682"/>
                <a:gd name="T10" fmla="*/ 10773 w 1583"/>
                <a:gd name="T11" fmla="*/ 2476 h 682"/>
                <a:gd name="T12" fmla="*/ 5844 w 1583"/>
                <a:gd name="T13" fmla="*/ 2523 h 682"/>
                <a:gd name="T14" fmla="*/ 751 w 1583"/>
                <a:gd name="T15" fmla="*/ 2291 h 682"/>
                <a:gd name="T16" fmla="*/ 1319 w 1583"/>
                <a:gd name="T17" fmla="*/ 862 h 68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83"/>
                <a:gd name="T28" fmla="*/ 0 h 682"/>
                <a:gd name="T29" fmla="*/ 1583 w 1583"/>
                <a:gd name="T30" fmla="*/ 682 h 68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83" h="682">
                  <a:moveTo>
                    <a:pt x="155" y="224"/>
                  </a:moveTo>
                  <a:cubicBezTo>
                    <a:pt x="208" y="137"/>
                    <a:pt x="302" y="108"/>
                    <a:pt x="407" y="74"/>
                  </a:cubicBezTo>
                  <a:cubicBezTo>
                    <a:pt x="512" y="40"/>
                    <a:pt x="660" y="0"/>
                    <a:pt x="785" y="20"/>
                  </a:cubicBezTo>
                  <a:cubicBezTo>
                    <a:pt x="910" y="40"/>
                    <a:pt x="1027" y="126"/>
                    <a:pt x="1157" y="194"/>
                  </a:cubicBezTo>
                  <a:cubicBezTo>
                    <a:pt x="1287" y="262"/>
                    <a:pt x="1545" y="353"/>
                    <a:pt x="1564" y="428"/>
                  </a:cubicBezTo>
                  <a:cubicBezTo>
                    <a:pt x="1583" y="503"/>
                    <a:pt x="1417" y="606"/>
                    <a:pt x="1272" y="644"/>
                  </a:cubicBezTo>
                  <a:cubicBezTo>
                    <a:pt x="1127" y="682"/>
                    <a:pt x="887" y="664"/>
                    <a:pt x="690" y="656"/>
                  </a:cubicBezTo>
                  <a:cubicBezTo>
                    <a:pt x="493" y="648"/>
                    <a:pt x="178" y="668"/>
                    <a:pt x="89" y="596"/>
                  </a:cubicBezTo>
                  <a:cubicBezTo>
                    <a:pt x="0" y="524"/>
                    <a:pt x="102" y="311"/>
                    <a:pt x="155" y="224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18" name="Oval 6"/>
            <p:cNvSpPr>
              <a:spLocks noChangeArrowheads="1"/>
            </p:cNvSpPr>
            <p:nvPr/>
          </p:nvSpPr>
          <p:spPr bwMode="auto">
            <a:xfrm>
              <a:off x="261" y="1610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19" name="Line 7"/>
            <p:cNvSpPr>
              <a:spLocks noChangeShapeType="1"/>
            </p:cNvSpPr>
            <p:nvPr/>
          </p:nvSpPr>
          <p:spPr bwMode="auto">
            <a:xfrm>
              <a:off x="261" y="1603"/>
              <a:ext cx="0" cy="5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20" name="Line 8"/>
            <p:cNvSpPr>
              <a:spLocks noChangeShapeType="1"/>
            </p:cNvSpPr>
            <p:nvPr/>
          </p:nvSpPr>
          <p:spPr bwMode="auto">
            <a:xfrm>
              <a:off x="574" y="1603"/>
              <a:ext cx="0" cy="5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21" name="Rectangle 9"/>
            <p:cNvSpPr>
              <a:spLocks noChangeArrowheads="1"/>
            </p:cNvSpPr>
            <p:nvPr/>
          </p:nvSpPr>
          <p:spPr bwMode="auto">
            <a:xfrm>
              <a:off x="261" y="1603"/>
              <a:ext cx="310" cy="51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5422" name="Oval 10"/>
            <p:cNvSpPr>
              <a:spLocks noChangeArrowheads="1"/>
            </p:cNvSpPr>
            <p:nvPr/>
          </p:nvSpPr>
          <p:spPr bwMode="auto">
            <a:xfrm>
              <a:off x="258" y="1544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23" name="Rectangle 11"/>
            <p:cNvSpPr>
              <a:spLocks noChangeArrowheads="1"/>
            </p:cNvSpPr>
            <p:nvPr/>
          </p:nvSpPr>
          <p:spPr bwMode="auto">
            <a:xfrm>
              <a:off x="345" y="1557"/>
              <a:ext cx="141" cy="124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24" name="Text Box 12"/>
            <p:cNvSpPr txBox="1">
              <a:spLocks noChangeArrowheads="1"/>
            </p:cNvSpPr>
            <p:nvPr/>
          </p:nvSpPr>
          <p:spPr bwMode="auto">
            <a:xfrm>
              <a:off x="259" y="1492"/>
              <a:ext cx="320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3b</a:t>
              </a:r>
              <a:endParaRPr lang="en-US"/>
            </a:p>
          </p:txBody>
        </p:sp>
        <p:sp>
          <p:nvSpPr>
            <p:cNvPr id="145425" name="Oval 13"/>
            <p:cNvSpPr>
              <a:spLocks noChangeArrowheads="1"/>
            </p:cNvSpPr>
            <p:nvPr/>
          </p:nvSpPr>
          <p:spPr bwMode="auto">
            <a:xfrm>
              <a:off x="1479" y="2216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26" name="Line 14"/>
            <p:cNvSpPr>
              <a:spLocks noChangeShapeType="1"/>
            </p:cNvSpPr>
            <p:nvPr/>
          </p:nvSpPr>
          <p:spPr bwMode="auto">
            <a:xfrm>
              <a:off x="1479" y="2209"/>
              <a:ext cx="0" cy="5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27" name="Line 15"/>
            <p:cNvSpPr>
              <a:spLocks noChangeShapeType="1"/>
            </p:cNvSpPr>
            <p:nvPr/>
          </p:nvSpPr>
          <p:spPr bwMode="auto">
            <a:xfrm>
              <a:off x="1792" y="2209"/>
              <a:ext cx="0" cy="5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28" name="Rectangle 16"/>
            <p:cNvSpPr>
              <a:spLocks noChangeArrowheads="1"/>
            </p:cNvSpPr>
            <p:nvPr/>
          </p:nvSpPr>
          <p:spPr bwMode="auto">
            <a:xfrm>
              <a:off x="1479" y="2209"/>
              <a:ext cx="310" cy="51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5429" name="Oval 17"/>
            <p:cNvSpPr>
              <a:spLocks noChangeArrowheads="1"/>
            </p:cNvSpPr>
            <p:nvPr/>
          </p:nvSpPr>
          <p:spPr bwMode="auto">
            <a:xfrm>
              <a:off x="1476" y="2150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5430" name="Group 18"/>
            <p:cNvGrpSpPr/>
            <p:nvPr/>
          </p:nvGrpSpPr>
          <p:grpSpPr bwMode="auto">
            <a:xfrm>
              <a:off x="1478" y="2092"/>
              <a:ext cx="321" cy="269"/>
              <a:chOff x="2897" y="2425"/>
              <a:chExt cx="323" cy="269"/>
            </a:xfrm>
          </p:grpSpPr>
          <p:sp>
            <p:nvSpPr>
              <p:cNvPr id="145533" name="Rectangle 1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34" name="Text Box 20"/>
              <p:cNvSpPr txBox="1">
                <a:spLocks noChangeArrowheads="1"/>
              </p:cNvSpPr>
              <p:nvPr/>
            </p:nvSpPr>
            <p:spPr bwMode="auto">
              <a:xfrm>
                <a:off x="2897" y="2425"/>
                <a:ext cx="323" cy="2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1d</a:t>
                </a:r>
                <a:endParaRPr lang="en-US" sz="2000"/>
              </a:p>
            </p:txBody>
          </p:sp>
        </p:grpSp>
        <p:sp>
          <p:nvSpPr>
            <p:cNvPr id="145431" name="Oval 21"/>
            <p:cNvSpPr>
              <a:spLocks noChangeArrowheads="1"/>
            </p:cNvSpPr>
            <p:nvPr/>
          </p:nvSpPr>
          <p:spPr bwMode="auto">
            <a:xfrm>
              <a:off x="822" y="1478"/>
              <a:ext cx="313" cy="83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32" name="Line 22"/>
            <p:cNvSpPr>
              <a:spLocks noChangeShapeType="1"/>
            </p:cNvSpPr>
            <p:nvPr/>
          </p:nvSpPr>
          <p:spPr bwMode="auto">
            <a:xfrm>
              <a:off x="822" y="147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33" name="Line 23"/>
            <p:cNvSpPr>
              <a:spLocks noChangeShapeType="1"/>
            </p:cNvSpPr>
            <p:nvPr/>
          </p:nvSpPr>
          <p:spPr bwMode="auto">
            <a:xfrm>
              <a:off x="1135" y="147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34" name="Rectangle 24"/>
            <p:cNvSpPr>
              <a:spLocks noChangeArrowheads="1"/>
            </p:cNvSpPr>
            <p:nvPr/>
          </p:nvSpPr>
          <p:spPr bwMode="auto">
            <a:xfrm>
              <a:off x="822" y="1471"/>
              <a:ext cx="310" cy="47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5435" name="Oval 25"/>
            <p:cNvSpPr>
              <a:spLocks noChangeArrowheads="1"/>
            </p:cNvSpPr>
            <p:nvPr/>
          </p:nvSpPr>
          <p:spPr bwMode="auto">
            <a:xfrm>
              <a:off x="819" y="1412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36" name="Rectangle 26"/>
            <p:cNvSpPr>
              <a:spLocks noChangeArrowheads="1"/>
            </p:cNvSpPr>
            <p:nvPr/>
          </p:nvSpPr>
          <p:spPr bwMode="auto">
            <a:xfrm>
              <a:off x="906" y="1425"/>
              <a:ext cx="142" cy="11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37" name="Text Box 27"/>
            <p:cNvSpPr txBox="1">
              <a:spLocks noChangeArrowheads="1"/>
            </p:cNvSpPr>
            <p:nvPr/>
          </p:nvSpPr>
          <p:spPr bwMode="auto">
            <a:xfrm>
              <a:off x="821" y="1359"/>
              <a:ext cx="320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3a</a:t>
              </a:r>
              <a:endParaRPr lang="en-US"/>
            </a:p>
          </p:txBody>
        </p:sp>
        <p:sp>
          <p:nvSpPr>
            <p:cNvPr id="145438" name="Oval 28"/>
            <p:cNvSpPr>
              <a:spLocks noChangeArrowheads="1"/>
            </p:cNvSpPr>
            <p:nvPr/>
          </p:nvSpPr>
          <p:spPr bwMode="auto">
            <a:xfrm>
              <a:off x="1443" y="1820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39" name="Line 29"/>
            <p:cNvSpPr>
              <a:spLocks noChangeShapeType="1"/>
            </p:cNvSpPr>
            <p:nvPr/>
          </p:nvSpPr>
          <p:spPr bwMode="auto">
            <a:xfrm>
              <a:off x="1443" y="1814"/>
              <a:ext cx="0" cy="5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40" name="Line 30"/>
            <p:cNvSpPr>
              <a:spLocks noChangeShapeType="1"/>
            </p:cNvSpPr>
            <p:nvPr/>
          </p:nvSpPr>
          <p:spPr bwMode="auto">
            <a:xfrm>
              <a:off x="1756" y="1814"/>
              <a:ext cx="0" cy="5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41" name="Rectangle 31"/>
            <p:cNvSpPr>
              <a:spLocks noChangeArrowheads="1"/>
            </p:cNvSpPr>
            <p:nvPr/>
          </p:nvSpPr>
          <p:spPr bwMode="auto">
            <a:xfrm>
              <a:off x="1443" y="1814"/>
              <a:ext cx="310" cy="48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5442" name="Oval 32"/>
            <p:cNvSpPr>
              <a:spLocks noChangeArrowheads="1"/>
            </p:cNvSpPr>
            <p:nvPr/>
          </p:nvSpPr>
          <p:spPr bwMode="auto">
            <a:xfrm>
              <a:off x="1440" y="1754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5443" name="Group 33"/>
            <p:cNvGrpSpPr/>
            <p:nvPr/>
          </p:nvGrpSpPr>
          <p:grpSpPr bwMode="auto">
            <a:xfrm>
              <a:off x="1445" y="1696"/>
              <a:ext cx="310" cy="270"/>
              <a:chOff x="2899" y="2425"/>
              <a:chExt cx="319" cy="270"/>
            </a:xfrm>
          </p:grpSpPr>
          <p:sp>
            <p:nvSpPr>
              <p:cNvPr id="145531" name="Rectangle 3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32" name="Text Box 35"/>
              <p:cNvSpPr txBox="1">
                <a:spLocks noChangeArrowheads="1"/>
              </p:cNvSpPr>
              <p:nvPr/>
            </p:nvSpPr>
            <p:spPr bwMode="auto">
              <a:xfrm>
                <a:off x="2899" y="2425"/>
                <a:ext cx="319" cy="2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1c</a:t>
                </a:r>
                <a:endParaRPr lang="en-US" sz="2000"/>
              </a:p>
            </p:txBody>
          </p:sp>
        </p:grpSp>
        <p:sp>
          <p:nvSpPr>
            <p:cNvPr id="145444" name="Line 36"/>
            <p:cNvSpPr>
              <a:spLocks noChangeShapeType="1"/>
            </p:cNvSpPr>
            <p:nvPr/>
          </p:nvSpPr>
          <p:spPr bwMode="auto">
            <a:xfrm>
              <a:off x="3238" y="1632"/>
              <a:ext cx="308" cy="9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45" name="Line 37"/>
            <p:cNvSpPr>
              <a:spLocks noChangeShapeType="1"/>
            </p:cNvSpPr>
            <p:nvPr/>
          </p:nvSpPr>
          <p:spPr bwMode="auto">
            <a:xfrm>
              <a:off x="3562" y="1556"/>
              <a:ext cx="91" cy="11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46" name="Line 38"/>
            <p:cNvSpPr>
              <a:spLocks noChangeShapeType="1"/>
            </p:cNvSpPr>
            <p:nvPr/>
          </p:nvSpPr>
          <p:spPr bwMode="auto">
            <a:xfrm flipV="1">
              <a:off x="3170" y="1512"/>
              <a:ext cx="114" cy="7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47" name="Freeform 39"/>
            <p:cNvSpPr/>
            <p:nvPr/>
          </p:nvSpPr>
          <p:spPr bwMode="auto">
            <a:xfrm>
              <a:off x="1790" y="2146"/>
              <a:ext cx="264" cy="82"/>
            </a:xfrm>
            <a:custGeom>
              <a:avLst/>
              <a:gdLst>
                <a:gd name="T0" fmla="*/ 0 w 264"/>
                <a:gd name="T1" fmla="*/ 82 h 82"/>
                <a:gd name="T2" fmla="*/ 264 w 264"/>
                <a:gd name="T3" fmla="*/ 0 h 82"/>
                <a:gd name="T4" fmla="*/ 0 60000 65536"/>
                <a:gd name="T5" fmla="*/ 0 60000 65536"/>
                <a:gd name="T6" fmla="*/ 0 w 264"/>
                <a:gd name="T7" fmla="*/ 0 h 82"/>
                <a:gd name="T8" fmla="*/ 264 w 264"/>
                <a:gd name="T9" fmla="*/ 82 h 8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64" h="82">
                  <a:moveTo>
                    <a:pt x="0" y="82"/>
                  </a:moveTo>
                  <a:lnTo>
                    <a:pt x="264" y="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48" name="Freeform 40"/>
            <p:cNvSpPr/>
            <p:nvPr/>
          </p:nvSpPr>
          <p:spPr bwMode="auto">
            <a:xfrm>
              <a:off x="1330" y="2110"/>
              <a:ext cx="152" cy="118"/>
            </a:xfrm>
            <a:custGeom>
              <a:avLst/>
              <a:gdLst>
                <a:gd name="T0" fmla="*/ 0 w 152"/>
                <a:gd name="T1" fmla="*/ 0 h 118"/>
                <a:gd name="T2" fmla="*/ 152 w 152"/>
                <a:gd name="T3" fmla="*/ 118 h 118"/>
                <a:gd name="T4" fmla="*/ 0 60000 65536"/>
                <a:gd name="T5" fmla="*/ 0 60000 65536"/>
                <a:gd name="T6" fmla="*/ 0 w 152"/>
                <a:gd name="T7" fmla="*/ 0 h 118"/>
                <a:gd name="T8" fmla="*/ 152 w 152"/>
                <a:gd name="T9" fmla="*/ 118 h 11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52" h="118">
                  <a:moveTo>
                    <a:pt x="0" y="0"/>
                  </a:moveTo>
                  <a:lnTo>
                    <a:pt x="152" y="118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49" name="Freeform 41"/>
            <p:cNvSpPr/>
            <p:nvPr/>
          </p:nvSpPr>
          <p:spPr bwMode="auto">
            <a:xfrm>
              <a:off x="1454" y="2040"/>
              <a:ext cx="564" cy="82"/>
            </a:xfrm>
            <a:custGeom>
              <a:avLst/>
              <a:gdLst>
                <a:gd name="T0" fmla="*/ 0 w 564"/>
                <a:gd name="T1" fmla="*/ 0 h 82"/>
                <a:gd name="T2" fmla="*/ 564 w 564"/>
                <a:gd name="T3" fmla="*/ 82 h 82"/>
                <a:gd name="T4" fmla="*/ 0 60000 65536"/>
                <a:gd name="T5" fmla="*/ 0 60000 65536"/>
                <a:gd name="T6" fmla="*/ 0 w 564"/>
                <a:gd name="T7" fmla="*/ 0 h 82"/>
                <a:gd name="T8" fmla="*/ 564 w 564"/>
                <a:gd name="T9" fmla="*/ 82 h 8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564" h="82">
                  <a:moveTo>
                    <a:pt x="0" y="0"/>
                  </a:moveTo>
                  <a:lnTo>
                    <a:pt x="564" y="82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50" name="Freeform 42"/>
            <p:cNvSpPr/>
            <p:nvPr/>
          </p:nvSpPr>
          <p:spPr bwMode="auto">
            <a:xfrm>
              <a:off x="1392" y="1878"/>
              <a:ext cx="76" cy="94"/>
            </a:xfrm>
            <a:custGeom>
              <a:avLst/>
              <a:gdLst>
                <a:gd name="T0" fmla="*/ 0 w 76"/>
                <a:gd name="T1" fmla="*/ 94 h 94"/>
                <a:gd name="T2" fmla="*/ 76 w 76"/>
                <a:gd name="T3" fmla="*/ 0 h 94"/>
                <a:gd name="T4" fmla="*/ 0 60000 65536"/>
                <a:gd name="T5" fmla="*/ 0 60000 65536"/>
                <a:gd name="T6" fmla="*/ 0 w 76"/>
                <a:gd name="T7" fmla="*/ 0 h 94"/>
                <a:gd name="T8" fmla="*/ 76 w 76"/>
                <a:gd name="T9" fmla="*/ 94 h 9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6" h="94">
                  <a:moveTo>
                    <a:pt x="0" y="94"/>
                  </a:moveTo>
                  <a:lnTo>
                    <a:pt x="76" y="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51" name="Freeform 43"/>
            <p:cNvSpPr/>
            <p:nvPr/>
          </p:nvSpPr>
          <p:spPr bwMode="auto">
            <a:xfrm>
              <a:off x="566" y="1502"/>
              <a:ext cx="252" cy="114"/>
            </a:xfrm>
            <a:custGeom>
              <a:avLst/>
              <a:gdLst>
                <a:gd name="T0" fmla="*/ 0 w 252"/>
                <a:gd name="T1" fmla="*/ 114 h 114"/>
                <a:gd name="T2" fmla="*/ 252 w 252"/>
                <a:gd name="T3" fmla="*/ 0 h 114"/>
                <a:gd name="T4" fmla="*/ 0 60000 65536"/>
                <a:gd name="T5" fmla="*/ 0 60000 65536"/>
                <a:gd name="T6" fmla="*/ 0 w 252"/>
                <a:gd name="T7" fmla="*/ 0 h 114"/>
                <a:gd name="T8" fmla="*/ 252 w 252"/>
                <a:gd name="T9" fmla="*/ 114 h 11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52" h="114">
                  <a:moveTo>
                    <a:pt x="0" y="114"/>
                  </a:moveTo>
                  <a:lnTo>
                    <a:pt x="252" y="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52" name="Freeform 44"/>
            <p:cNvSpPr/>
            <p:nvPr/>
          </p:nvSpPr>
          <p:spPr bwMode="auto">
            <a:xfrm>
              <a:off x="1002" y="1562"/>
              <a:ext cx="444" cy="258"/>
            </a:xfrm>
            <a:custGeom>
              <a:avLst/>
              <a:gdLst>
                <a:gd name="T0" fmla="*/ 0 w 444"/>
                <a:gd name="T1" fmla="*/ 0 h 258"/>
                <a:gd name="T2" fmla="*/ 444 w 444"/>
                <a:gd name="T3" fmla="*/ 258 h 258"/>
                <a:gd name="T4" fmla="*/ 0 60000 65536"/>
                <a:gd name="T5" fmla="*/ 0 60000 65536"/>
                <a:gd name="T6" fmla="*/ 0 w 444"/>
                <a:gd name="T7" fmla="*/ 0 h 258"/>
                <a:gd name="T8" fmla="*/ 444 w 444"/>
                <a:gd name="T9" fmla="*/ 258 h 258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444" h="258">
                  <a:moveTo>
                    <a:pt x="0" y="0"/>
                  </a:moveTo>
                  <a:lnTo>
                    <a:pt x="444" y="258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53" name="Freeform 45"/>
            <p:cNvSpPr/>
            <p:nvPr/>
          </p:nvSpPr>
          <p:spPr bwMode="auto">
            <a:xfrm>
              <a:off x="2326" y="1680"/>
              <a:ext cx="654" cy="420"/>
            </a:xfrm>
            <a:custGeom>
              <a:avLst/>
              <a:gdLst>
                <a:gd name="T0" fmla="*/ 0 w 654"/>
                <a:gd name="T1" fmla="*/ 420 h 420"/>
                <a:gd name="T2" fmla="*/ 654 w 654"/>
                <a:gd name="T3" fmla="*/ 0 h 420"/>
                <a:gd name="T4" fmla="*/ 0 60000 65536"/>
                <a:gd name="T5" fmla="*/ 0 60000 65536"/>
                <a:gd name="T6" fmla="*/ 0 w 654"/>
                <a:gd name="T7" fmla="*/ 0 h 420"/>
                <a:gd name="T8" fmla="*/ 654 w 654"/>
                <a:gd name="T9" fmla="*/ 420 h 42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54" h="420">
                  <a:moveTo>
                    <a:pt x="0" y="420"/>
                  </a:moveTo>
                  <a:lnTo>
                    <a:pt x="654" y="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54" name="Oval 46"/>
            <p:cNvSpPr>
              <a:spLocks noChangeArrowheads="1"/>
            </p:cNvSpPr>
            <p:nvPr/>
          </p:nvSpPr>
          <p:spPr bwMode="auto">
            <a:xfrm>
              <a:off x="2925" y="1617"/>
              <a:ext cx="313" cy="82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55" name="Line 47"/>
            <p:cNvSpPr>
              <a:spLocks noChangeShapeType="1"/>
            </p:cNvSpPr>
            <p:nvPr/>
          </p:nvSpPr>
          <p:spPr bwMode="auto">
            <a:xfrm>
              <a:off x="2925" y="160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56" name="Line 48"/>
            <p:cNvSpPr>
              <a:spLocks noChangeShapeType="1"/>
            </p:cNvSpPr>
            <p:nvPr/>
          </p:nvSpPr>
          <p:spPr bwMode="auto">
            <a:xfrm>
              <a:off x="3238" y="160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57" name="Rectangle 49"/>
            <p:cNvSpPr>
              <a:spLocks noChangeArrowheads="1"/>
            </p:cNvSpPr>
            <p:nvPr/>
          </p:nvSpPr>
          <p:spPr bwMode="auto">
            <a:xfrm>
              <a:off x="2925" y="1609"/>
              <a:ext cx="310" cy="50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5458" name="Oval 50"/>
            <p:cNvSpPr>
              <a:spLocks noChangeArrowheads="1"/>
            </p:cNvSpPr>
            <p:nvPr/>
          </p:nvSpPr>
          <p:spPr bwMode="auto">
            <a:xfrm>
              <a:off x="2922" y="1550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59" name="Rectangle 51"/>
            <p:cNvSpPr>
              <a:spLocks noChangeArrowheads="1"/>
            </p:cNvSpPr>
            <p:nvPr/>
          </p:nvSpPr>
          <p:spPr bwMode="auto">
            <a:xfrm>
              <a:off x="3009" y="1563"/>
              <a:ext cx="141" cy="122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60" name="Text Box 52"/>
            <p:cNvSpPr txBox="1">
              <a:spLocks noChangeArrowheads="1"/>
            </p:cNvSpPr>
            <p:nvPr/>
          </p:nvSpPr>
          <p:spPr bwMode="auto">
            <a:xfrm>
              <a:off x="2923" y="1498"/>
              <a:ext cx="320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2a</a:t>
              </a:r>
              <a:endParaRPr lang="en-US"/>
            </a:p>
          </p:txBody>
        </p:sp>
        <p:sp>
          <p:nvSpPr>
            <p:cNvPr id="145461" name="Text Box 53"/>
            <p:cNvSpPr txBox="1">
              <a:spLocks noChangeArrowheads="1"/>
            </p:cNvSpPr>
            <p:nvPr/>
          </p:nvSpPr>
          <p:spPr bwMode="auto">
            <a:xfrm>
              <a:off x="597" y="1585"/>
              <a:ext cx="456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2000"/>
                <a:t>AS3</a:t>
              </a:r>
              <a:endParaRPr lang="en-US" sz="1800"/>
            </a:p>
          </p:txBody>
        </p:sp>
        <p:sp>
          <p:nvSpPr>
            <p:cNvPr id="145462" name="Text Box 54"/>
            <p:cNvSpPr txBox="1">
              <a:spLocks noChangeArrowheads="1"/>
            </p:cNvSpPr>
            <p:nvPr/>
          </p:nvSpPr>
          <p:spPr bwMode="auto">
            <a:xfrm>
              <a:off x="2380" y="2042"/>
              <a:ext cx="456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2000"/>
                <a:t>AS1</a:t>
              </a:r>
              <a:endParaRPr lang="en-US" sz="1800"/>
            </a:p>
          </p:txBody>
        </p:sp>
        <p:sp>
          <p:nvSpPr>
            <p:cNvPr id="145463" name="Text Box 55"/>
            <p:cNvSpPr txBox="1">
              <a:spLocks noChangeArrowheads="1"/>
            </p:cNvSpPr>
            <p:nvPr/>
          </p:nvSpPr>
          <p:spPr bwMode="auto">
            <a:xfrm>
              <a:off x="3207" y="1787"/>
              <a:ext cx="422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r>
                <a:rPr lang="en-US" sz="1800"/>
                <a:t>AS2</a:t>
              </a:r>
              <a:endParaRPr lang="en-US" sz="1800"/>
            </a:p>
          </p:txBody>
        </p:sp>
        <p:sp>
          <p:nvSpPr>
            <p:cNvPr id="145464" name="Oval 56"/>
            <p:cNvSpPr>
              <a:spLocks noChangeArrowheads="1"/>
            </p:cNvSpPr>
            <p:nvPr/>
          </p:nvSpPr>
          <p:spPr bwMode="auto">
            <a:xfrm>
              <a:off x="1137" y="2030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65" name="Line 57"/>
            <p:cNvSpPr>
              <a:spLocks noChangeShapeType="1"/>
            </p:cNvSpPr>
            <p:nvPr/>
          </p:nvSpPr>
          <p:spPr bwMode="auto">
            <a:xfrm>
              <a:off x="1137" y="2023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66" name="Line 58"/>
            <p:cNvSpPr>
              <a:spLocks noChangeShapeType="1"/>
            </p:cNvSpPr>
            <p:nvPr/>
          </p:nvSpPr>
          <p:spPr bwMode="auto">
            <a:xfrm>
              <a:off x="1451" y="2023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67" name="Rectangle 59"/>
            <p:cNvSpPr>
              <a:spLocks noChangeArrowheads="1"/>
            </p:cNvSpPr>
            <p:nvPr/>
          </p:nvSpPr>
          <p:spPr bwMode="auto">
            <a:xfrm>
              <a:off x="1137" y="2023"/>
              <a:ext cx="310" cy="47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5468" name="Oval 60"/>
            <p:cNvSpPr>
              <a:spLocks noChangeArrowheads="1"/>
            </p:cNvSpPr>
            <p:nvPr/>
          </p:nvSpPr>
          <p:spPr bwMode="auto">
            <a:xfrm>
              <a:off x="1134" y="1969"/>
              <a:ext cx="313" cy="96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69" name="Rectangle 61"/>
            <p:cNvSpPr>
              <a:spLocks noChangeArrowheads="1"/>
            </p:cNvSpPr>
            <p:nvPr/>
          </p:nvSpPr>
          <p:spPr bwMode="auto">
            <a:xfrm>
              <a:off x="1219" y="1995"/>
              <a:ext cx="142" cy="96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70" name="Text Box 62"/>
            <p:cNvSpPr txBox="1">
              <a:spLocks noChangeArrowheads="1"/>
            </p:cNvSpPr>
            <p:nvPr/>
          </p:nvSpPr>
          <p:spPr bwMode="auto">
            <a:xfrm>
              <a:off x="1137" y="1909"/>
              <a:ext cx="320" cy="26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1a</a:t>
              </a:r>
              <a:endParaRPr lang="en-US"/>
            </a:p>
          </p:txBody>
        </p:sp>
        <p:grpSp>
          <p:nvGrpSpPr>
            <p:cNvPr id="145471" name="Group 63"/>
            <p:cNvGrpSpPr/>
            <p:nvPr/>
          </p:nvGrpSpPr>
          <p:grpSpPr bwMode="auto">
            <a:xfrm>
              <a:off x="3270" y="1384"/>
              <a:ext cx="316" cy="269"/>
              <a:chOff x="4320" y="1936"/>
              <a:chExt cx="316" cy="269"/>
            </a:xfrm>
          </p:grpSpPr>
          <p:sp>
            <p:nvSpPr>
              <p:cNvPr id="145524" name="Oval 64"/>
              <p:cNvSpPr>
                <a:spLocks noChangeArrowheads="1"/>
              </p:cNvSpPr>
              <p:nvPr/>
            </p:nvSpPr>
            <p:spPr bwMode="auto">
              <a:xfrm>
                <a:off x="4323" y="2054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25" name="Line 65"/>
              <p:cNvSpPr>
                <a:spLocks noChangeShapeType="1"/>
              </p:cNvSpPr>
              <p:nvPr/>
            </p:nvSpPr>
            <p:spPr bwMode="auto">
              <a:xfrm>
                <a:off x="4323" y="2047"/>
                <a:ext cx="0" cy="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26" name="Line 66"/>
              <p:cNvSpPr>
                <a:spLocks noChangeShapeType="1"/>
              </p:cNvSpPr>
              <p:nvPr/>
            </p:nvSpPr>
            <p:spPr bwMode="auto">
              <a:xfrm>
                <a:off x="4636" y="2047"/>
                <a:ext cx="0" cy="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27" name="Rectangle 67"/>
              <p:cNvSpPr>
                <a:spLocks noChangeArrowheads="1"/>
              </p:cNvSpPr>
              <p:nvPr/>
            </p:nvSpPr>
            <p:spPr bwMode="auto">
              <a:xfrm>
                <a:off x="4323" y="2047"/>
                <a:ext cx="310" cy="51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5528" name="Oval 68"/>
              <p:cNvSpPr>
                <a:spLocks noChangeArrowheads="1"/>
              </p:cNvSpPr>
              <p:nvPr/>
            </p:nvSpPr>
            <p:spPr bwMode="auto">
              <a:xfrm>
                <a:off x="4320" y="1988"/>
                <a:ext cx="313" cy="97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29" name="Rectangle 69"/>
              <p:cNvSpPr>
                <a:spLocks noChangeArrowheads="1"/>
              </p:cNvSpPr>
              <p:nvPr/>
            </p:nvSpPr>
            <p:spPr bwMode="auto">
              <a:xfrm>
                <a:off x="4407" y="2001"/>
                <a:ext cx="141" cy="118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30" name="Text Box 70"/>
              <p:cNvSpPr txBox="1">
                <a:spLocks noChangeArrowheads="1"/>
              </p:cNvSpPr>
              <p:nvPr/>
            </p:nvSpPr>
            <p:spPr bwMode="auto">
              <a:xfrm>
                <a:off x="4325" y="1936"/>
                <a:ext cx="310" cy="2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2c</a:t>
                </a:r>
                <a:endParaRPr lang="en-US"/>
              </a:p>
            </p:txBody>
          </p:sp>
        </p:grpSp>
        <p:grpSp>
          <p:nvGrpSpPr>
            <p:cNvPr id="145472" name="Group 71"/>
            <p:cNvGrpSpPr/>
            <p:nvPr/>
          </p:nvGrpSpPr>
          <p:grpSpPr bwMode="auto">
            <a:xfrm>
              <a:off x="3546" y="1606"/>
              <a:ext cx="321" cy="269"/>
              <a:chOff x="4596" y="2158"/>
              <a:chExt cx="321" cy="269"/>
            </a:xfrm>
          </p:grpSpPr>
          <p:sp>
            <p:nvSpPr>
              <p:cNvPr id="145517" name="Oval 72"/>
              <p:cNvSpPr>
                <a:spLocks noChangeArrowheads="1"/>
              </p:cNvSpPr>
              <p:nvPr/>
            </p:nvSpPr>
            <p:spPr bwMode="auto">
              <a:xfrm>
                <a:off x="4599" y="2276"/>
                <a:ext cx="311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18" name="Line 73"/>
              <p:cNvSpPr>
                <a:spLocks noChangeShapeType="1"/>
              </p:cNvSpPr>
              <p:nvPr/>
            </p:nvSpPr>
            <p:spPr bwMode="auto">
              <a:xfrm>
                <a:off x="4599" y="2269"/>
                <a:ext cx="0" cy="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19" name="Line 74"/>
              <p:cNvSpPr>
                <a:spLocks noChangeShapeType="1"/>
              </p:cNvSpPr>
              <p:nvPr/>
            </p:nvSpPr>
            <p:spPr bwMode="auto">
              <a:xfrm>
                <a:off x="4910" y="2269"/>
                <a:ext cx="0" cy="5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20" name="Rectangle 75"/>
              <p:cNvSpPr>
                <a:spLocks noChangeArrowheads="1"/>
              </p:cNvSpPr>
              <p:nvPr/>
            </p:nvSpPr>
            <p:spPr bwMode="auto">
              <a:xfrm>
                <a:off x="4599" y="2269"/>
                <a:ext cx="310" cy="51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5521" name="Oval 76"/>
              <p:cNvSpPr>
                <a:spLocks noChangeArrowheads="1"/>
              </p:cNvSpPr>
              <p:nvPr/>
            </p:nvSpPr>
            <p:spPr bwMode="auto">
              <a:xfrm>
                <a:off x="4596" y="2208"/>
                <a:ext cx="313" cy="97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22" name="Rectangle 77"/>
              <p:cNvSpPr>
                <a:spLocks noChangeArrowheads="1"/>
              </p:cNvSpPr>
              <p:nvPr/>
            </p:nvSpPr>
            <p:spPr bwMode="auto">
              <a:xfrm>
                <a:off x="4683" y="2221"/>
                <a:ext cx="141" cy="11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23" name="Text Box 78"/>
              <p:cNvSpPr txBox="1">
                <a:spLocks noChangeArrowheads="1"/>
              </p:cNvSpPr>
              <p:nvPr/>
            </p:nvSpPr>
            <p:spPr bwMode="auto">
              <a:xfrm>
                <a:off x="4598" y="2158"/>
                <a:ext cx="319" cy="2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2b</a:t>
                </a:r>
                <a:endParaRPr lang="en-US"/>
              </a:p>
            </p:txBody>
          </p:sp>
        </p:grpSp>
        <p:grpSp>
          <p:nvGrpSpPr>
            <p:cNvPr id="145473" name="Group 79"/>
            <p:cNvGrpSpPr/>
            <p:nvPr/>
          </p:nvGrpSpPr>
          <p:grpSpPr bwMode="auto">
            <a:xfrm>
              <a:off x="2015" y="1976"/>
              <a:ext cx="321" cy="269"/>
              <a:chOff x="2015" y="1976"/>
              <a:chExt cx="321" cy="269"/>
            </a:xfrm>
          </p:grpSpPr>
          <p:sp>
            <p:nvSpPr>
              <p:cNvPr id="145509" name="Oval 80"/>
              <p:cNvSpPr>
                <a:spLocks noChangeArrowheads="1"/>
              </p:cNvSpPr>
              <p:nvPr/>
            </p:nvSpPr>
            <p:spPr bwMode="auto">
              <a:xfrm>
                <a:off x="2019" y="2102"/>
                <a:ext cx="311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10" name="Line 81"/>
              <p:cNvSpPr>
                <a:spLocks noChangeShapeType="1"/>
              </p:cNvSpPr>
              <p:nvPr/>
            </p:nvSpPr>
            <p:spPr bwMode="auto">
              <a:xfrm>
                <a:off x="2019" y="2097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11" name="Line 82"/>
              <p:cNvSpPr>
                <a:spLocks noChangeShapeType="1"/>
              </p:cNvSpPr>
              <p:nvPr/>
            </p:nvSpPr>
            <p:spPr bwMode="auto">
              <a:xfrm>
                <a:off x="2330" y="2097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12" name="Rectangle 83"/>
              <p:cNvSpPr>
                <a:spLocks noChangeArrowheads="1"/>
              </p:cNvSpPr>
              <p:nvPr/>
            </p:nvSpPr>
            <p:spPr bwMode="auto">
              <a:xfrm>
                <a:off x="2019" y="2097"/>
                <a:ext cx="310" cy="47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5513" name="Oval 84"/>
              <p:cNvSpPr>
                <a:spLocks noChangeArrowheads="1"/>
              </p:cNvSpPr>
              <p:nvPr/>
            </p:nvSpPr>
            <p:spPr bwMode="auto">
              <a:xfrm>
                <a:off x="2016" y="2036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45514" name="Group 85"/>
              <p:cNvGrpSpPr/>
              <p:nvPr/>
            </p:nvGrpSpPr>
            <p:grpSpPr bwMode="auto">
              <a:xfrm>
                <a:off x="2015" y="1976"/>
                <a:ext cx="321" cy="269"/>
                <a:chOff x="2894" y="2425"/>
                <a:chExt cx="328" cy="269"/>
              </a:xfrm>
            </p:grpSpPr>
            <p:sp>
              <p:nvSpPr>
                <p:cNvPr id="145515" name="Rectangle 86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4" cy="132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5516" name="Text Box 87"/>
                <p:cNvSpPr txBox="1">
                  <a:spLocks noChangeArrowheads="1"/>
                </p:cNvSpPr>
                <p:nvPr/>
              </p:nvSpPr>
              <p:spPr bwMode="auto">
                <a:xfrm>
                  <a:off x="2894" y="2425"/>
                  <a:ext cx="328" cy="2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1b</a:t>
                  </a:r>
                  <a:endParaRPr lang="en-US"/>
                </a:p>
              </p:txBody>
            </p:sp>
          </p:grpSp>
        </p:grpSp>
        <p:sp>
          <p:nvSpPr>
            <p:cNvPr id="145474" name="Freeform 88"/>
            <p:cNvSpPr/>
            <p:nvPr/>
          </p:nvSpPr>
          <p:spPr bwMode="auto">
            <a:xfrm>
              <a:off x="1457" y="2302"/>
              <a:ext cx="1848" cy="414"/>
            </a:xfrm>
            <a:custGeom>
              <a:avLst/>
              <a:gdLst>
                <a:gd name="T0" fmla="*/ 0 w 1848"/>
                <a:gd name="T1" fmla="*/ 414 h 414"/>
                <a:gd name="T2" fmla="*/ 84 w 1848"/>
                <a:gd name="T3" fmla="*/ 0 h 414"/>
                <a:gd name="T4" fmla="*/ 384 w 1848"/>
                <a:gd name="T5" fmla="*/ 6 h 414"/>
                <a:gd name="T6" fmla="*/ 1848 w 1848"/>
                <a:gd name="T7" fmla="*/ 414 h 414"/>
                <a:gd name="T8" fmla="*/ 0 w 1848"/>
                <a:gd name="T9" fmla="*/ 414 h 41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848"/>
                <a:gd name="T16" fmla="*/ 0 h 414"/>
                <a:gd name="T17" fmla="*/ 1848 w 1848"/>
                <a:gd name="T18" fmla="*/ 414 h 41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848" h="414">
                  <a:moveTo>
                    <a:pt x="0" y="414"/>
                  </a:moveTo>
                  <a:lnTo>
                    <a:pt x="84" y="0"/>
                  </a:lnTo>
                  <a:lnTo>
                    <a:pt x="384" y="6"/>
                  </a:lnTo>
                  <a:lnTo>
                    <a:pt x="1848" y="414"/>
                  </a:lnTo>
                  <a:lnTo>
                    <a:pt x="0" y="414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5F5F5F"/>
                </a:gs>
              </a:gsLst>
              <a:lin ang="5400000" scaled="1"/>
            </a:gradFill>
            <a:ln w="9525" cap="flat" cmpd="sng">
              <a:solidFill>
                <a:srgbClr val="DDDDDD"/>
              </a:solidFill>
              <a:prstDash val="solid"/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475" name="Rectangle 89"/>
            <p:cNvSpPr>
              <a:spLocks noChangeArrowheads="1"/>
            </p:cNvSpPr>
            <p:nvPr/>
          </p:nvSpPr>
          <p:spPr bwMode="auto">
            <a:xfrm>
              <a:off x="1462" y="2729"/>
              <a:ext cx="1833" cy="111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5476" name="Group 90"/>
            <p:cNvGrpSpPr/>
            <p:nvPr/>
          </p:nvGrpSpPr>
          <p:grpSpPr bwMode="auto">
            <a:xfrm>
              <a:off x="1578" y="2818"/>
              <a:ext cx="736" cy="479"/>
              <a:chOff x="1595" y="2898"/>
              <a:chExt cx="736" cy="479"/>
            </a:xfrm>
          </p:grpSpPr>
          <p:sp>
            <p:nvSpPr>
              <p:cNvPr id="145507" name="Oval 91"/>
              <p:cNvSpPr>
                <a:spLocks noChangeArrowheads="1"/>
              </p:cNvSpPr>
              <p:nvPr/>
            </p:nvSpPr>
            <p:spPr bwMode="auto">
              <a:xfrm>
                <a:off x="1595" y="2898"/>
                <a:ext cx="736" cy="479"/>
              </a:xfrm>
              <a:prstGeom prst="ellipse">
                <a:avLst/>
              </a:prstGeom>
              <a:noFill/>
              <a:ln w="9525">
                <a:solidFill>
                  <a:schemeClr val="accent2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08" name="Text Box 92"/>
              <p:cNvSpPr txBox="1">
                <a:spLocks noChangeArrowheads="1"/>
              </p:cNvSpPr>
              <p:nvPr/>
            </p:nvSpPr>
            <p:spPr bwMode="auto">
              <a:xfrm>
                <a:off x="1733" y="2933"/>
                <a:ext cx="553" cy="43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eaLnBrk="1" hangingPunct="1"/>
                <a:r>
                  <a:rPr lang="en-US" sz="1200">
                    <a:solidFill>
                      <a:srgbClr val="000099"/>
                    </a:solidFill>
                  </a:rPr>
                  <a:t>Intra-AS</a:t>
                </a:r>
                <a:endParaRPr lang="en-US" sz="1200">
                  <a:solidFill>
                    <a:srgbClr val="000099"/>
                  </a:solidFill>
                </a:endParaRPr>
              </a:p>
              <a:p>
                <a:pPr eaLnBrk="1" hangingPunct="1"/>
                <a:r>
                  <a:rPr lang="en-US" sz="1200">
                    <a:solidFill>
                      <a:srgbClr val="000099"/>
                    </a:solidFill>
                  </a:rPr>
                  <a:t>Routing </a:t>
                </a:r>
                <a:endParaRPr lang="en-US" sz="1200">
                  <a:solidFill>
                    <a:srgbClr val="000099"/>
                  </a:solidFill>
                </a:endParaRPr>
              </a:p>
              <a:p>
                <a:pPr eaLnBrk="1" hangingPunct="1"/>
                <a:r>
                  <a:rPr lang="en-US" sz="1200">
                    <a:solidFill>
                      <a:srgbClr val="000099"/>
                    </a:solidFill>
                  </a:rPr>
                  <a:t>algorithm</a:t>
                </a:r>
                <a:endParaRPr lang="en-US" sz="1200">
                  <a:solidFill>
                    <a:srgbClr val="000099"/>
                  </a:solidFill>
                </a:endParaRPr>
              </a:p>
            </p:txBody>
          </p:sp>
        </p:grpSp>
        <p:grpSp>
          <p:nvGrpSpPr>
            <p:cNvPr id="145477" name="Group 93"/>
            <p:cNvGrpSpPr/>
            <p:nvPr/>
          </p:nvGrpSpPr>
          <p:grpSpPr bwMode="auto">
            <a:xfrm>
              <a:off x="2402" y="2826"/>
              <a:ext cx="736" cy="479"/>
              <a:chOff x="2402" y="2826"/>
              <a:chExt cx="736" cy="479"/>
            </a:xfrm>
          </p:grpSpPr>
          <p:sp>
            <p:nvSpPr>
              <p:cNvPr id="145505" name="Oval 94"/>
              <p:cNvSpPr>
                <a:spLocks noChangeArrowheads="1"/>
              </p:cNvSpPr>
              <p:nvPr/>
            </p:nvSpPr>
            <p:spPr bwMode="auto">
              <a:xfrm>
                <a:off x="2402" y="2828"/>
                <a:ext cx="736" cy="477"/>
              </a:xfrm>
              <a:prstGeom prst="ellipse">
                <a:avLst/>
              </a:prstGeom>
              <a:noFill/>
              <a:ln w="9525">
                <a:solidFill>
                  <a:srgbClr val="FF0000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06" name="Text Box 95"/>
              <p:cNvSpPr txBox="1">
                <a:spLocks noChangeArrowheads="1"/>
              </p:cNvSpPr>
              <p:nvPr/>
            </p:nvSpPr>
            <p:spPr bwMode="auto">
              <a:xfrm>
                <a:off x="2539" y="2862"/>
                <a:ext cx="553" cy="43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eaLnBrk="1" hangingPunct="1"/>
                <a:r>
                  <a:rPr lang="en-US" sz="1200">
                    <a:solidFill>
                      <a:srgbClr val="FF0000"/>
                    </a:solidFill>
                  </a:rPr>
                  <a:t>Inter-AS</a:t>
                </a:r>
                <a:endParaRPr lang="en-US" sz="1200">
                  <a:solidFill>
                    <a:srgbClr val="FF0000"/>
                  </a:solidFill>
                </a:endParaRPr>
              </a:p>
              <a:p>
                <a:pPr eaLnBrk="1" hangingPunct="1"/>
                <a:r>
                  <a:rPr lang="en-US" sz="1200">
                    <a:solidFill>
                      <a:srgbClr val="FF0000"/>
                    </a:solidFill>
                  </a:rPr>
                  <a:t>Routing </a:t>
                </a:r>
                <a:endParaRPr lang="en-US" sz="1200">
                  <a:solidFill>
                    <a:srgbClr val="FF0000"/>
                  </a:solidFill>
                </a:endParaRPr>
              </a:p>
              <a:p>
                <a:pPr eaLnBrk="1" hangingPunct="1"/>
                <a:r>
                  <a:rPr lang="en-US" sz="1200">
                    <a:solidFill>
                      <a:srgbClr val="FF0000"/>
                    </a:solidFill>
                  </a:rPr>
                  <a:t>algorithm</a:t>
                </a:r>
                <a:endParaRPr lang="en-US" sz="120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45478" name="Rectangle 96"/>
            <p:cNvSpPr>
              <a:spLocks noChangeArrowheads="1"/>
            </p:cNvSpPr>
            <p:nvPr/>
          </p:nvSpPr>
          <p:spPr bwMode="auto">
            <a:xfrm>
              <a:off x="1932" y="3447"/>
              <a:ext cx="780" cy="26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pPr algn="ctr" eaLnBrk="1" hangingPunct="1"/>
              <a:r>
                <a:rPr lang="en-US" sz="1400"/>
                <a:t>Forwarding</a:t>
              </a:r>
              <a:endParaRPr lang="en-US" sz="1400"/>
            </a:p>
            <a:p>
              <a:pPr algn="ctr" eaLnBrk="1" hangingPunct="1"/>
              <a:r>
                <a:rPr lang="en-US" sz="1400"/>
                <a:t>table</a:t>
              </a:r>
              <a:endParaRPr lang="en-US" sz="1400"/>
            </a:p>
          </p:txBody>
        </p:sp>
        <p:sp>
          <p:nvSpPr>
            <p:cNvPr id="145479" name="Freeform 97"/>
            <p:cNvSpPr/>
            <p:nvPr/>
          </p:nvSpPr>
          <p:spPr bwMode="auto">
            <a:xfrm>
              <a:off x="1648" y="3217"/>
              <a:ext cx="275" cy="345"/>
            </a:xfrm>
            <a:custGeom>
              <a:avLst/>
              <a:gdLst>
                <a:gd name="T0" fmla="*/ 0 w 275"/>
                <a:gd name="T1" fmla="*/ 0 h 345"/>
                <a:gd name="T2" fmla="*/ 71 w 275"/>
                <a:gd name="T3" fmla="*/ 230 h 345"/>
                <a:gd name="T4" fmla="*/ 275 w 275"/>
                <a:gd name="T5" fmla="*/ 345 h 345"/>
                <a:gd name="T6" fmla="*/ 0 60000 65536"/>
                <a:gd name="T7" fmla="*/ 0 60000 65536"/>
                <a:gd name="T8" fmla="*/ 0 60000 65536"/>
                <a:gd name="T9" fmla="*/ 0 w 275"/>
                <a:gd name="T10" fmla="*/ 0 h 345"/>
                <a:gd name="T11" fmla="*/ 275 w 275"/>
                <a:gd name="T12" fmla="*/ 345 h 34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75" h="345">
                  <a:moveTo>
                    <a:pt x="0" y="0"/>
                  </a:moveTo>
                  <a:cubicBezTo>
                    <a:pt x="12" y="86"/>
                    <a:pt x="25" y="173"/>
                    <a:pt x="71" y="230"/>
                  </a:cubicBezTo>
                  <a:cubicBezTo>
                    <a:pt x="117" y="287"/>
                    <a:pt x="241" y="326"/>
                    <a:pt x="275" y="345"/>
                  </a:cubicBezTo>
                </a:path>
              </a:pathLst>
            </a:custGeom>
            <a:noFill/>
            <a:ln w="9525">
              <a:solidFill>
                <a:schemeClr val="accent2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80" name="Freeform 98"/>
            <p:cNvSpPr/>
            <p:nvPr/>
          </p:nvSpPr>
          <p:spPr bwMode="auto">
            <a:xfrm>
              <a:off x="2712" y="3217"/>
              <a:ext cx="354" cy="372"/>
            </a:xfrm>
            <a:custGeom>
              <a:avLst/>
              <a:gdLst>
                <a:gd name="T0" fmla="*/ 354 w 354"/>
                <a:gd name="T1" fmla="*/ 0 h 372"/>
                <a:gd name="T2" fmla="*/ 248 w 354"/>
                <a:gd name="T3" fmla="*/ 274 h 372"/>
                <a:gd name="T4" fmla="*/ 0 w 354"/>
                <a:gd name="T5" fmla="*/ 372 h 372"/>
                <a:gd name="T6" fmla="*/ 0 60000 65536"/>
                <a:gd name="T7" fmla="*/ 0 60000 65536"/>
                <a:gd name="T8" fmla="*/ 0 60000 65536"/>
                <a:gd name="T9" fmla="*/ 0 w 354"/>
                <a:gd name="T10" fmla="*/ 0 h 372"/>
                <a:gd name="T11" fmla="*/ 354 w 354"/>
                <a:gd name="T12" fmla="*/ 372 h 3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54" h="372">
                  <a:moveTo>
                    <a:pt x="354" y="0"/>
                  </a:moveTo>
                  <a:cubicBezTo>
                    <a:pt x="330" y="106"/>
                    <a:pt x="307" y="212"/>
                    <a:pt x="248" y="274"/>
                  </a:cubicBezTo>
                  <a:cubicBezTo>
                    <a:pt x="189" y="336"/>
                    <a:pt x="41" y="354"/>
                    <a:pt x="0" y="372"/>
                  </a:cubicBezTo>
                </a:path>
              </a:pathLst>
            </a:custGeom>
            <a:noFill/>
            <a:ln w="9525">
              <a:solidFill>
                <a:srgbClr val="FF0000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45481" name="Group 99"/>
            <p:cNvGrpSpPr/>
            <p:nvPr/>
          </p:nvGrpSpPr>
          <p:grpSpPr bwMode="auto">
            <a:xfrm>
              <a:off x="419" y="1222"/>
              <a:ext cx="316" cy="269"/>
              <a:chOff x="2016" y="1976"/>
              <a:chExt cx="316" cy="269"/>
            </a:xfrm>
          </p:grpSpPr>
          <p:sp>
            <p:nvSpPr>
              <p:cNvPr id="145497" name="Oval 100"/>
              <p:cNvSpPr>
                <a:spLocks noChangeArrowheads="1"/>
              </p:cNvSpPr>
              <p:nvPr/>
            </p:nvSpPr>
            <p:spPr bwMode="auto">
              <a:xfrm>
                <a:off x="2019" y="2102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498" name="Line 101"/>
              <p:cNvSpPr>
                <a:spLocks noChangeShapeType="1"/>
              </p:cNvSpPr>
              <p:nvPr/>
            </p:nvSpPr>
            <p:spPr bwMode="auto">
              <a:xfrm>
                <a:off x="2019" y="2095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499" name="Line 102"/>
              <p:cNvSpPr>
                <a:spLocks noChangeShapeType="1"/>
              </p:cNvSpPr>
              <p:nvPr/>
            </p:nvSpPr>
            <p:spPr bwMode="auto">
              <a:xfrm>
                <a:off x="2332" y="2095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5500" name="Rectangle 103"/>
              <p:cNvSpPr>
                <a:spLocks noChangeArrowheads="1"/>
              </p:cNvSpPr>
              <p:nvPr/>
            </p:nvSpPr>
            <p:spPr bwMode="auto">
              <a:xfrm>
                <a:off x="2019" y="2095"/>
                <a:ext cx="310" cy="50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5501" name="Oval 104"/>
              <p:cNvSpPr>
                <a:spLocks noChangeArrowheads="1"/>
              </p:cNvSpPr>
              <p:nvPr/>
            </p:nvSpPr>
            <p:spPr bwMode="auto">
              <a:xfrm>
                <a:off x="2016" y="2037"/>
                <a:ext cx="313" cy="94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45502" name="Group 105"/>
              <p:cNvGrpSpPr/>
              <p:nvPr/>
            </p:nvGrpSpPr>
            <p:grpSpPr bwMode="auto">
              <a:xfrm>
                <a:off x="2020" y="1976"/>
                <a:ext cx="308" cy="269"/>
                <a:chOff x="2899" y="2425"/>
                <a:chExt cx="315" cy="269"/>
              </a:xfrm>
            </p:grpSpPr>
            <p:sp>
              <p:nvSpPr>
                <p:cNvPr id="145503" name="Rectangle 106"/>
                <p:cNvSpPr>
                  <a:spLocks noChangeArrowheads="1"/>
                </p:cNvSpPr>
                <p:nvPr/>
              </p:nvSpPr>
              <p:spPr bwMode="auto">
                <a:xfrm>
                  <a:off x="2982" y="2490"/>
                  <a:ext cx="142" cy="130"/>
                </a:xfrm>
                <a:prstGeom prst="rect">
                  <a:avLst/>
                </a:prstGeom>
                <a:solidFill>
                  <a:schemeClr val="hlink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5504" name="Text Box 107"/>
                <p:cNvSpPr txBox="1">
                  <a:spLocks noChangeArrowheads="1"/>
                </p:cNvSpPr>
                <p:nvPr/>
              </p:nvSpPr>
              <p:spPr bwMode="auto">
                <a:xfrm>
                  <a:off x="2899" y="2425"/>
                  <a:ext cx="315" cy="26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/>
                  <a:r>
                    <a:rPr lang="en-US" sz="2000"/>
                    <a:t>3c</a:t>
                  </a:r>
                  <a:endParaRPr lang="en-US"/>
                </a:p>
              </p:txBody>
            </p:sp>
          </p:grpSp>
        </p:grpSp>
        <p:sp>
          <p:nvSpPr>
            <p:cNvPr id="145482" name="Line 108"/>
            <p:cNvSpPr>
              <a:spLocks noChangeShapeType="1"/>
            </p:cNvSpPr>
            <p:nvPr/>
          </p:nvSpPr>
          <p:spPr bwMode="auto">
            <a:xfrm flipH="1">
              <a:off x="443" y="1436"/>
              <a:ext cx="62" cy="10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83" name="Line 109"/>
            <p:cNvSpPr>
              <a:spLocks noChangeShapeType="1"/>
            </p:cNvSpPr>
            <p:nvPr/>
          </p:nvSpPr>
          <p:spPr bwMode="auto">
            <a:xfrm>
              <a:off x="136" y="1482"/>
              <a:ext cx="145" cy="11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84" name="Line 110"/>
            <p:cNvSpPr>
              <a:spLocks noChangeShapeType="1"/>
            </p:cNvSpPr>
            <p:nvPr/>
          </p:nvSpPr>
          <p:spPr bwMode="auto">
            <a:xfrm flipH="1">
              <a:off x="635" y="1127"/>
              <a:ext cx="136" cy="15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85" name="Line 111"/>
            <p:cNvSpPr>
              <a:spLocks noChangeShapeType="1"/>
            </p:cNvSpPr>
            <p:nvPr/>
          </p:nvSpPr>
          <p:spPr bwMode="auto">
            <a:xfrm>
              <a:off x="356" y="1118"/>
              <a:ext cx="120" cy="1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86" name="Line 112"/>
            <p:cNvSpPr>
              <a:spLocks noChangeShapeType="1"/>
            </p:cNvSpPr>
            <p:nvPr/>
          </p:nvSpPr>
          <p:spPr bwMode="auto">
            <a:xfrm flipH="1">
              <a:off x="1016" y="1211"/>
              <a:ext cx="70" cy="20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87" name="Line 113"/>
            <p:cNvSpPr>
              <a:spLocks noChangeShapeType="1"/>
            </p:cNvSpPr>
            <p:nvPr/>
          </p:nvSpPr>
          <p:spPr bwMode="auto">
            <a:xfrm>
              <a:off x="3854" y="1728"/>
              <a:ext cx="22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88" name="Line 114"/>
            <p:cNvSpPr>
              <a:spLocks noChangeShapeType="1"/>
            </p:cNvSpPr>
            <p:nvPr/>
          </p:nvSpPr>
          <p:spPr bwMode="auto">
            <a:xfrm flipV="1">
              <a:off x="3795" y="1415"/>
              <a:ext cx="262" cy="2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89" name="Line 115"/>
            <p:cNvSpPr>
              <a:spLocks noChangeShapeType="1"/>
            </p:cNvSpPr>
            <p:nvPr/>
          </p:nvSpPr>
          <p:spPr bwMode="auto">
            <a:xfrm flipH="1" flipV="1">
              <a:off x="3244" y="1245"/>
              <a:ext cx="127" cy="20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90" name="Line 116"/>
            <p:cNvSpPr>
              <a:spLocks noChangeShapeType="1"/>
            </p:cNvSpPr>
            <p:nvPr/>
          </p:nvSpPr>
          <p:spPr bwMode="auto">
            <a:xfrm flipH="1" flipV="1">
              <a:off x="2932" y="1347"/>
              <a:ext cx="136" cy="18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91" name="Line 117"/>
            <p:cNvSpPr>
              <a:spLocks noChangeShapeType="1"/>
            </p:cNvSpPr>
            <p:nvPr/>
          </p:nvSpPr>
          <p:spPr bwMode="auto">
            <a:xfrm flipH="1">
              <a:off x="1042" y="2092"/>
              <a:ext cx="135" cy="11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92" name="Line 118"/>
            <p:cNvSpPr>
              <a:spLocks noChangeShapeType="1"/>
            </p:cNvSpPr>
            <p:nvPr/>
          </p:nvSpPr>
          <p:spPr bwMode="auto">
            <a:xfrm flipH="1" flipV="1">
              <a:off x="1008" y="1991"/>
              <a:ext cx="127" cy="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93" name="Line 119"/>
            <p:cNvSpPr>
              <a:spLocks noChangeShapeType="1"/>
            </p:cNvSpPr>
            <p:nvPr/>
          </p:nvSpPr>
          <p:spPr bwMode="auto">
            <a:xfrm flipH="1">
              <a:off x="1279" y="2262"/>
              <a:ext cx="212" cy="1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94" name="Line 120"/>
            <p:cNvSpPr>
              <a:spLocks noChangeShapeType="1"/>
            </p:cNvSpPr>
            <p:nvPr/>
          </p:nvSpPr>
          <p:spPr bwMode="auto">
            <a:xfrm flipV="1">
              <a:off x="1762" y="1804"/>
              <a:ext cx="229" cy="1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95" name="Line 121"/>
            <p:cNvSpPr>
              <a:spLocks noChangeShapeType="1"/>
            </p:cNvSpPr>
            <p:nvPr/>
          </p:nvSpPr>
          <p:spPr bwMode="auto">
            <a:xfrm>
              <a:off x="2219" y="2177"/>
              <a:ext cx="119" cy="11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496" name="Line 122"/>
            <p:cNvSpPr>
              <a:spLocks noChangeShapeType="1"/>
            </p:cNvSpPr>
            <p:nvPr/>
          </p:nvSpPr>
          <p:spPr bwMode="auto">
            <a:xfrm>
              <a:off x="1737" y="1880"/>
              <a:ext cx="145" cy="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0357" name="Rectangle 123"/>
          <p:cNvSpPr>
            <a:spLocks noGrp="1" noChangeArrowheads="1"/>
          </p:cNvSpPr>
          <p:nvPr>
            <p:ph type="title"/>
          </p:nvPr>
        </p:nvSpPr>
        <p:spPr>
          <a:xfrm>
            <a:off x="422275" y="228600"/>
            <a:ext cx="7772400" cy="839788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Interconnected ASes</a:t>
            </a:r>
            <a:endParaRPr lang="en-US">
              <a:cs typeface="+mj-cs"/>
            </a:endParaRPr>
          </a:p>
        </p:txBody>
      </p:sp>
      <p:sp>
        <p:nvSpPr>
          <p:cNvPr id="100358" name="Rectangle 124"/>
          <p:cNvSpPr>
            <a:spLocks noGrp="1" noChangeArrowheads="1"/>
          </p:cNvSpPr>
          <p:nvPr>
            <p:ph type="body" sz="half" idx="2"/>
          </p:nvPr>
        </p:nvSpPr>
        <p:spPr>
          <a:xfrm>
            <a:off x="5114925" y="3082149"/>
            <a:ext cx="3810000" cy="3400425"/>
          </a:xfrm>
        </p:spPr>
        <p:txBody>
          <a:bodyPr/>
          <a:lstStyle/>
          <a:p>
            <a:pPr>
              <a:defRPr/>
            </a:pPr>
            <a:r>
              <a:rPr lang="en-US" sz="2400" dirty="0">
                <a:cs typeface="+mn-cs"/>
              </a:rPr>
              <a:t>forwarding table  configured by both intra- and inter-AS routing algorithm</a:t>
            </a:r>
            <a:endParaRPr lang="en-US" sz="2400" dirty="0">
              <a:cs typeface="+mn-cs"/>
            </a:endParaRPr>
          </a:p>
          <a:p>
            <a:pPr lvl="1">
              <a:defRPr/>
            </a:pPr>
            <a:r>
              <a:rPr lang="en-US" dirty="0"/>
              <a:t>intra-AS </a:t>
            </a:r>
            <a:r>
              <a:rPr lang="en-US" dirty="0" smtClean="0"/>
              <a:t>routing determine entries </a:t>
            </a:r>
            <a:r>
              <a:rPr lang="en-US" dirty="0"/>
              <a:t>for </a:t>
            </a:r>
            <a:r>
              <a:rPr lang="en-US" dirty="0" smtClean="0"/>
              <a:t>destinations within AS</a:t>
            </a:r>
            <a:endParaRPr lang="en-US" dirty="0"/>
          </a:p>
          <a:p>
            <a:pPr lvl="1">
              <a:defRPr/>
            </a:pPr>
            <a:r>
              <a:rPr lang="en-US" dirty="0"/>
              <a:t>inter-AS &amp; intra-AS </a:t>
            </a:r>
            <a:r>
              <a:rPr lang="en-US" dirty="0" smtClean="0"/>
              <a:t>determine </a:t>
            </a:r>
            <a:r>
              <a:rPr lang="en-US" dirty="0"/>
              <a:t>entries for external </a:t>
            </a:r>
            <a:r>
              <a:rPr lang="en-US" dirty="0" smtClean="0"/>
              <a:t>destinations</a:t>
            </a:r>
            <a:endParaRPr lang="en-US" dirty="0"/>
          </a:p>
        </p:txBody>
      </p:sp>
      <p:pic>
        <p:nvPicPr>
          <p:cNvPr id="145414" name="Picture 12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884238"/>
            <a:ext cx="5027612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2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0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4000">
                <a:cs typeface="+mj-cs"/>
              </a:rPr>
              <a:t>Intra-AS Routing</a:t>
            </a:r>
            <a:endParaRPr lang="en-US" sz="4000">
              <a:cs typeface="+mj-cs"/>
            </a:endParaRPr>
          </a:p>
        </p:txBody>
      </p:sp>
      <p:sp>
        <p:nvSpPr>
          <p:cNvPr id="10650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cs typeface="+mn-cs"/>
              </a:rPr>
              <a:t>also known as </a:t>
            </a:r>
            <a:r>
              <a:rPr lang="en-US" i="1" dirty="0">
                <a:solidFill>
                  <a:srgbClr val="CC0000"/>
                </a:solidFill>
                <a:cs typeface="+mn-cs"/>
              </a:rPr>
              <a:t>interior gateway protocols (IGP)</a:t>
            </a:r>
            <a:endParaRPr lang="en-US" i="1" dirty="0">
              <a:solidFill>
                <a:srgbClr val="CC0000"/>
              </a:solidFill>
              <a:cs typeface="+mn-cs"/>
            </a:endParaRPr>
          </a:p>
          <a:p>
            <a:pPr>
              <a:defRPr/>
            </a:pPr>
            <a:r>
              <a:rPr lang="en-US" dirty="0">
                <a:cs typeface="+mn-cs"/>
              </a:rPr>
              <a:t>most common intra-AS routing protocols:</a:t>
            </a:r>
            <a:endParaRPr lang="en-US" dirty="0">
              <a:cs typeface="+mn-cs"/>
            </a:endParaRPr>
          </a:p>
          <a:p>
            <a:pPr lvl="1">
              <a:defRPr/>
            </a:pPr>
            <a:r>
              <a:rPr lang="en-US" sz="2800" dirty="0"/>
              <a:t>RIP: Routing Information Protocol</a:t>
            </a:r>
            <a:endParaRPr lang="en-US" sz="2800" dirty="0"/>
          </a:p>
          <a:p>
            <a:pPr lvl="1">
              <a:defRPr/>
            </a:pPr>
            <a:r>
              <a:rPr lang="en-US" sz="2800" dirty="0"/>
              <a:t>OSPF: Open Shortest Path </a:t>
            </a:r>
            <a:r>
              <a:rPr lang="en-US" sz="2800" dirty="0" smtClean="0"/>
              <a:t>First (IS-IS protocol essentially same as OSPF)</a:t>
            </a:r>
            <a:endParaRPr lang="en-US" sz="2800" dirty="0"/>
          </a:p>
          <a:p>
            <a:pPr lvl="1">
              <a:defRPr/>
            </a:pPr>
            <a:r>
              <a:rPr lang="en-US" sz="2800" dirty="0"/>
              <a:t>IGRP: Interior Gateway Routing Protocol (Cisco </a:t>
            </a:r>
            <a:r>
              <a:rPr lang="en-US" sz="2800" dirty="0" smtClean="0"/>
              <a:t>proprietary </a:t>
            </a:r>
            <a:r>
              <a:rPr lang="en-US" sz="2000" dirty="0" smtClean="0"/>
              <a:t>for decades, until 2016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pic>
        <p:nvPicPr>
          <p:cNvPr id="151557" name="Picture 4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75" y="1031875"/>
            <a:ext cx="41132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699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004888"/>
            <a:ext cx="7313613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126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4000">
                <a:cs typeface="+mj-cs"/>
              </a:rPr>
              <a:t>OSPF (Open Shortest Path First)</a:t>
            </a:r>
            <a:br>
              <a:rPr lang="en-US" sz="4000">
                <a:cs typeface="+mj-cs"/>
              </a:rPr>
            </a:br>
            <a:r>
              <a:rPr lang="zh-CN" altLang="en-US" sz="4000">
                <a:ea typeface="宋体" panose="02010600030101010101" pitchFamily="2" charset="-122"/>
                <a:cs typeface="+mj-cs"/>
              </a:rPr>
              <a:t>开放最短路径优先</a:t>
            </a:r>
            <a:endParaRPr lang="zh-CN" altLang="en-US" sz="4000">
              <a:ea typeface="宋体" panose="02010600030101010101" pitchFamily="2" charset="-122"/>
              <a:cs typeface="+mj-cs"/>
            </a:endParaRPr>
          </a:p>
        </p:txBody>
      </p:sp>
      <p:sp>
        <p:nvSpPr>
          <p:cNvPr id="15770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447800"/>
            <a:ext cx="8229600" cy="5105400"/>
          </a:xfrm>
        </p:spPr>
        <p:txBody>
          <a:bodyPr/>
          <a:lstStyle/>
          <a:p>
            <a:r>
              <a:rPr lang="ja-JP" altLang="en-US" dirty="0">
                <a:latin typeface="Gill Sans MT" panose="020B0502020104020203" pitchFamily="34" charset="0"/>
              </a:rPr>
              <a:t>“</a:t>
            </a:r>
            <a:r>
              <a:rPr lang="en-US" altLang="ja-JP" dirty="0">
                <a:latin typeface="Gill Sans MT" panose="020B0502020104020203" pitchFamily="34" charset="0"/>
              </a:rPr>
              <a:t>open</a:t>
            </a:r>
            <a:r>
              <a:rPr lang="ja-JP" altLang="en-US" dirty="0">
                <a:latin typeface="Gill Sans MT" panose="020B0502020104020203" pitchFamily="34" charset="0"/>
              </a:rPr>
              <a:t>”</a:t>
            </a:r>
            <a:r>
              <a:rPr lang="en-US" altLang="ja-JP" dirty="0">
                <a:latin typeface="Gill Sans MT" panose="020B0502020104020203" pitchFamily="34" charset="0"/>
              </a:rPr>
              <a:t>: publicly available</a:t>
            </a:r>
            <a:endParaRPr lang="en-US" altLang="ja-JP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uses </a:t>
            </a:r>
            <a:r>
              <a:rPr lang="en-US" dirty="0" smtClean="0">
                <a:latin typeface="Gill Sans MT" panose="020B0502020104020203" pitchFamily="34" charset="0"/>
              </a:rPr>
              <a:t>link-state </a:t>
            </a:r>
            <a:r>
              <a:rPr lang="en-US" dirty="0">
                <a:latin typeface="Gill Sans MT" panose="020B0502020104020203" pitchFamily="34" charset="0"/>
              </a:rPr>
              <a:t>algorithm 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dirty="0" smtClean="0">
                <a:latin typeface="Gill Sans MT" panose="020B0502020104020203" pitchFamily="34" charset="0"/>
              </a:rPr>
              <a:t>link state </a:t>
            </a:r>
            <a:r>
              <a:rPr lang="en-US" dirty="0">
                <a:latin typeface="Gill Sans MT" panose="020B0502020104020203" pitchFamily="34" charset="0"/>
              </a:rPr>
              <a:t>packet dissemination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topology map at each node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route computation using Dijkstra</a:t>
            </a:r>
            <a:r>
              <a:rPr lang="ja-JP" altLang="en-US" dirty="0">
                <a:latin typeface="Gill Sans MT" panose="020B0502020104020203" pitchFamily="34" charset="0"/>
              </a:rPr>
              <a:t>’</a:t>
            </a:r>
            <a:r>
              <a:rPr lang="en-US" altLang="ja-JP" dirty="0">
                <a:latin typeface="Gill Sans MT" panose="020B0502020104020203" pitchFamily="34" charset="0"/>
              </a:rPr>
              <a:t>s algorithm</a:t>
            </a:r>
            <a:endParaRPr lang="en-US" altLang="ja-JP" dirty="0">
              <a:latin typeface="Gill Sans MT" panose="020B0502020104020203" pitchFamily="34" charset="0"/>
            </a:endParaRPr>
          </a:p>
          <a:p>
            <a:r>
              <a:rPr lang="en-US" dirty="0" smtClean="0">
                <a:latin typeface="Gill Sans MT" panose="020B0502020104020203" pitchFamily="34" charset="0"/>
              </a:rPr>
              <a:t>router floods OSPF link-state advertisements to all other routers in </a:t>
            </a:r>
            <a:r>
              <a:rPr lang="en-US" i="1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entire</a:t>
            </a:r>
            <a:r>
              <a:rPr lang="en-US" dirty="0" smtClean="0">
                <a:latin typeface="Gill Sans MT" panose="020B0502020104020203" pitchFamily="34" charset="0"/>
              </a:rPr>
              <a:t> </a:t>
            </a:r>
            <a:r>
              <a:rPr lang="en-US" dirty="0">
                <a:latin typeface="Gill Sans MT" panose="020B0502020104020203" pitchFamily="34" charset="0"/>
              </a:rPr>
              <a:t>AS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carried in OSPF messages directly over IP (rather than TCP or </a:t>
            </a:r>
            <a:r>
              <a:rPr lang="en-US" dirty="0" smtClean="0">
                <a:latin typeface="Gill Sans MT" panose="020B0502020104020203" pitchFamily="34" charset="0"/>
              </a:rPr>
              <a:t>UDP</a:t>
            </a:r>
            <a:endParaRPr lang="en-US" dirty="0" smtClean="0">
              <a:latin typeface="Gill Sans MT" panose="020B0502020104020203" pitchFamily="34" charset="0"/>
            </a:endParaRPr>
          </a:p>
          <a:p>
            <a:pPr lvl="1"/>
            <a:r>
              <a:rPr lang="en-US" dirty="0" smtClean="0">
                <a:latin typeface="Gill Sans MT" panose="020B0502020104020203" pitchFamily="34" charset="0"/>
              </a:rPr>
              <a:t>link state: for each attached link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i="1" dirty="0">
                <a:solidFill>
                  <a:srgbClr val="CC0000"/>
                </a:solidFill>
                <a:latin typeface="Gill Sans MT" panose="020B0502020104020203" pitchFamily="34" charset="0"/>
              </a:rPr>
              <a:t>IS-IS routing</a:t>
            </a:r>
            <a:r>
              <a:rPr lang="en-US" dirty="0">
                <a:latin typeface="Gill Sans MT" panose="020B0502020104020203" pitchFamily="34" charset="0"/>
              </a:rPr>
              <a:t> protocol: nearly identical to OSPF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723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005343"/>
            <a:ext cx="5308773" cy="219401"/>
          </a:xfrm>
          <a:prstGeom prst="rect">
            <a:avLst/>
          </a:prstGeom>
          <a:noFill/>
          <a:ln>
            <a:noFill/>
          </a:ln>
        </p:spPr>
      </p:pic>
      <p:sp>
        <p:nvSpPr>
          <p:cNvPr id="15872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Gill Sans MT" panose="020B0502020104020203" pitchFamily="34" charset="0"/>
              </a:rPr>
              <a:t>OSPF </a:t>
            </a:r>
            <a:r>
              <a:rPr lang="ja-JP" altLang="en-US" sz="3600" dirty="0">
                <a:latin typeface="Gill Sans MT" panose="020B0502020104020203" pitchFamily="34" charset="0"/>
              </a:rPr>
              <a:t>“</a:t>
            </a:r>
            <a:r>
              <a:rPr lang="en-US" altLang="ja-JP" sz="3600" dirty="0">
                <a:latin typeface="Gill Sans MT" panose="020B0502020104020203" pitchFamily="34" charset="0"/>
              </a:rPr>
              <a:t>advanced</a:t>
            </a:r>
            <a:r>
              <a:rPr lang="ja-JP" altLang="en-US" sz="3600" dirty="0">
                <a:latin typeface="Gill Sans MT" panose="020B0502020104020203" pitchFamily="34" charset="0"/>
              </a:rPr>
              <a:t>”</a:t>
            </a:r>
            <a:r>
              <a:rPr lang="en-US" altLang="ja-JP" sz="3600" dirty="0">
                <a:latin typeface="Gill Sans MT" panose="020B0502020104020203" pitchFamily="34" charset="0"/>
              </a:rPr>
              <a:t> </a:t>
            </a:r>
            <a:r>
              <a:rPr lang="en-US" altLang="ja-JP" sz="3600" dirty="0" smtClean="0">
                <a:latin typeface="Gill Sans MT" panose="020B0502020104020203" pitchFamily="34" charset="0"/>
              </a:rPr>
              <a:t>features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5872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1385888"/>
            <a:ext cx="8229600" cy="4876800"/>
          </a:xfrm>
        </p:spPr>
        <p:txBody>
          <a:bodyPr/>
          <a:lstStyle/>
          <a:p>
            <a:r>
              <a:rPr lang="en-US" i="1" dirty="0">
                <a:solidFill>
                  <a:srgbClr val="CC0000"/>
                </a:solidFill>
                <a:latin typeface="Gill Sans MT" panose="020B0502020104020203" pitchFamily="34" charset="0"/>
              </a:rPr>
              <a:t>security:</a:t>
            </a:r>
            <a:r>
              <a:rPr lang="en-US" dirty="0">
                <a:latin typeface="Gill Sans MT" panose="020B0502020104020203" pitchFamily="34" charset="0"/>
              </a:rPr>
              <a:t> all OSPF messages authenticated (to prevent malicious intrusion) 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multiple </a:t>
            </a:r>
            <a:r>
              <a:rPr lang="en-US" dirty="0">
                <a:latin typeface="Gill Sans MT" panose="020B0502020104020203" pitchFamily="34" charset="0"/>
              </a:rPr>
              <a:t>same-cost </a:t>
            </a:r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paths</a:t>
            </a:r>
            <a:r>
              <a:rPr lang="en-US" dirty="0">
                <a:latin typeface="Gill Sans MT" panose="020B0502020104020203" pitchFamily="34" charset="0"/>
              </a:rPr>
              <a:t> allowed (only one path in RIP) </a:t>
            </a:r>
            <a:r>
              <a:rPr lang="zh-CN" altLang="en-US" dirty="0">
                <a:latin typeface="Gill Sans MT" panose="020B0502020104020203" pitchFamily="34" charset="0"/>
                <a:ea typeface="宋体" panose="02010600030101010101" pitchFamily="2" charset="-122"/>
              </a:rPr>
              <a:t>，</a:t>
            </a:r>
            <a:r>
              <a:rPr lang="zh-CN" altLang="en-US" dirty="0">
                <a:latin typeface="Gill Sans MT" panose="020B0502020104020203" pitchFamily="34" charset="0"/>
                <a:ea typeface="宋体" panose="02010600030101010101" pitchFamily="2" charset="-122"/>
              </a:rPr>
              <a:t>多条相同开销的路径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for each link, multiple cost metrics for different </a:t>
            </a:r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TOS</a:t>
            </a:r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dirty="0">
                <a:latin typeface="Gill Sans MT" panose="020B0502020104020203" pitchFamily="34" charset="0"/>
              </a:rPr>
              <a:t>(e.g., satellite link cost set </a:t>
            </a:r>
            <a:r>
              <a:rPr lang="en-US" altLang="ja-JP" dirty="0" smtClean="0">
                <a:latin typeface="Gill Sans MT" panose="020B0502020104020203" pitchFamily="34" charset="0"/>
              </a:rPr>
              <a:t>low </a:t>
            </a:r>
            <a:r>
              <a:rPr lang="en-US" altLang="ja-JP" dirty="0">
                <a:latin typeface="Gill Sans MT" panose="020B0502020104020203" pitchFamily="34" charset="0"/>
              </a:rPr>
              <a:t>for best effort </a:t>
            </a:r>
            <a:r>
              <a:rPr lang="en-US" altLang="ja-JP" dirty="0" err="1">
                <a:latin typeface="Gill Sans MT" panose="020B0502020104020203" pitchFamily="34" charset="0"/>
              </a:rPr>
              <a:t>ToS</a:t>
            </a:r>
            <a:r>
              <a:rPr lang="en-US" altLang="ja-JP" dirty="0">
                <a:latin typeface="Gill Sans MT" panose="020B0502020104020203" pitchFamily="34" charset="0"/>
              </a:rPr>
              <a:t>; high for </a:t>
            </a:r>
            <a:r>
              <a:rPr lang="en-US" altLang="ja-JP" dirty="0" smtClean="0">
                <a:latin typeface="Gill Sans MT" panose="020B0502020104020203" pitchFamily="34" charset="0"/>
              </a:rPr>
              <a:t>real-time </a:t>
            </a:r>
            <a:r>
              <a:rPr lang="en-US" altLang="ja-JP" dirty="0" err="1">
                <a:latin typeface="Gill Sans MT" panose="020B0502020104020203" pitchFamily="34" charset="0"/>
              </a:rPr>
              <a:t>ToS</a:t>
            </a:r>
            <a:r>
              <a:rPr lang="en-US" altLang="ja-JP" dirty="0">
                <a:latin typeface="Gill Sans MT" panose="020B0502020104020203" pitchFamily="34" charset="0"/>
              </a:rPr>
              <a:t>)</a:t>
            </a:r>
            <a:endParaRPr lang="en-US" altLang="ja-JP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integrated </a:t>
            </a:r>
            <a:r>
              <a:rPr lang="en-US" dirty="0" err="1">
                <a:latin typeface="Gill Sans MT" panose="020B0502020104020203" pitchFamily="34" charset="0"/>
              </a:rPr>
              <a:t>uni</a:t>
            </a:r>
            <a:r>
              <a:rPr lang="en-US" dirty="0">
                <a:latin typeface="Gill Sans MT" panose="020B0502020104020203" pitchFamily="34" charset="0"/>
              </a:rPr>
              <a:t>- and </a:t>
            </a:r>
            <a:r>
              <a:rPr lang="en-US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multi-cast</a:t>
            </a:r>
            <a:r>
              <a:rPr lang="en-US" dirty="0" smtClean="0">
                <a:latin typeface="Gill Sans MT" panose="020B0502020104020203" pitchFamily="34" charset="0"/>
              </a:rPr>
              <a:t> </a:t>
            </a:r>
            <a:r>
              <a:rPr lang="en-US" dirty="0">
                <a:latin typeface="Gill Sans MT" panose="020B0502020104020203" pitchFamily="34" charset="0"/>
              </a:rPr>
              <a:t>support: </a:t>
            </a:r>
            <a:r>
              <a:rPr lang="zh-CN" altLang="en-US" dirty="0">
                <a:latin typeface="Gill Sans MT" panose="020B0502020104020203" pitchFamily="34" charset="0"/>
                <a:ea typeface="宋体" panose="02010600030101010101" pitchFamily="2" charset="-122"/>
              </a:rPr>
              <a:t>单播和多播的支持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sz="2800" dirty="0">
                <a:latin typeface="Gill Sans MT" panose="020B0502020104020203" pitchFamily="34" charset="0"/>
              </a:rPr>
              <a:t>Multicast OSPF (MOSPF) uses same topology data base as OSPF</a:t>
            </a:r>
            <a:endParaRPr lang="en-US" sz="2800" dirty="0"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hierarchical</a:t>
            </a:r>
            <a:r>
              <a:rPr lang="en-US" dirty="0">
                <a:latin typeface="Gill Sans MT" panose="020B0502020104020203" pitchFamily="34" charset="0"/>
              </a:rPr>
              <a:t> OSPF in large domains.</a:t>
            </a:r>
            <a:endParaRPr lang="en-US" dirty="0">
              <a:latin typeface="Gill Sans MT" panose="020B0502020104020203" pitchFamily="34" charset="0"/>
            </a:endParaRPr>
          </a:p>
          <a:p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7" name="Freeform 2"/>
          <p:cNvSpPr/>
          <p:nvPr/>
        </p:nvSpPr>
        <p:spPr bwMode="auto">
          <a:xfrm>
            <a:off x="2027238" y="1652588"/>
            <a:ext cx="6010275" cy="2206625"/>
          </a:xfrm>
          <a:custGeom>
            <a:avLst/>
            <a:gdLst>
              <a:gd name="T0" fmla="*/ 2147483647 w 3786"/>
              <a:gd name="T1" fmla="*/ 2147483647 h 1390"/>
              <a:gd name="T2" fmla="*/ 2147483647 w 3786"/>
              <a:gd name="T3" fmla="*/ 2147483647 h 1390"/>
              <a:gd name="T4" fmla="*/ 2147483647 w 3786"/>
              <a:gd name="T5" fmla="*/ 2147483647 h 1390"/>
              <a:gd name="T6" fmla="*/ 2147483647 w 3786"/>
              <a:gd name="T7" fmla="*/ 2147483647 h 1390"/>
              <a:gd name="T8" fmla="*/ 2147483647 w 3786"/>
              <a:gd name="T9" fmla="*/ 2147483647 h 1390"/>
              <a:gd name="T10" fmla="*/ 2147483647 w 3786"/>
              <a:gd name="T11" fmla="*/ 2147483647 h 1390"/>
              <a:gd name="T12" fmla="*/ 2147483647 w 3786"/>
              <a:gd name="T13" fmla="*/ 2147483647 h 1390"/>
              <a:gd name="T14" fmla="*/ 2147483647 w 3786"/>
              <a:gd name="T15" fmla="*/ 2147483647 h 1390"/>
              <a:gd name="T16" fmla="*/ 2147483647 w 3786"/>
              <a:gd name="T17" fmla="*/ 2147483647 h 1390"/>
              <a:gd name="T18" fmla="*/ 2147483647 w 3786"/>
              <a:gd name="T19" fmla="*/ 2147483647 h 1390"/>
              <a:gd name="T20" fmla="*/ 2147483647 w 3786"/>
              <a:gd name="T21" fmla="*/ 2147483647 h 1390"/>
              <a:gd name="T22" fmla="*/ 2147483647 w 3786"/>
              <a:gd name="T23" fmla="*/ 2147483647 h 1390"/>
              <a:gd name="T24" fmla="*/ 2147483647 w 3786"/>
              <a:gd name="T25" fmla="*/ 2147483647 h 1390"/>
              <a:gd name="T26" fmla="*/ 2147483647 w 3786"/>
              <a:gd name="T27" fmla="*/ 2147483647 h 139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3786"/>
              <a:gd name="T43" fmla="*/ 0 h 1390"/>
              <a:gd name="T44" fmla="*/ 3786 w 3786"/>
              <a:gd name="T45" fmla="*/ 1390 h 1390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3786" h="1390">
                <a:moveTo>
                  <a:pt x="408" y="575"/>
                </a:moveTo>
                <a:cubicBezTo>
                  <a:pt x="689" y="273"/>
                  <a:pt x="1286" y="110"/>
                  <a:pt x="1693" y="55"/>
                </a:cubicBezTo>
                <a:cubicBezTo>
                  <a:pt x="2100" y="0"/>
                  <a:pt x="2585" y="164"/>
                  <a:pt x="2852" y="245"/>
                </a:cubicBezTo>
                <a:cubicBezTo>
                  <a:pt x="3119" y="326"/>
                  <a:pt x="3163" y="420"/>
                  <a:pt x="3295" y="540"/>
                </a:cubicBezTo>
                <a:cubicBezTo>
                  <a:pt x="3427" y="660"/>
                  <a:pt x="3786" y="870"/>
                  <a:pt x="3702" y="1130"/>
                </a:cubicBezTo>
                <a:cubicBezTo>
                  <a:pt x="3618" y="1390"/>
                  <a:pt x="3209" y="1190"/>
                  <a:pt x="3035" y="1214"/>
                </a:cubicBezTo>
                <a:cubicBezTo>
                  <a:pt x="2870" y="1266"/>
                  <a:pt x="2655" y="1277"/>
                  <a:pt x="2655" y="1277"/>
                </a:cubicBezTo>
                <a:cubicBezTo>
                  <a:pt x="2655" y="1277"/>
                  <a:pt x="2160" y="1316"/>
                  <a:pt x="1918" y="1326"/>
                </a:cubicBezTo>
                <a:cubicBezTo>
                  <a:pt x="1676" y="1336"/>
                  <a:pt x="1387" y="1353"/>
                  <a:pt x="1201" y="1340"/>
                </a:cubicBezTo>
                <a:cubicBezTo>
                  <a:pt x="1015" y="1327"/>
                  <a:pt x="913" y="1278"/>
                  <a:pt x="801" y="1249"/>
                </a:cubicBezTo>
                <a:lnTo>
                  <a:pt x="527" y="1165"/>
                </a:lnTo>
                <a:cubicBezTo>
                  <a:pt x="404" y="1140"/>
                  <a:pt x="126" y="1159"/>
                  <a:pt x="63" y="1102"/>
                </a:cubicBezTo>
                <a:cubicBezTo>
                  <a:pt x="0" y="1045"/>
                  <a:pt x="85" y="919"/>
                  <a:pt x="148" y="821"/>
                </a:cubicBezTo>
                <a:cubicBezTo>
                  <a:pt x="205" y="733"/>
                  <a:pt x="127" y="877"/>
                  <a:pt x="408" y="575"/>
                </a:cubicBezTo>
                <a:close/>
              </a:path>
            </a:pathLst>
          </a:custGeom>
          <a:solidFill>
            <a:srgbClr val="3399FF"/>
          </a:solidFill>
          <a:ln>
            <a:noFill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48" name="Rectangle 3"/>
          <p:cNvSpPr>
            <a:spLocks noGrp="1" noChangeArrowheads="1"/>
          </p:cNvSpPr>
          <p:nvPr>
            <p:ph type="title"/>
          </p:nvPr>
        </p:nvSpPr>
        <p:spPr>
          <a:xfrm>
            <a:off x="427038" y="169863"/>
            <a:ext cx="4438650" cy="1143000"/>
          </a:xfrm>
        </p:spPr>
        <p:txBody>
          <a:bodyPr/>
          <a:lstStyle/>
          <a:p>
            <a:r>
              <a:rPr lang="en-US" sz="4000">
                <a:latin typeface="Gill Sans MT" panose="020B0502020104020203" pitchFamily="34" charset="0"/>
              </a:rPr>
              <a:t>Hierarchical OSPF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159749" name="Line 4"/>
          <p:cNvSpPr>
            <a:spLocks noChangeShapeType="1"/>
          </p:cNvSpPr>
          <p:nvPr/>
        </p:nvSpPr>
        <p:spPr bwMode="auto">
          <a:xfrm flipV="1">
            <a:off x="3679825" y="2039938"/>
            <a:ext cx="1058863" cy="346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0" name="Line 5"/>
          <p:cNvSpPr>
            <a:spLocks noChangeShapeType="1"/>
          </p:cNvSpPr>
          <p:nvPr/>
        </p:nvSpPr>
        <p:spPr bwMode="auto">
          <a:xfrm>
            <a:off x="4957763" y="2036763"/>
            <a:ext cx="1169987" cy="3444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1" name="Line 6"/>
          <p:cNvSpPr>
            <a:spLocks noChangeShapeType="1"/>
          </p:cNvSpPr>
          <p:nvPr/>
        </p:nvSpPr>
        <p:spPr bwMode="auto">
          <a:xfrm>
            <a:off x="6369050" y="2435225"/>
            <a:ext cx="803275" cy="8016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2" name="Line 7"/>
          <p:cNvSpPr>
            <a:spLocks noChangeShapeType="1"/>
          </p:cNvSpPr>
          <p:nvPr/>
        </p:nvSpPr>
        <p:spPr bwMode="auto">
          <a:xfrm flipV="1">
            <a:off x="4948238" y="2330450"/>
            <a:ext cx="1271587" cy="11826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3" name="Line 8"/>
          <p:cNvSpPr>
            <a:spLocks noChangeShapeType="1"/>
          </p:cNvSpPr>
          <p:nvPr/>
        </p:nvSpPr>
        <p:spPr bwMode="auto">
          <a:xfrm>
            <a:off x="3683000" y="2471738"/>
            <a:ext cx="1138238" cy="9921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4" name="Line 9"/>
          <p:cNvSpPr>
            <a:spLocks noChangeShapeType="1"/>
          </p:cNvSpPr>
          <p:nvPr/>
        </p:nvSpPr>
        <p:spPr bwMode="auto">
          <a:xfrm flipH="1">
            <a:off x="6780213" y="3236913"/>
            <a:ext cx="400050" cy="8810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5" name="Line 10"/>
          <p:cNvSpPr>
            <a:spLocks noChangeShapeType="1"/>
          </p:cNvSpPr>
          <p:nvPr/>
        </p:nvSpPr>
        <p:spPr bwMode="auto">
          <a:xfrm>
            <a:off x="6808788" y="4090988"/>
            <a:ext cx="893762" cy="8366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6" name="Line 11"/>
          <p:cNvSpPr>
            <a:spLocks noChangeShapeType="1"/>
          </p:cNvSpPr>
          <p:nvPr/>
        </p:nvSpPr>
        <p:spPr bwMode="auto">
          <a:xfrm>
            <a:off x="4841875" y="3405188"/>
            <a:ext cx="547688" cy="13382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7" name="Line 12"/>
          <p:cNvSpPr>
            <a:spLocks noChangeShapeType="1"/>
          </p:cNvSpPr>
          <p:nvPr/>
        </p:nvSpPr>
        <p:spPr bwMode="auto">
          <a:xfrm>
            <a:off x="4403725" y="4268788"/>
            <a:ext cx="246063" cy="9715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8" name="Line 13"/>
          <p:cNvSpPr>
            <a:spLocks noChangeShapeType="1"/>
          </p:cNvSpPr>
          <p:nvPr/>
        </p:nvSpPr>
        <p:spPr bwMode="auto">
          <a:xfrm flipH="1">
            <a:off x="4646613" y="4775200"/>
            <a:ext cx="72390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59" name="Line 14"/>
          <p:cNvSpPr>
            <a:spLocks noChangeShapeType="1"/>
          </p:cNvSpPr>
          <p:nvPr/>
        </p:nvSpPr>
        <p:spPr bwMode="auto">
          <a:xfrm flipH="1">
            <a:off x="4454525" y="3519488"/>
            <a:ext cx="388938" cy="7794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60" name="Line 15"/>
          <p:cNvSpPr>
            <a:spLocks noChangeShapeType="1"/>
          </p:cNvSpPr>
          <p:nvPr/>
        </p:nvSpPr>
        <p:spPr bwMode="auto">
          <a:xfrm flipH="1">
            <a:off x="2689225" y="2319338"/>
            <a:ext cx="857250" cy="8461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61" name="Line 16"/>
          <p:cNvSpPr>
            <a:spLocks noChangeShapeType="1"/>
          </p:cNvSpPr>
          <p:nvPr/>
        </p:nvSpPr>
        <p:spPr bwMode="auto">
          <a:xfrm flipH="1">
            <a:off x="2084388" y="3171825"/>
            <a:ext cx="577850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62" name="Line 17"/>
          <p:cNvSpPr>
            <a:spLocks noChangeShapeType="1"/>
          </p:cNvSpPr>
          <p:nvPr/>
        </p:nvSpPr>
        <p:spPr bwMode="auto">
          <a:xfrm flipH="1">
            <a:off x="1435100" y="4024313"/>
            <a:ext cx="622300" cy="600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63" name="Line 18"/>
          <p:cNvSpPr>
            <a:spLocks noChangeShapeType="1"/>
          </p:cNvSpPr>
          <p:nvPr/>
        </p:nvSpPr>
        <p:spPr bwMode="auto">
          <a:xfrm flipH="1">
            <a:off x="2290763" y="4552950"/>
            <a:ext cx="433387" cy="6778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64" name="Line 19"/>
          <p:cNvSpPr>
            <a:spLocks noChangeShapeType="1"/>
          </p:cNvSpPr>
          <p:nvPr/>
        </p:nvSpPr>
        <p:spPr bwMode="auto">
          <a:xfrm>
            <a:off x="2163763" y="3981450"/>
            <a:ext cx="636587" cy="5207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65" name="Freeform 20"/>
          <p:cNvSpPr/>
          <p:nvPr/>
        </p:nvSpPr>
        <p:spPr bwMode="auto">
          <a:xfrm>
            <a:off x="1087438" y="2833688"/>
            <a:ext cx="2185987" cy="2820987"/>
          </a:xfrm>
          <a:custGeom>
            <a:avLst/>
            <a:gdLst>
              <a:gd name="T0" fmla="*/ 2147483647 w 1377"/>
              <a:gd name="T1" fmla="*/ 2147483647 h 1777"/>
              <a:gd name="T2" fmla="*/ 2147483647 w 1377"/>
              <a:gd name="T3" fmla="*/ 2147483647 h 1777"/>
              <a:gd name="T4" fmla="*/ 2147483647 w 1377"/>
              <a:gd name="T5" fmla="*/ 2147483647 h 1777"/>
              <a:gd name="T6" fmla="*/ 2147483647 w 1377"/>
              <a:gd name="T7" fmla="*/ 2147483647 h 1777"/>
              <a:gd name="T8" fmla="*/ 2147483647 w 1377"/>
              <a:gd name="T9" fmla="*/ 2147483647 h 1777"/>
              <a:gd name="T10" fmla="*/ 2147483647 w 1377"/>
              <a:gd name="T11" fmla="*/ 2147483647 h 1777"/>
              <a:gd name="T12" fmla="*/ 2147483647 w 1377"/>
              <a:gd name="T13" fmla="*/ 2147483647 h 1777"/>
              <a:gd name="T14" fmla="*/ 2147483647 w 1377"/>
              <a:gd name="T15" fmla="*/ 2147483647 h 1777"/>
              <a:gd name="T16" fmla="*/ 2147483647 w 1377"/>
              <a:gd name="T17" fmla="*/ 2147483647 h 1777"/>
              <a:gd name="T18" fmla="*/ 2147483647 w 1377"/>
              <a:gd name="T19" fmla="*/ 2147483647 h 1777"/>
              <a:gd name="T20" fmla="*/ 2147483647 w 1377"/>
              <a:gd name="T21" fmla="*/ 2147483647 h 1777"/>
              <a:gd name="T22" fmla="*/ 2147483647 w 1377"/>
              <a:gd name="T23" fmla="*/ 2147483647 h 1777"/>
              <a:gd name="T24" fmla="*/ 2147483647 w 1377"/>
              <a:gd name="T25" fmla="*/ 2147483647 h 1777"/>
              <a:gd name="T26" fmla="*/ 2147483647 w 1377"/>
              <a:gd name="T27" fmla="*/ 2147483647 h 1777"/>
              <a:gd name="T28" fmla="*/ 2147483647 w 1377"/>
              <a:gd name="T29" fmla="*/ 2147483647 h 1777"/>
              <a:gd name="T30" fmla="*/ 2147483647 w 1377"/>
              <a:gd name="T31" fmla="*/ 2147483647 h 1777"/>
              <a:gd name="T32" fmla="*/ 2147483647 w 1377"/>
              <a:gd name="T33" fmla="*/ 2147483647 h 1777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1377"/>
              <a:gd name="T52" fmla="*/ 0 h 1777"/>
              <a:gd name="T53" fmla="*/ 1377 w 1377"/>
              <a:gd name="T54" fmla="*/ 1777 h 1777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1377" h="1777">
                <a:moveTo>
                  <a:pt x="671" y="245"/>
                </a:moveTo>
                <a:cubicBezTo>
                  <a:pt x="604" y="317"/>
                  <a:pt x="533" y="382"/>
                  <a:pt x="474" y="463"/>
                </a:cubicBezTo>
                <a:cubicBezTo>
                  <a:pt x="415" y="544"/>
                  <a:pt x="366" y="663"/>
                  <a:pt x="319" y="730"/>
                </a:cubicBezTo>
                <a:cubicBezTo>
                  <a:pt x="272" y="797"/>
                  <a:pt x="242" y="800"/>
                  <a:pt x="193" y="863"/>
                </a:cubicBezTo>
                <a:cubicBezTo>
                  <a:pt x="144" y="926"/>
                  <a:pt x="48" y="1027"/>
                  <a:pt x="24" y="1109"/>
                </a:cubicBezTo>
                <a:cubicBezTo>
                  <a:pt x="0" y="1191"/>
                  <a:pt x="10" y="1295"/>
                  <a:pt x="46" y="1355"/>
                </a:cubicBezTo>
                <a:cubicBezTo>
                  <a:pt x="82" y="1415"/>
                  <a:pt x="172" y="1437"/>
                  <a:pt x="242" y="1467"/>
                </a:cubicBezTo>
                <a:cubicBezTo>
                  <a:pt x="312" y="1497"/>
                  <a:pt x="404" y="1499"/>
                  <a:pt x="467" y="1538"/>
                </a:cubicBezTo>
                <a:cubicBezTo>
                  <a:pt x="530" y="1577"/>
                  <a:pt x="518" y="1669"/>
                  <a:pt x="622" y="1699"/>
                </a:cubicBezTo>
                <a:cubicBezTo>
                  <a:pt x="726" y="1729"/>
                  <a:pt x="986" y="1777"/>
                  <a:pt x="1092" y="1720"/>
                </a:cubicBezTo>
                <a:cubicBezTo>
                  <a:pt x="1198" y="1663"/>
                  <a:pt x="1219" y="1471"/>
                  <a:pt x="1261" y="1355"/>
                </a:cubicBezTo>
                <a:cubicBezTo>
                  <a:pt x="1303" y="1239"/>
                  <a:pt x="1377" y="1150"/>
                  <a:pt x="1345" y="1025"/>
                </a:cubicBezTo>
                <a:cubicBezTo>
                  <a:pt x="1313" y="900"/>
                  <a:pt x="1084" y="727"/>
                  <a:pt x="1071" y="603"/>
                </a:cubicBezTo>
                <a:cubicBezTo>
                  <a:pt x="1058" y="479"/>
                  <a:pt x="1237" y="374"/>
                  <a:pt x="1268" y="280"/>
                </a:cubicBezTo>
                <a:cubicBezTo>
                  <a:pt x="1299" y="186"/>
                  <a:pt x="1320" y="82"/>
                  <a:pt x="1254" y="41"/>
                </a:cubicBezTo>
                <a:cubicBezTo>
                  <a:pt x="1188" y="0"/>
                  <a:pt x="970" y="2"/>
                  <a:pt x="874" y="34"/>
                </a:cubicBezTo>
                <a:cubicBezTo>
                  <a:pt x="778" y="66"/>
                  <a:pt x="738" y="173"/>
                  <a:pt x="671" y="245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66" name="Freeform 21"/>
          <p:cNvSpPr/>
          <p:nvPr/>
        </p:nvSpPr>
        <p:spPr bwMode="auto">
          <a:xfrm>
            <a:off x="3951288" y="3068638"/>
            <a:ext cx="1903412" cy="2730500"/>
          </a:xfrm>
          <a:custGeom>
            <a:avLst/>
            <a:gdLst>
              <a:gd name="T0" fmla="*/ 2147483647 w 1199"/>
              <a:gd name="T1" fmla="*/ 2147483647 h 1720"/>
              <a:gd name="T2" fmla="*/ 2147483647 w 1199"/>
              <a:gd name="T3" fmla="*/ 2147483647 h 1720"/>
              <a:gd name="T4" fmla="*/ 2147483647 w 1199"/>
              <a:gd name="T5" fmla="*/ 2147483647 h 1720"/>
              <a:gd name="T6" fmla="*/ 2147483647 w 1199"/>
              <a:gd name="T7" fmla="*/ 2147483647 h 1720"/>
              <a:gd name="T8" fmla="*/ 2147483647 w 1199"/>
              <a:gd name="T9" fmla="*/ 2147483647 h 1720"/>
              <a:gd name="T10" fmla="*/ 2147483647 w 1199"/>
              <a:gd name="T11" fmla="*/ 2147483647 h 1720"/>
              <a:gd name="T12" fmla="*/ 2147483647 w 1199"/>
              <a:gd name="T13" fmla="*/ 2147483647 h 1720"/>
              <a:gd name="T14" fmla="*/ 2147483647 w 1199"/>
              <a:gd name="T15" fmla="*/ 2147483647 h 1720"/>
              <a:gd name="T16" fmla="*/ 2147483647 w 1199"/>
              <a:gd name="T17" fmla="*/ 2147483647 h 1720"/>
              <a:gd name="T18" fmla="*/ 2147483647 w 1199"/>
              <a:gd name="T19" fmla="*/ 2147483647 h 1720"/>
              <a:gd name="T20" fmla="*/ 2147483647 w 1199"/>
              <a:gd name="T21" fmla="*/ 2147483647 h 1720"/>
              <a:gd name="T22" fmla="*/ 2147483647 w 1199"/>
              <a:gd name="T23" fmla="*/ 2147483647 h 1720"/>
              <a:gd name="T24" fmla="*/ 2147483647 w 1199"/>
              <a:gd name="T25" fmla="*/ 2147483647 h 1720"/>
              <a:gd name="T26" fmla="*/ 2147483647 w 1199"/>
              <a:gd name="T27" fmla="*/ 2147483647 h 1720"/>
              <a:gd name="T28" fmla="*/ 2147483647 w 1199"/>
              <a:gd name="T29" fmla="*/ 2147483647 h 1720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1199"/>
              <a:gd name="T46" fmla="*/ 0 h 1720"/>
              <a:gd name="T47" fmla="*/ 1199 w 1199"/>
              <a:gd name="T48" fmla="*/ 1720 h 1720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1199" h="1720">
                <a:moveTo>
                  <a:pt x="651" y="20"/>
                </a:moveTo>
                <a:cubicBezTo>
                  <a:pt x="595" y="0"/>
                  <a:pt x="643" y="10"/>
                  <a:pt x="609" y="20"/>
                </a:cubicBezTo>
                <a:cubicBezTo>
                  <a:pt x="575" y="30"/>
                  <a:pt x="499" y="45"/>
                  <a:pt x="447" y="83"/>
                </a:cubicBezTo>
                <a:cubicBezTo>
                  <a:pt x="395" y="121"/>
                  <a:pt x="354" y="178"/>
                  <a:pt x="300" y="245"/>
                </a:cubicBezTo>
                <a:cubicBezTo>
                  <a:pt x="246" y="312"/>
                  <a:pt x="173" y="379"/>
                  <a:pt x="124" y="483"/>
                </a:cubicBezTo>
                <a:cubicBezTo>
                  <a:pt x="75" y="587"/>
                  <a:pt x="10" y="742"/>
                  <a:pt x="5" y="870"/>
                </a:cubicBezTo>
                <a:cubicBezTo>
                  <a:pt x="0" y="998"/>
                  <a:pt x="50" y="1122"/>
                  <a:pt x="96" y="1249"/>
                </a:cubicBezTo>
                <a:cubicBezTo>
                  <a:pt x="142" y="1376"/>
                  <a:pt x="153" y="1564"/>
                  <a:pt x="279" y="1635"/>
                </a:cubicBezTo>
                <a:cubicBezTo>
                  <a:pt x="405" y="1706"/>
                  <a:pt x="711" y="1720"/>
                  <a:pt x="855" y="1678"/>
                </a:cubicBezTo>
                <a:cubicBezTo>
                  <a:pt x="999" y="1636"/>
                  <a:pt x="1089" y="1492"/>
                  <a:pt x="1143" y="1383"/>
                </a:cubicBezTo>
                <a:cubicBezTo>
                  <a:pt x="1197" y="1274"/>
                  <a:pt x="1199" y="1129"/>
                  <a:pt x="1178" y="1024"/>
                </a:cubicBezTo>
                <a:cubicBezTo>
                  <a:pt x="1157" y="919"/>
                  <a:pt x="1057" y="854"/>
                  <a:pt x="1016" y="750"/>
                </a:cubicBezTo>
                <a:cubicBezTo>
                  <a:pt x="975" y="646"/>
                  <a:pt x="944" y="501"/>
                  <a:pt x="932" y="399"/>
                </a:cubicBezTo>
                <a:cubicBezTo>
                  <a:pt x="920" y="297"/>
                  <a:pt x="994" y="203"/>
                  <a:pt x="946" y="139"/>
                </a:cubicBezTo>
                <a:cubicBezTo>
                  <a:pt x="898" y="75"/>
                  <a:pt x="707" y="40"/>
                  <a:pt x="651" y="20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67" name="Freeform 22"/>
          <p:cNvSpPr/>
          <p:nvPr/>
        </p:nvSpPr>
        <p:spPr bwMode="auto">
          <a:xfrm>
            <a:off x="6380163" y="2774950"/>
            <a:ext cx="2079625" cy="2720975"/>
          </a:xfrm>
          <a:custGeom>
            <a:avLst/>
            <a:gdLst>
              <a:gd name="T0" fmla="*/ 2147483647 w 1310"/>
              <a:gd name="T1" fmla="*/ 2147483647 h 1714"/>
              <a:gd name="T2" fmla="*/ 2147483647 w 1310"/>
              <a:gd name="T3" fmla="*/ 2147483647 h 1714"/>
              <a:gd name="T4" fmla="*/ 2147483647 w 1310"/>
              <a:gd name="T5" fmla="*/ 2147483647 h 1714"/>
              <a:gd name="T6" fmla="*/ 2147483647 w 1310"/>
              <a:gd name="T7" fmla="*/ 2147483647 h 1714"/>
              <a:gd name="T8" fmla="*/ 2147483647 w 1310"/>
              <a:gd name="T9" fmla="*/ 2147483647 h 1714"/>
              <a:gd name="T10" fmla="*/ 2147483647 w 1310"/>
              <a:gd name="T11" fmla="*/ 2147483647 h 1714"/>
              <a:gd name="T12" fmla="*/ 2147483647 w 1310"/>
              <a:gd name="T13" fmla="*/ 2147483647 h 1714"/>
              <a:gd name="T14" fmla="*/ 2147483647 w 1310"/>
              <a:gd name="T15" fmla="*/ 2147483647 h 1714"/>
              <a:gd name="T16" fmla="*/ 2147483647 w 1310"/>
              <a:gd name="T17" fmla="*/ 2147483647 h 1714"/>
              <a:gd name="T18" fmla="*/ 2147483647 w 1310"/>
              <a:gd name="T19" fmla="*/ 2147483647 h 1714"/>
              <a:gd name="T20" fmla="*/ 2147483647 w 1310"/>
              <a:gd name="T21" fmla="*/ 2147483647 h 1714"/>
              <a:gd name="T22" fmla="*/ 2147483647 w 1310"/>
              <a:gd name="T23" fmla="*/ 2147483647 h 1714"/>
              <a:gd name="T24" fmla="*/ 2147483647 w 1310"/>
              <a:gd name="T25" fmla="*/ 2147483647 h 171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310"/>
              <a:gd name="T40" fmla="*/ 0 h 1714"/>
              <a:gd name="T41" fmla="*/ 1310 w 1310"/>
              <a:gd name="T42" fmla="*/ 1714 h 1714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310" h="1714">
                <a:moveTo>
                  <a:pt x="470" y="29"/>
                </a:moveTo>
                <a:cubicBezTo>
                  <a:pt x="373" y="0"/>
                  <a:pt x="308" y="123"/>
                  <a:pt x="245" y="198"/>
                </a:cubicBezTo>
                <a:cubicBezTo>
                  <a:pt x="182" y="273"/>
                  <a:pt x="130" y="385"/>
                  <a:pt x="90" y="479"/>
                </a:cubicBezTo>
                <a:cubicBezTo>
                  <a:pt x="50" y="573"/>
                  <a:pt x="12" y="651"/>
                  <a:pt x="6" y="760"/>
                </a:cubicBezTo>
                <a:cubicBezTo>
                  <a:pt x="0" y="869"/>
                  <a:pt x="7" y="1042"/>
                  <a:pt x="55" y="1132"/>
                </a:cubicBezTo>
                <a:cubicBezTo>
                  <a:pt x="103" y="1222"/>
                  <a:pt x="191" y="1232"/>
                  <a:pt x="294" y="1301"/>
                </a:cubicBezTo>
                <a:cubicBezTo>
                  <a:pt x="397" y="1370"/>
                  <a:pt x="536" y="1479"/>
                  <a:pt x="673" y="1546"/>
                </a:cubicBezTo>
                <a:cubicBezTo>
                  <a:pt x="810" y="1613"/>
                  <a:pt x="1018" y="1714"/>
                  <a:pt x="1116" y="1701"/>
                </a:cubicBezTo>
                <a:cubicBezTo>
                  <a:pt x="1214" y="1688"/>
                  <a:pt x="1310" y="1559"/>
                  <a:pt x="1263" y="1469"/>
                </a:cubicBezTo>
                <a:cubicBezTo>
                  <a:pt x="1216" y="1379"/>
                  <a:pt x="925" y="1270"/>
                  <a:pt x="835" y="1160"/>
                </a:cubicBezTo>
                <a:cubicBezTo>
                  <a:pt x="745" y="1050"/>
                  <a:pt x="723" y="940"/>
                  <a:pt x="722" y="809"/>
                </a:cubicBezTo>
                <a:cubicBezTo>
                  <a:pt x="721" y="678"/>
                  <a:pt x="871" y="504"/>
                  <a:pt x="828" y="373"/>
                </a:cubicBezTo>
                <a:cubicBezTo>
                  <a:pt x="785" y="242"/>
                  <a:pt x="567" y="58"/>
                  <a:pt x="470" y="29"/>
                </a:cubicBezTo>
                <a:close/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68" name="Text Box 23"/>
          <p:cNvSpPr txBox="1">
            <a:spLocks noChangeArrowheads="1"/>
          </p:cNvSpPr>
          <p:nvPr/>
        </p:nvSpPr>
        <p:spPr bwMode="auto">
          <a:xfrm>
            <a:off x="5092700" y="1293813"/>
            <a:ext cx="17970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rgbClr val="CC0000"/>
                </a:solidFill>
              </a:rPr>
              <a:t>boundary router</a:t>
            </a:r>
            <a:endParaRPr lang="en-US" sz="1800">
              <a:solidFill>
                <a:srgbClr val="CC0000"/>
              </a:solidFill>
            </a:endParaRPr>
          </a:p>
        </p:txBody>
      </p:sp>
      <p:sp>
        <p:nvSpPr>
          <p:cNvPr id="159769" name="Text Box 24"/>
          <p:cNvSpPr txBox="1">
            <a:spLocks noChangeArrowheads="1"/>
          </p:cNvSpPr>
          <p:nvPr/>
        </p:nvSpPr>
        <p:spPr bwMode="auto">
          <a:xfrm>
            <a:off x="6616700" y="1714500"/>
            <a:ext cx="1835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rgbClr val="CC0000"/>
                </a:solidFill>
              </a:rPr>
              <a:t>backbone router</a:t>
            </a:r>
            <a:endParaRPr lang="en-US" sz="1800">
              <a:solidFill>
                <a:srgbClr val="CC0000"/>
              </a:solidFill>
            </a:endParaRPr>
          </a:p>
        </p:txBody>
      </p:sp>
      <p:sp>
        <p:nvSpPr>
          <p:cNvPr id="159770" name="Text Box 25"/>
          <p:cNvSpPr txBox="1">
            <a:spLocks noChangeArrowheads="1"/>
          </p:cNvSpPr>
          <p:nvPr/>
        </p:nvSpPr>
        <p:spPr bwMode="auto">
          <a:xfrm>
            <a:off x="936625" y="5357813"/>
            <a:ext cx="8318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area 1</a:t>
            </a:r>
            <a:endParaRPr lang="en-US" sz="1800"/>
          </a:p>
        </p:txBody>
      </p:sp>
      <p:sp>
        <p:nvSpPr>
          <p:cNvPr id="159771" name="Text Box 26"/>
          <p:cNvSpPr txBox="1">
            <a:spLocks noChangeArrowheads="1"/>
          </p:cNvSpPr>
          <p:nvPr/>
        </p:nvSpPr>
        <p:spPr bwMode="auto">
          <a:xfrm>
            <a:off x="4502150" y="5734050"/>
            <a:ext cx="8318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area 2</a:t>
            </a:r>
            <a:endParaRPr lang="en-US" sz="1800"/>
          </a:p>
        </p:txBody>
      </p:sp>
      <p:sp>
        <p:nvSpPr>
          <p:cNvPr id="159772" name="Text Box 27"/>
          <p:cNvSpPr txBox="1">
            <a:spLocks noChangeArrowheads="1"/>
          </p:cNvSpPr>
          <p:nvPr/>
        </p:nvSpPr>
        <p:spPr bwMode="auto">
          <a:xfrm>
            <a:off x="7586663" y="4113213"/>
            <a:ext cx="8318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/>
              <a:t>area 3</a:t>
            </a:r>
            <a:endParaRPr lang="en-US" sz="1800"/>
          </a:p>
        </p:txBody>
      </p:sp>
      <p:sp>
        <p:nvSpPr>
          <p:cNvPr id="159773" name="Text Box 28"/>
          <p:cNvSpPr txBox="1">
            <a:spLocks noChangeArrowheads="1"/>
          </p:cNvSpPr>
          <p:nvPr/>
        </p:nvSpPr>
        <p:spPr bwMode="auto">
          <a:xfrm>
            <a:off x="4394200" y="2411413"/>
            <a:ext cx="1285875" cy="3968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2000">
                <a:solidFill>
                  <a:schemeClr val="bg1"/>
                </a:solidFill>
              </a:rPr>
              <a:t>backbone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59774" name="Text Box 29"/>
          <p:cNvSpPr txBox="1">
            <a:spLocks noChangeArrowheads="1"/>
          </p:cNvSpPr>
          <p:nvPr/>
        </p:nvSpPr>
        <p:spPr bwMode="auto">
          <a:xfrm>
            <a:off x="3219450" y="2822575"/>
            <a:ext cx="895350" cy="7921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sz="1800">
                <a:solidFill>
                  <a:schemeClr val="bg1"/>
                </a:solidFill>
              </a:rPr>
              <a:t>area</a:t>
            </a:r>
            <a:endParaRPr lang="en-US" sz="1800">
              <a:solidFill>
                <a:schemeClr val="bg1"/>
              </a:solidFill>
            </a:endParaRPr>
          </a:p>
          <a:p>
            <a:pPr>
              <a:lnSpc>
                <a:spcPct val="85000"/>
              </a:lnSpc>
            </a:pPr>
            <a:r>
              <a:rPr lang="en-US" sz="1800">
                <a:solidFill>
                  <a:schemeClr val="bg1"/>
                </a:solidFill>
              </a:rPr>
              <a:t>border</a:t>
            </a:r>
            <a:endParaRPr lang="en-US" sz="1800">
              <a:solidFill>
                <a:schemeClr val="bg1"/>
              </a:solidFill>
            </a:endParaRPr>
          </a:p>
          <a:p>
            <a:pPr>
              <a:lnSpc>
                <a:spcPct val="85000"/>
              </a:lnSpc>
            </a:pPr>
            <a:r>
              <a:rPr lang="en-US" sz="1800">
                <a:solidFill>
                  <a:schemeClr val="bg1"/>
                </a:solidFill>
              </a:rPr>
              <a:t>routers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59775" name="Text Box 30"/>
          <p:cNvSpPr txBox="1">
            <a:spLocks noChangeArrowheads="1"/>
          </p:cNvSpPr>
          <p:nvPr/>
        </p:nvSpPr>
        <p:spPr bwMode="auto">
          <a:xfrm>
            <a:off x="5969000" y="5048250"/>
            <a:ext cx="933450" cy="5588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sz="1800">
                <a:solidFill>
                  <a:srgbClr val="CC0000"/>
                </a:solidFill>
              </a:rPr>
              <a:t>internal</a:t>
            </a:r>
            <a:endParaRPr lang="en-US" sz="1800">
              <a:solidFill>
                <a:srgbClr val="CC0000"/>
              </a:solidFill>
            </a:endParaRPr>
          </a:p>
          <a:p>
            <a:pPr>
              <a:lnSpc>
                <a:spcPct val="85000"/>
              </a:lnSpc>
            </a:pPr>
            <a:r>
              <a:rPr lang="en-US" sz="1800">
                <a:solidFill>
                  <a:srgbClr val="CC0000"/>
                </a:solidFill>
              </a:rPr>
              <a:t>routers</a:t>
            </a:r>
            <a:endParaRPr lang="en-US" sz="1800">
              <a:solidFill>
                <a:srgbClr val="CC0000"/>
              </a:solidFill>
            </a:endParaRPr>
          </a:p>
        </p:txBody>
      </p:sp>
      <p:sp>
        <p:nvSpPr>
          <p:cNvPr id="159776" name="Line 242"/>
          <p:cNvSpPr>
            <a:spLocks noChangeShapeType="1"/>
          </p:cNvSpPr>
          <p:nvPr/>
        </p:nvSpPr>
        <p:spPr bwMode="auto">
          <a:xfrm flipV="1">
            <a:off x="6946900" y="5018088"/>
            <a:ext cx="490538" cy="200025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77" name="Line 243"/>
          <p:cNvSpPr>
            <a:spLocks noChangeShapeType="1"/>
          </p:cNvSpPr>
          <p:nvPr/>
        </p:nvSpPr>
        <p:spPr bwMode="auto">
          <a:xfrm flipH="1" flipV="1">
            <a:off x="5559425" y="4892675"/>
            <a:ext cx="481013" cy="300038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78" name="Line 244"/>
          <p:cNvSpPr>
            <a:spLocks noChangeShapeType="1"/>
          </p:cNvSpPr>
          <p:nvPr/>
        </p:nvSpPr>
        <p:spPr bwMode="auto">
          <a:xfrm flipV="1">
            <a:off x="4862513" y="1081088"/>
            <a:ext cx="0" cy="7921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79" name="Line 245"/>
          <p:cNvSpPr>
            <a:spLocks noChangeShapeType="1"/>
          </p:cNvSpPr>
          <p:nvPr/>
        </p:nvSpPr>
        <p:spPr bwMode="auto">
          <a:xfrm flipH="1">
            <a:off x="6534150" y="2039938"/>
            <a:ext cx="312738" cy="201612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80" name="Line 246"/>
          <p:cNvSpPr>
            <a:spLocks noChangeShapeType="1"/>
          </p:cNvSpPr>
          <p:nvPr/>
        </p:nvSpPr>
        <p:spPr bwMode="auto">
          <a:xfrm flipH="1">
            <a:off x="5024438" y="1646238"/>
            <a:ext cx="312737" cy="201612"/>
          </a:xfrm>
          <a:prstGeom prst="line">
            <a:avLst/>
          </a:prstGeom>
          <a:noFill/>
          <a:ln w="9525">
            <a:solidFill>
              <a:srgbClr val="CC0000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81" name="Line 247"/>
          <p:cNvSpPr>
            <a:spLocks noChangeShapeType="1"/>
          </p:cNvSpPr>
          <p:nvPr/>
        </p:nvSpPr>
        <p:spPr bwMode="auto">
          <a:xfrm>
            <a:off x="4154488" y="3463925"/>
            <a:ext cx="334962" cy="5556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sp>
        <p:nvSpPr>
          <p:cNvPr id="159782" name="Line 248"/>
          <p:cNvSpPr>
            <a:spLocks noChangeShapeType="1"/>
          </p:cNvSpPr>
          <p:nvPr/>
        </p:nvSpPr>
        <p:spPr bwMode="auto">
          <a:xfrm flipH="1" flipV="1">
            <a:off x="2968625" y="3270250"/>
            <a:ext cx="257175" cy="15716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tailEnd type="triangle" w="med" len="med"/>
          </a:ln>
        </p:spPr>
        <p:txBody>
          <a:bodyPr wrap="none"/>
          <a:lstStyle/>
          <a:p>
            <a:endParaRPr lang="en-US"/>
          </a:p>
        </p:txBody>
      </p:sp>
      <p:grpSp>
        <p:nvGrpSpPr>
          <p:cNvPr id="159783" name="Group 249"/>
          <p:cNvGrpSpPr/>
          <p:nvPr/>
        </p:nvGrpSpPr>
        <p:grpSpPr bwMode="auto">
          <a:xfrm>
            <a:off x="5902325" y="2276475"/>
            <a:ext cx="644525" cy="282575"/>
            <a:chOff x="4396" y="1245"/>
            <a:chExt cx="672" cy="248"/>
          </a:xfrm>
        </p:grpSpPr>
        <p:sp>
          <p:nvSpPr>
            <p:cNvPr id="159911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912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913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914" name="Group 253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917" name="Freeform 254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918" name="Freeform 255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915" name="Line 256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916" name="Line 257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84" name="Group 258"/>
          <p:cNvGrpSpPr/>
          <p:nvPr/>
        </p:nvGrpSpPr>
        <p:grpSpPr bwMode="auto">
          <a:xfrm>
            <a:off x="6824663" y="3119438"/>
            <a:ext cx="644525" cy="282575"/>
            <a:chOff x="4396" y="1245"/>
            <a:chExt cx="672" cy="248"/>
          </a:xfrm>
        </p:grpSpPr>
        <p:sp>
          <p:nvSpPr>
            <p:cNvPr id="159903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904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905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906" name="Group 262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909" name="Freeform 263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910" name="Freeform 264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907" name="Line 265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908" name="Line 266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85" name="Group 267"/>
          <p:cNvGrpSpPr/>
          <p:nvPr/>
        </p:nvGrpSpPr>
        <p:grpSpPr bwMode="auto">
          <a:xfrm>
            <a:off x="6608763" y="3952875"/>
            <a:ext cx="644525" cy="282575"/>
            <a:chOff x="4396" y="1245"/>
            <a:chExt cx="672" cy="248"/>
          </a:xfrm>
        </p:grpSpPr>
        <p:sp>
          <p:nvSpPr>
            <p:cNvPr id="159895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96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97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98" name="Group 271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901" name="Freeform 272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902" name="Freeform 273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99" name="Line 274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900" name="Line 275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86" name="Group 276"/>
          <p:cNvGrpSpPr/>
          <p:nvPr/>
        </p:nvGrpSpPr>
        <p:grpSpPr bwMode="auto">
          <a:xfrm>
            <a:off x="7418388" y="4797425"/>
            <a:ext cx="644525" cy="282575"/>
            <a:chOff x="4396" y="1245"/>
            <a:chExt cx="672" cy="248"/>
          </a:xfrm>
        </p:grpSpPr>
        <p:sp>
          <p:nvSpPr>
            <p:cNvPr id="159887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88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89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90" name="Group 280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93" name="Freeform 281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94" name="Freeform 282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91" name="Line 283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92" name="Line 284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87" name="Group 285"/>
          <p:cNvGrpSpPr/>
          <p:nvPr/>
        </p:nvGrpSpPr>
        <p:grpSpPr bwMode="auto">
          <a:xfrm>
            <a:off x="4548188" y="1871663"/>
            <a:ext cx="644525" cy="282575"/>
            <a:chOff x="4396" y="1245"/>
            <a:chExt cx="672" cy="248"/>
          </a:xfrm>
        </p:grpSpPr>
        <p:sp>
          <p:nvSpPr>
            <p:cNvPr id="159879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80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81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82" name="Group 289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85" name="Freeform 290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86" name="Freeform 291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83" name="Line 292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84" name="Line 293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88" name="Group 294"/>
          <p:cNvGrpSpPr/>
          <p:nvPr/>
        </p:nvGrpSpPr>
        <p:grpSpPr bwMode="auto">
          <a:xfrm>
            <a:off x="4567238" y="3273425"/>
            <a:ext cx="644525" cy="282575"/>
            <a:chOff x="4396" y="1245"/>
            <a:chExt cx="672" cy="248"/>
          </a:xfrm>
        </p:grpSpPr>
        <p:sp>
          <p:nvSpPr>
            <p:cNvPr id="159871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72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73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74" name="Group 298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77" name="Freeform 299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78" name="Freeform 300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75" name="Line 301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76" name="Line 302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89" name="Group 303"/>
          <p:cNvGrpSpPr/>
          <p:nvPr/>
        </p:nvGrpSpPr>
        <p:grpSpPr bwMode="auto">
          <a:xfrm>
            <a:off x="3314700" y="2276475"/>
            <a:ext cx="644525" cy="282575"/>
            <a:chOff x="4396" y="1245"/>
            <a:chExt cx="672" cy="248"/>
          </a:xfrm>
        </p:grpSpPr>
        <p:sp>
          <p:nvSpPr>
            <p:cNvPr id="159863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64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65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66" name="Group 307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69" name="Freeform 308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70" name="Freeform 309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67" name="Line 310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68" name="Line 311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90" name="Group 312"/>
          <p:cNvGrpSpPr/>
          <p:nvPr/>
        </p:nvGrpSpPr>
        <p:grpSpPr bwMode="auto">
          <a:xfrm>
            <a:off x="2330450" y="3063875"/>
            <a:ext cx="644525" cy="282575"/>
            <a:chOff x="4396" y="1245"/>
            <a:chExt cx="672" cy="248"/>
          </a:xfrm>
        </p:grpSpPr>
        <p:sp>
          <p:nvSpPr>
            <p:cNvPr id="159855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56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57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58" name="Group 316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61" name="Freeform 317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62" name="Freeform 318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59" name="Line 319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60" name="Line 320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91" name="Group 321"/>
          <p:cNvGrpSpPr/>
          <p:nvPr/>
        </p:nvGrpSpPr>
        <p:grpSpPr bwMode="auto">
          <a:xfrm>
            <a:off x="1781175" y="3841750"/>
            <a:ext cx="644525" cy="282575"/>
            <a:chOff x="4396" y="1245"/>
            <a:chExt cx="672" cy="248"/>
          </a:xfrm>
        </p:grpSpPr>
        <p:sp>
          <p:nvSpPr>
            <p:cNvPr id="159847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48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49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50" name="Group 325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53" name="Freeform 326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54" name="Freeform 327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51" name="Line 328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52" name="Line 329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92" name="Group 330"/>
          <p:cNvGrpSpPr/>
          <p:nvPr/>
        </p:nvGrpSpPr>
        <p:grpSpPr bwMode="auto">
          <a:xfrm>
            <a:off x="2368550" y="4362450"/>
            <a:ext cx="644525" cy="282575"/>
            <a:chOff x="4396" y="1245"/>
            <a:chExt cx="672" cy="248"/>
          </a:xfrm>
        </p:grpSpPr>
        <p:sp>
          <p:nvSpPr>
            <p:cNvPr id="159839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40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41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42" name="Group 334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45" name="Freeform 335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46" name="Freeform 336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43" name="Line 337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44" name="Line 338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93" name="Group 339"/>
          <p:cNvGrpSpPr/>
          <p:nvPr/>
        </p:nvGrpSpPr>
        <p:grpSpPr bwMode="auto">
          <a:xfrm>
            <a:off x="2019300" y="5095875"/>
            <a:ext cx="644525" cy="282575"/>
            <a:chOff x="4396" y="1245"/>
            <a:chExt cx="672" cy="248"/>
          </a:xfrm>
        </p:grpSpPr>
        <p:sp>
          <p:nvSpPr>
            <p:cNvPr id="159831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32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33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34" name="Group 343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37" name="Freeform 344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38" name="Freeform 345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35" name="Line 346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36" name="Line 347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94" name="Group 348"/>
          <p:cNvGrpSpPr/>
          <p:nvPr/>
        </p:nvGrpSpPr>
        <p:grpSpPr bwMode="auto">
          <a:xfrm>
            <a:off x="1189038" y="4511675"/>
            <a:ext cx="644525" cy="282575"/>
            <a:chOff x="4396" y="1245"/>
            <a:chExt cx="672" cy="248"/>
          </a:xfrm>
        </p:grpSpPr>
        <p:sp>
          <p:nvSpPr>
            <p:cNvPr id="159823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24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25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26" name="Group 352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29" name="Freeform 353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30" name="Freeform 354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27" name="Line 355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28" name="Line 356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95" name="Group 357"/>
          <p:cNvGrpSpPr/>
          <p:nvPr/>
        </p:nvGrpSpPr>
        <p:grpSpPr bwMode="auto">
          <a:xfrm>
            <a:off x="4149725" y="4191000"/>
            <a:ext cx="644525" cy="282575"/>
            <a:chOff x="4396" y="1245"/>
            <a:chExt cx="672" cy="248"/>
          </a:xfrm>
        </p:grpSpPr>
        <p:sp>
          <p:nvSpPr>
            <p:cNvPr id="159815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16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17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18" name="Group 361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21" name="Freeform 362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22" name="Freeform 363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19" name="Line 364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20" name="Line 365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96" name="Group 366"/>
          <p:cNvGrpSpPr/>
          <p:nvPr/>
        </p:nvGrpSpPr>
        <p:grpSpPr bwMode="auto">
          <a:xfrm>
            <a:off x="4960938" y="4610100"/>
            <a:ext cx="644525" cy="282575"/>
            <a:chOff x="4396" y="1245"/>
            <a:chExt cx="672" cy="248"/>
          </a:xfrm>
        </p:grpSpPr>
        <p:sp>
          <p:nvSpPr>
            <p:cNvPr id="159807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08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09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10" name="Group 370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13" name="Freeform 371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14" name="Freeform 372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11" name="Line 373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12" name="Line 374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9797" name="Group 375"/>
          <p:cNvGrpSpPr/>
          <p:nvPr/>
        </p:nvGrpSpPr>
        <p:grpSpPr bwMode="auto">
          <a:xfrm>
            <a:off x="4376738" y="5051425"/>
            <a:ext cx="644525" cy="282575"/>
            <a:chOff x="4396" y="1245"/>
            <a:chExt cx="672" cy="248"/>
          </a:xfrm>
        </p:grpSpPr>
        <p:sp>
          <p:nvSpPr>
            <p:cNvPr id="159799" name="Oval 407"/>
            <p:cNvSpPr>
              <a:spLocks noChangeArrowheads="1"/>
            </p:cNvSpPr>
            <p:nvPr/>
          </p:nvSpPr>
          <p:spPr bwMode="auto">
            <a:xfrm>
              <a:off x="4399" y="1355"/>
              <a:ext cx="666" cy="138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00" name="Rectangle 410"/>
            <p:cNvSpPr>
              <a:spLocks noChangeArrowheads="1"/>
            </p:cNvSpPr>
            <p:nvPr/>
          </p:nvSpPr>
          <p:spPr bwMode="auto">
            <a:xfrm>
              <a:off x="4399" y="1339"/>
              <a:ext cx="669" cy="86"/>
            </a:xfrm>
            <a:prstGeom prst="rect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59801" name="Oval 411"/>
            <p:cNvSpPr>
              <a:spLocks noChangeArrowheads="1"/>
            </p:cNvSpPr>
            <p:nvPr/>
          </p:nvSpPr>
          <p:spPr bwMode="auto">
            <a:xfrm>
              <a:off x="4396" y="1245"/>
              <a:ext cx="667" cy="162"/>
            </a:xfrm>
            <a:prstGeom prst="ellipse">
              <a:avLst/>
            </a:prstGeom>
            <a:gradFill rotWithShape="1">
              <a:gsLst>
                <a:gs pos="0">
                  <a:srgbClr val="CCCCFF"/>
                </a:gs>
                <a:gs pos="100000">
                  <a:srgbClr val="FFFFFF"/>
                </a:gs>
              </a:gsLst>
              <a:lin ang="0" scaled="1"/>
            </a:gradFill>
            <a:ln w="12700">
              <a:solidFill>
                <a:srgbClr val="000000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59802" name="Group 379"/>
            <p:cNvGrpSpPr/>
            <p:nvPr/>
          </p:nvGrpSpPr>
          <p:grpSpPr bwMode="auto">
            <a:xfrm>
              <a:off x="4530" y="1287"/>
              <a:ext cx="377" cy="75"/>
              <a:chOff x="2468" y="1332"/>
              <a:chExt cx="310" cy="60"/>
            </a:xfrm>
          </p:grpSpPr>
          <p:sp>
            <p:nvSpPr>
              <p:cNvPr id="159805" name="Freeform 380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806" name="Freeform 381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19050" cmpd="sng">
                <a:solidFill>
                  <a:srgbClr val="000000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59803" name="Line 382"/>
            <p:cNvSpPr>
              <a:spLocks noChangeShapeType="1"/>
            </p:cNvSpPr>
            <p:nvPr/>
          </p:nvSpPr>
          <p:spPr bwMode="auto">
            <a:xfrm>
              <a:off x="4399" y="1322"/>
              <a:ext cx="0" cy="1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9804" name="Line 383"/>
            <p:cNvSpPr>
              <a:spLocks noChangeShapeType="1"/>
            </p:cNvSpPr>
            <p:nvPr/>
          </p:nvSpPr>
          <p:spPr bwMode="auto">
            <a:xfrm>
              <a:off x="5063" y="1326"/>
              <a:ext cx="0" cy="10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59798" name="Picture 384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976313"/>
            <a:ext cx="4113213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7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20700" y="1468438"/>
            <a:ext cx="8229600" cy="4008437"/>
          </a:xfrm>
        </p:spPr>
        <p:txBody>
          <a:bodyPr/>
          <a:lstStyle/>
          <a:p>
            <a:r>
              <a:rPr lang="en-US" i="1" dirty="0">
                <a:solidFill>
                  <a:srgbClr val="CC0000"/>
                </a:solidFill>
                <a:latin typeface="Gill Sans MT" panose="020B0502020104020203" pitchFamily="34" charset="0"/>
              </a:rPr>
              <a:t>two-level hierarchy:</a:t>
            </a:r>
            <a:r>
              <a:rPr lang="en-US" dirty="0">
                <a:latin typeface="Gill Sans MT" panose="020B0502020104020203" pitchFamily="34" charset="0"/>
              </a:rPr>
              <a:t> local area, backbone.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sz="2800" dirty="0">
                <a:latin typeface="Gill Sans MT" panose="020B0502020104020203" pitchFamily="34" charset="0"/>
              </a:rPr>
              <a:t>link-state advertisements only in area </a:t>
            </a:r>
            <a:endParaRPr lang="en-US" sz="2800" dirty="0">
              <a:latin typeface="Gill Sans MT" panose="020B0502020104020203" pitchFamily="34" charset="0"/>
            </a:endParaRPr>
          </a:p>
          <a:p>
            <a:pPr lvl="1"/>
            <a:r>
              <a:rPr lang="en-US" sz="2800" dirty="0">
                <a:latin typeface="Gill Sans MT" panose="020B0502020104020203" pitchFamily="34" charset="0"/>
              </a:rPr>
              <a:t>each nodes has detailed area topology; only know direction (shortest path) to nets in other areas.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i="1" dirty="0">
                <a:solidFill>
                  <a:srgbClr val="CC0000"/>
                </a:solidFill>
                <a:latin typeface="Gill Sans MT" panose="020B0502020104020203" pitchFamily="34" charset="0"/>
              </a:rPr>
              <a:t>area border routers:</a:t>
            </a:r>
            <a:r>
              <a:rPr lang="en-US" b="1" dirty="0">
                <a:solidFill>
                  <a:schemeClr val="accent2"/>
                </a:solidFill>
                <a:latin typeface="Gill Sans MT" panose="020B0502020104020203" pitchFamily="34" charset="0"/>
              </a:rPr>
              <a:t> </a:t>
            </a:r>
            <a:r>
              <a:rPr lang="ja-JP" altLang="en-US" dirty="0">
                <a:latin typeface="Gill Sans MT" panose="020B0502020104020203" pitchFamily="34" charset="0"/>
              </a:rPr>
              <a:t>“</a:t>
            </a:r>
            <a:r>
              <a:rPr lang="en-US" altLang="ja-JP" dirty="0">
                <a:latin typeface="Gill Sans MT" panose="020B0502020104020203" pitchFamily="34" charset="0"/>
              </a:rPr>
              <a:t>summarize</a:t>
            </a:r>
            <a:r>
              <a:rPr lang="ja-JP" altLang="en-US" dirty="0">
                <a:latin typeface="Gill Sans MT" panose="020B0502020104020203" pitchFamily="34" charset="0"/>
              </a:rPr>
              <a:t>”</a:t>
            </a:r>
            <a:r>
              <a:rPr lang="en-US" altLang="ja-JP" dirty="0">
                <a:latin typeface="Gill Sans MT" panose="020B0502020104020203" pitchFamily="34" charset="0"/>
              </a:rPr>
              <a:t> distances  to nets in own area, advertise to other Area Border routers.</a:t>
            </a:r>
            <a:endParaRPr lang="en-US" altLang="ja-JP" dirty="0">
              <a:latin typeface="Gill Sans MT" panose="020B0502020104020203" pitchFamily="34" charset="0"/>
            </a:endParaRPr>
          </a:p>
          <a:p>
            <a:r>
              <a:rPr lang="en-US" i="1" dirty="0">
                <a:solidFill>
                  <a:srgbClr val="CC0000"/>
                </a:solidFill>
                <a:latin typeface="Gill Sans MT" panose="020B0502020104020203" pitchFamily="34" charset="0"/>
              </a:rPr>
              <a:t>backbone routers:</a:t>
            </a:r>
            <a:r>
              <a:rPr lang="en-US" dirty="0">
                <a:latin typeface="Gill Sans MT" panose="020B0502020104020203" pitchFamily="34" charset="0"/>
              </a:rPr>
              <a:t> run OSPF routing limited to backbone.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i="1" dirty="0">
                <a:solidFill>
                  <a:srgbClr val="CC0000"/>
                </a:solidFill>
                <a:latin typeface="Gill Sans MT" panose="020B0502020104020203" pitchFamily="34" charset="0"/>
              </a:rPr>
              <a:t>boundary routers:</a:t>
            </a:r>
            <a:r>
              <a:rPr lang="en-US" dirty="0">
                <a:latin typeface="Gill Sans MT" panose="020B0502020104020203" pitchFamily="34" charset="0"/>
              </a:rPr>
              <a:t> connect to other AS</a:t>
            </a:r>
            <a:r>
              <a:rPr lang="ja-JP" altLang="en-US" dirty="0" smtClean="0">
                <a:latin typeface="Gill Sans MT" panose="020B0502020104020203" pitchFamily="34" charset="0"/>
              </a:rPr>
              <a:t>’</a:t>
            </a:r>
            <a:r>
              <a:rPr lang="en-US" altLang="ja-JP" dirty="0" err="1" smtClean="0">
                <a:latin typeface="Gill Sans MT" panose="020B0502020104020203" pitchFamily="34" charset="0"/>
              </a:rPr>
              <a:t>es</a:t>
            </a:r>
            <a:r>
              <a:rPr lang="en-US" altLang="ja-JP" dirty="0">
                <a:latin typeface="Gill Sans MT" panose="020B0502020104020203" pitchFamily="34" charset="0"/>
              </a:rPr>
              <a:t>.</a:t>
            </a:r>
            <a:endParaRPr lang="en-US" altLang="ja-JP" sz="2400" dirty="0">
              <a:latin typeface="Gill Sans MT" panose="020B0502020104020203" pitchFamily="34" charset="0"/>
            </a:endParaRPr>
          </a:p>
          <a:p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115717" name="Rectangle 5"/>
          <p:cNvSpPr>
            <a:spLocks noGrp="1" noChangeArrowheads="1"/>
          </p:cNvSpPr>
          <p:nvPr>
            <p:ph type="title"/>
          </p:nvPr>
        </p:nvSpPr>
        <p:spPr>
          <a:xfrm>
            <a:off x="427038" y="169863"/>
            <a:ext cx="4438650" cy="1143000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Hierarchical OSPF</a:t>
            </a:r>
            <a:endParaRPr lang="en-US">
              <a:cs typeface="+mj-cs"/>
            </a:endParaRPr>
          </a:p>
        </p:txBody>
      </p:sp>
      <p:pic>
        <p:nvPicPr>
          <p:cNvPr id="160773" name="Picture 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976313"/>
            <a:ext cx="4113213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9" name="Picture 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6" y="1035050"/>
            <a:ext cx="5659786" cy="177308"/>
          </a:xfrm>
          <a:prstGeom prst="rect">
            <a:avLst/>
          </a:prstGeom>
          <a:noFill/>
          <a:ln>
            <a:noFill/>
          </a:ln>
        </p:spPr>
      </p:pic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cs typeface="+mj-cs"/>
              </a:rPr>
              <a:t>N</a:t>
            </a:r>
            <a:r>
              <a:rPr lang="en-US" dirty="0" smtClean="0">
                <a:cs typeface="+mj-cs"/>
              </a:rPr>
              <a:t>etwork</a:t>
            </a:r>
            <a:r>
              <a:rPr lang="en-US" dirty="0">
                <a:cs typeface="+mj-cs"/>
              </a:rPr>
              <a:t>-layer functions</a:t>
            </a:r>
            <a:endParaRPr lang="en-US" dirty="0">
              <a:cs typeface="+mj-cs"/>
            </a:endParaRPr>
          </a:p>
        </p:txBody>
      </p:sp>
      <p:sp>
        <p:nvSpPr>
          <p:cNvPr id="4506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5474" y="2001352"/>
            <a:ext cx="4184626" cy="1308577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  <a:defRPr/>
            </a:pPr>
            <a:r>
              <a:rPr lang="en-US" sz="2400" i="1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forwarding</a:t>
            </a:r>
            <a:r>
              <a:rPr lang="en-US" sz="2400" i="1" dirty="0">
                <a:solidFill>
                  <a:srgbClr val="000099"/>
                </a:solidFill>
                <a:latin typeface="Gill Sans MT" panose="020B0502020104020203" pitchFamily="34" charset="0"/>
              </a:rPr>
              <a:t>:</a:t>
            </a:r>
            <a:r>
              <a:rPr lang="en-US" sz="2400" dirty="0">
                <a:latin typeface="Gill Sans MT" panose="020B0502020104020203" pitchFamily="34" charset="0"/>
              </a:rPr>
              <a:t> move packets from router</a:t>
            </a:r>
            <a:r>
              <a:rPr lang="ja-JP" altLang="en-US" sz="2400" dirty="0">
                <a:latin typeface="Gill Sans MT" panose="020B0502020104020203" pitchFamily="34" charset="0"/>
              </a:rPr>
              <a:t>’</a:t>
            </a:r>
            <a:r>
              <a:rPr lang="en-US" altLang="ja-JP" sz="2400" dirty="0">
                <a:latin typeface="Gill Sans MT" panose="020B0502020104020203" pitchFamily="34" charset="0"/>
              </a:rPr>
              <a:t>s input to appropriate router </a:t>
            </a:r>
            <a:r>
              <a:rPr lang="en-US" altLang="ja-JP" sz="2400" dirty="0" smtClean="0">
                <a:latin typeface="Gill Sans MT" panose="020B0502020104020203" pitchFamily="34" charset="0"/>
              </a:rPr>
              <a:t>output</a:t>
            </a:r>
            <a:endParaRPr lang="en-US" altLang="ja-JP" sz="2400" dirty="0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  <a:defRPr/>
            </a:pP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45062" name="Rectangle 4"/>
          <p:cNvSpPr>
            <a:spLocks noChangeArrowheads="1"/>
          </p:cNvSpPr>
          <p:nvPr/>
        </p:nvSpPr>
        <p:spPr bwMode="auto">
          <a:xfrm>
            <a:off x="4904354" y="2211504"/>
            <a:ext cx="2888003" cy="6943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ts val="6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  <a:defRPr/>
            </a:pPr>
            <a:r>
              <a:rPr lang="en-US" sz="3600" i="1" dirty="0" smtClean="0">
                <a:solidFill>
                  <a:srgbClr val="000090"/>
                </a:solidFill>
                <a:latin typeface="Gill Sans MT" panose="020B0502020104020203" pitchFamily="34" charset="0"/>
              </a:rPr>
              <a:t>data plane</a:t>
            </a:r>
            <a:endParaRPr lang="en-US" sz="3600" i="1" dirty="0" smtClean="0">
              <a:solidFill>
                <a:srgbClr val="000090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ts val="6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  <a:defRPr/>
            </a:pPr>
            <a:endParaRPr lang="en-US" sz="2800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  <a:defRPr/>
            </a:pPr>
            <a:endParaRPr lang="en-US" sz="2800" dirty="0">
              <a:latin typeface="Gill Sans MT" panose="020B0502020104020203" pitchFamily="34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4941818" y="3342607"/>
            <a:ext cx="3293068" cy="81404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85000"/>
              </a:lnSpc>
              <a:spcBef>
                <a:spcPts val="600"/>
              </a:spcBef>
              <a:buClr>
                <a:srgbClr val="000099"/>
              </a:buClr>
              <a:buSzPct val="100000"/>
              <a:defRPr/>
            </a:pPr>
            <a:r>
              <a:rPr lang="en-US" sz="3600" i="1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control</a:t>
            </a:r>
            <a:r>
              <a:rPr lang="en-US" sz="3600" b="1" i="1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 </a:t>
            </a:r>
            <a:r>
              <a:rPr lang="en-US" sz="3600" i="1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plane</a:t>
            </a:r>
            <a:endParaRPr lang="en-US" sz="3600" i="1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7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  <a:defRPr/>
            </a:pPr>
            <a:endParaRPr lang="en-US" sz="2800" dirty="0">
              <a:latin typeface="Gill Sans MT" panose="020B0502020104020203" pitchFamily="34" charset="0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defRPr/>
            </a:pPr>
            <a:endParaRPr lang="en-US" sz="2800" dirty="0">
              <a:latin typeface="Gill Sans MT" panose="020B050202010402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96449" y="4426071"/>
            <a:ext cx="7725192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CC0000"/>
                </a:solidFill>
                <a:latin typeface="Gill Sans MT" panose="020B0502020104020203"/>
                <a:cs typeface="Gill Sans MT" panose="020B0502020104020203"/>
              </a:rPr>
              <a:t>Two approaches to structuring network control plane:</a:t>
            </a:r>
            <a:endParaRPr lang="en-US" sz="2800" i="1" dirty="0" smtClean="0">
              <a:solidFill>
                <a:srgbClr val="CC0000"/>
              </a:solidFill>
              <a:latin typeface="Gill Sans MT" panose="020B0502020104020203"/>
              <a:cs typeface="Gill Sans MT" panose="020B0502020104020203"/>
            </a:endParaRPr>
          </a:p>
          <a:p>
            <a:pPr marL="346075" indent="-346075">
              <a:buClr>
                <a:srgbClr val="00009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Gill Sans MT" panose="020B0502020104020203"/>
                <a:cs typeface="Gill Sans MT" panose="020B0502020104020203"/>
              </a:rPr>
              <a:t>per-router control (traditional)</a:t>
            </a:r>
            <a:endParaRPr lang="en-US" sz="2400" dirty="0" smtClean="0">
              <a:latin typeface="Gill Sans MT" panose="020B0502020104020203"/>
              <a:cs typeface="Gill Sans MT" panose="020B0502020104020203"/>
            </a:endParaRPr>
          </a:p>
          <a:p>
            <a:pPr marL="346075" indent="-346075">
              <a:buClr>
                <a:srgbClr val="00009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Gill Sans MT" panose="020B0502020104020203"/>
                <a:cs typeface="Gill Sans MT" panose="020B0502020104020203"/>
              </a:rPr>
              <a:t>logically centralized control (software defined networking)</a:t>
            </a:r>
            <a:endParaRPr lang="en-US" sz="2400" dirty="0">
              <a:latin typeface="Gill Sans MT" panose="020B0502020104020203"/>
              <a:cs typeface="Gill Sans MT" panose="020B0502020104020203"/>
            </a:endParaRP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681672" y="1480083"/>
            <a:ext cx="5783102" cy="579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0" indent="0">
              <a:spcBef>
                <a:spcPts val="600"/>
              </a:spcBef>
              <a:buFont typeface="Wingdings" panose="05000000000000000000" charset="0"/>
              <a:buNone/>
              <a:defRPr/>
            </a:pPr>
            <a:r>
              <a:rPr lang="en-US" i="1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Recall: two network-layer functions: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5" y="6475895"/>
            <a:ext cx="458808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623952" y="3135187"/>
            <a:ext cx="4184626" cy="13293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>
              <a:lnSpc>
                <a:spcPct val="90000"/>
              </a:lnSpc>
              <a:spcBef>
                <a:spcPts val="1200"/>
              </a:spcBef>
              <a:defRPr/>
            </a:pPr>
            <a:r>
              <a:rPr lang="en-US" sz="2400" i="1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routing:</a:t>
            </a:r>
            <a:r>
              <a:rPr lang="en-US" sz="2400" dirty="0" smtClean="0">
                <a:latin typeface="Gill Sans MT" panose="020B0502020104020203" pitchFamily="34" charset="0"/>
              </a:rPr>
              <a:t> determine route taken by packets from source to destination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  <a:defRPr/>
            </a:pPr>
            <a:endParaRPr lang="en-US" dirty="0">
              <a:latin typeface="Gill Sans MT" panose="020B05020201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50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450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61" grpId="0" build="p"/>
      <p:bldP spid="45062" grpId="0"/>
      <p:bldP spid="2" grpId="0"/>
      <p:bldP spid="1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1025525"/>
            <a:ext cx="4113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4301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5.1 </a:t>
            </a:r>
            <a:r>
              <a:rPr lang="en-US" sz="2400" dirty="0">
                <a:latin typeface="Gill Sans MT" panose="020B0502020104020203" pitchFamily="34" charset="0"/>
              </a:rPr>
              <a:t>introduction</a:t>
            </a:r>
            <a:endParaRPr lang="en-US" sz="2400" dirty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5.2 routing protocols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link state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distance vector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5.3 intra</a:t>
            </a:r>
            <a:r>
              <a:rPr lang="en-US" sz="2400" dirty="0"/>
              <a:t>-AS </a:t>
            </a:r>
            <a:r>
              <a:rPr lang="en-US" sz="2400" dirty="0" smtClean="0"/>
              <a:t>routing </a:t>
            </a:r>
            <a:r>
              <a:rPr lang="en-US" sz="2400" dirty="0"/>
              <a:t>in the Internet: </a:t>
            </a:r>
            <a:r>
              <a:rPr lang="en-US" sz="2400" dirty="0" smtClean="0"/>
              <a:t>OSPF</a:t>
            </a:r>
            <a:endParaRPr lang="en-US" sz="2400" dirty="0" smtClean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>
                <a:solidFill>
                  <a:srgbClr val="CC0000"/>
                </a:solidFill>
              </a:rPr>
              <a:t>5.4 routing among </a:t>
            </a:r>
            <a:r>
              <a:rPr lang="en-US" sz="2400" dirty="0">
                <a:solidFill>
                  <a:srgbClr val="CC0000"/>
                </a:solidFill>
              </a:rPr>
              <a:t>the ISPs: B</a:t>
            </a:r>
            <a:r>
              <a:rPr lang="en-US" sz="2400" dirty="0" smtClean="0">
                <a:solidFill>
                  <a:srgbClr val="CC0000"/>
                </a:solidFill>
              </a:rPr>
              <a:t>GP</a:t>
            </a:r>
            <a:endParaRPr lang="en-US" sz="2400" dirty="0">
              <a:solidFill>
                <a:srgbClr val="CC0000"/>
              </a:solidFill>
              <a:latin typeface="Gill Sans MT" panose="020B0502020104020203" pitchFamily="34" charset="0"/>
            </a:endParaRPr>
          </a:p>
        </p:txBody>
      </p:sp>
      <p:sp>
        <p:nvSpPr>
          <p:cNvPr id="43013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marL="462280" indent="-462280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5.5 The SDN control plane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5.6 </a:t>
            </a:r>
            <a:r>
              <a:rPr lang="en-US" sz="2400" dirty="0">
                <a:solidFill>
                  <a:srgbClr val="000000"/>
                </a:solidFill>
              </a:rPr>
              <a:t>ICMP: The Internet Control Message Protocol </a:t>
            </a:r>
            <a:endParaRPr lang="en-US" sz="2400" dirty="0">
              <a:solidFill>
                <a:srgbClr val="000000"/>
              </a:solidFill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/>
              <a:t>5.7 Network </a:t>
            </a:r>
            <a:r>
              <a:rPr lang="en-US" sz="2400" dirty="0" smtClean="0"/>
              <a:t>management </a:t>
            </a:r>
            <a:r>
              <a:rPr lang="en-US" sz="2400" dirty="0"/>
              <a:t>and SNMP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4" name="Rectangle 2"/>
          <p:cNvSpPr>
            <a:spLocks noChangeArrowheads="1"/>
          </p:cNvSpPr>
          <p:nvPr/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5: </a:t>
            </a: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outline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795" name="Picture 4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38" y="1014413"/>
            <a:ext cx="6856412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6179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latin typeface="Gill Sans MT" panose="020B0502020104020203" pitchFamily="34" charset="0"/>
              </a:rPr>
              <a:t>Internet inter-AS routing: BGP</a:t>
            </a:r>
            <a:endParaRPr lang="en-US" sz="3200">
              <a:latin typeface="Gill Sans MT" panose="020B0502020104020203" pitchFamily="34" charset="0"/>
            </a:endParaRPr>
          </a:p>
        </p:txBody>
      </p:sp>
      <p:sp>
        <p:nvSpPr>
          <p:cNvPr id="16179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422400"/>
            <a:ext cx="7772400" cy="4927600"/>
          </a:xfrm>
        </p:spPr>
        <p:txBody>
          <a:bodyPr/>
          <a:lstStyle/>
          <a:p>
            <a:pPr marL="381000" indent="-381000"/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BGP (Border Gateway Protocol):</a:t>
            </a:r>
            <a:r>
              <a:rPr lang="en-US" dirty="0">
                <a:latin typeface="Gill Sans MT" panose="020B0502020104020203" pitchFamily="34" charset="0"/>
              </a:rPr>
              <a:t> </a:t>
            </a:r>
            <a:r>
              <a:rPr lang="en-US" i="1" dirty="0">
                <a:latin typeface="Gill Sans MT" panose="020B0502020104020203" pitchFamily="34" charset="0"/>
              </a:rPr>
              <a:t>the</a:t>
            </a:r>
            <a:r>
              <a:rPr lang="en-US" dirty="0">
                <a:latin typeface="Gill Sans MT" panose="020B0502020104020203" pitchFamily="34" charset="0"/>
              </a:rPr>
              <a:t> de facto inter-domain routing protocol </a:t>
            </a:r>
            <a:r>
              <a:rPr lang="zh-CN" altLang="en-US" dirty="0">
                <a:latin typeface="Gill Sans MT" panose="020B0502020104020203" pitchFamily="34" charset="0"/>
                <a:ea typeface="宋体" panose="02010600030101010101" pitchFamily="2" charset="-122"/>
              </a:rPr>
              <a:t>边界网关协议</a:t>
            </a:r>
            <a:endParaRPr lang="en-US" dirty="0">
              <a:latin typeface="Gill Sans MT" panose="020B0502020104020203" pitchFamily="34" charset="0"/>
            </a:endParaRPr>
          </a:p>
          <a:p>
            <a:pPr marL="800100" lvl="1" indent="-342900"/>
            <a:r>
              <a:rPr lang="ja-JP" altLang="en-US" dirty="0">
                <a:latin typeface="Gill Sans MT" panose="020B0502020104020203" pitchFamily="34" charset="0"/>
              </a:rPr>
              <a:t>“</a:t>
            </a:r>
            <a:r>
              <a:rPr lang="en-US" altLang="ja-JP" dirty="0">
                <a:latin typeface="Gill Sans MT" panose="020B0502020104020203" pitchFamily="34" charset="0"/>
              </a:rPr>
              <a:t>glue that holds the Internet together</a:t>
            </a:r>
            <a:r>
              <a:rPr lang="ja-JP" altLang="en-US" dirty="0">
                <a:latin typeface="Gill Sans MT" panose="020B0502020104020203" pitchFamily="34" charset="0"/>
              </a:rPr>
              <a:t>”</a:t>
            </a:r>
            <a:endParaRPr lang="en-US" altLang="ja-JP" dirty="0">
              <a:latin typeface="Gill Sans MT" panose="020B0502020104020203" pitchFamily="34" charset="0"/>
            </a:endParaRPr>
          </a:p>
          <a:p>
            <a:pPr marL="381000" indent="-381000"/>
            <a:r>
              <a:rPr lang="en-US" dirty="0">
                <a:latin typeface="Gill Sans MT" panose="020B0502020104020203" pitchFamily="34" charset="0"/>
              </a:rPr>
              <a:t>BGP provides each AS a means to:</a:t>
            </a:r>
            <a:endParaRPr lang="en-US" dirty="0">
              <a:latin typeface="Gill Sans MT" panose="020B0502020104020203" pitchFamily="34" charset="0"/>
            </a:endParaRPr>
          </a:p>
          <a:p>
            <a:pPr marL="800100" lvl="1" indent="-342900"/>
            <a:r>
              <a:rPr lang="en-US" sz="2800" dirty="0">
                <a:solidFill>
                  <a:srgbClr val="CC0000"/>
                </a:solidFill>
                <a:latin typeface="Gill Sans MT" panose="020B0502020104020203" pitchFamily="34" charset="0"/>
              </a:rPr>
              <a:t>eBGP:</a:t>
            </a:r>
            <a:r>
              <a:rPr lang="en-US" dirty="0">
                <a:latin typeface="Gill Sans MT" panose="020B0502020104020203" pitchFamily="34" charset="0"/>
              </a:rPr>
              <a:t> obtain subnet reachability information from neighboring </a:t>
            </a:r>
            <a:r>
              <a:rPr lang="en-US" dirty="0" err="1" smtClean="0">
                <a:latin typeface="Gill Sans MT" panose="020B0502020104020203" pitchFamily="34" charset="0"/>
              </a:rPr>
              <a:t>ASes</a:t>
            </a:r>
            <a:endParaRPr lang="en-US" dirty="0">
              <a:latin typeface="Gill Sans MT" panose="020B0502020104020203" pitchFamily="34" charset="0"/>
            </a:endParaRPr>
          </a:p>
          <a:p>
            <a:pPr marL="800100" lvl="1" indent="-342900"/>
            <a:r>
              <a:rPr lang="en-US" sz="2800" dirty="0">
                <a:solidFill>
                  <a:srgbClr val="CC0000"/>
                </a:solidFill>
                <a:latin typeface="Gill Sans MT" panose="020B0502020104020203" pitchFamily="34" charset="0"/>
              </a:rPr>
              <a:t>iBGP:</a:t>
            </a:r>
            <a:r>
              <a:rPr lang="en-US" dirty="0">
                <a:latin typeface="Gill Sans MT" panose="020B0502020104020203" pitchFamily="34" charset="0"/>
              </a:rPr>
              <a:t> propagate reachability information to all AS-internal routers.</a:t>
            </a:r>
            <a:endParaRPr lang="en-US" dirty="0">
              <a:latin typeface="Gill Sans MT" panose="020B0502020104020203" pitchFamily="34" charset="0"/>
            </a:endParaRPr>
          </a:p>
          <a:p>
            <a:pPr marL="800100" lvl="1" indent="-342900"/>
            <a:r>
              <a:rPr lang="en-US" dirty="0">
                <a:latin typeface="Gill Sans MT" panose="020B0502020104020203" pitchFamily="34" charset="0"/>
              </a:rPr>
              <a:t>determine </a:t>
            </a:r>
            <a:r>
              <a:rPr lang="ja-JP" altLang="en-US" dirty="0">
                <a:latin typeface="Gill Sans MT" panose="020B0502020104020203" pitchFamily="34" charset="0"/>
              </a:rPr>
              <a:t>“</a:t>
            </a:r>
            <a:r>
              <a:rPr lang="en-US" altLang="ja-JP" dirty="0">
                <a:latin typeface="Gill Sans MT" panose="020B0502020104020203" pitchFamily="34" charset="0"/>
              </a:rPr>
              <a:t>good</a:t>
            </a:r>
            <a:r>
              <a:rPr lang="ja-JP" altLang="en-US" dirty="0">
                <a:latin typeface="Gill Sans MT" panose="020B0502020104020203" pitchFamily="34" charset="0"/>
              </a:rPr>
              <a:t>”</a:t>
            </a:r>
            <a:r>
              <a:rPr lang="en-US" altLang="ja-JP" dirty="0">
                <a:latin typeface="Gill Sans MT" panose="020B0502020104020203" pitchFamily="34" charset="0"/>
              </a:rPr>
              <a:t> routes to other networks based on reachability information and </a:t>
            </a:r>
            <a:r>
              <a:rPr lang="en-US" altLang="ja-JP" i="1" dirty="0" smtClean="0">
                <a:solidFill>
                  <a:srgbClr val="000090"/>
                </a:solidFill>
                <a:latin typeface="Gill Sans MT" panose="020B0502020104020203" pitchFamily="34" charset="0"/>
              </a:rPr>
              <a:t>policy</a:t>
            </a:r>
            <a:endParaRPr lang="en-US" altLang="ja-JP" dirty="0">
              <a:solidFill>
                <a:srgbClr val="000090"/>
              </a:solidFill>
              <a:latin typeface="Gill Sans MT" panose="020B0502020104020203" pitchFamily="34" charset="0"/>
            </a:endParaRPr>
          </a:p>
          <a:p>
            <a:pPr marL="381000" indent="-381000"/>
            <a:r>
              <a:rPr lang="en-US" dirty="0">
                <a:latin typeface="Gill Sans MT" panose="020B0502020104020203" pitchFamily="34" charset="0"/>
              </a:rPr>
              <a:t>allows subnet to advertise its existence to rest of Internet: </a:t>
            </a:r>
            <a:r>
              <a:rPr lang="ja-JP" altLang="en-US" i="1" dirty="0">
                <a:solidFill>
                  <a:srgbClr val="000099"/>
                </a:solidFill>
                <a:latin typeface="Gill Sans MT" panose="020B0502020104020203" pitchFamily="34" charset="0"/>
              </a:rPr>
              <a:t>“</a:t>
            </a:r>
            <a:r>
              <a:rPr lang="en-US" altLang="ja-JP" i="1" dirty="0">
                <a:solidFill>
                  <a:srgbClr val="000099"/>
                </a:solidFill>
                <a:latin typeface="Gill Sans MT" panose="020B0502020104020203" pitchFamily="34" charset="0"/>
              </a:rPr>
              <a:t>I am here</a:t>
            </a:r>
            <a:r>
              <a:rPr lang="ja-JP" altLang="en-US" i="1" dirty="0">
                <a:solidFill>
                  <a:srgbClr val="000099"/>
                </a:solidFill>
                <a:latin typeface="Gill Sans MT" panose="020B0502020104020203" pitchFamily="34" charset="0"/>
              </a:rPr>
              <a:t>”</a:t>
            </a:r>
            <a:endParaRPr lang="en-US" i="1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eBGP, iBGP connections</a:t>
            </a:r>
            <a:endParaRPr lang="en-US" dirty="0"/>
          </a:p>
        </p:txBody>
      </p:sp>
      <p:grpSp>
        <p:nvGrpSpPr>
          <p:cNvPr id="283" name="Group 282"/>
          <p:cNvGrpSpPr/>
          <p:nvPr/>
        </p:nvGrpSpPr>
        <p:grpSpPr>
          <a:xfrm>
            <a:off x="3374823" y="4578799"/>
            <a:ext cx="2923580" cy="635979"/>
            <a:chOff x="7493868" y="5383138"/>
            <a:chExt cx="2923580" cy="635979"/>
          </a:xfrm>
        </p:grpSpPr>
        <p:cxnSp>
          <p:nvCxnSpPr>
            <p:cNvPr id="273" name="Straight Connector 272"/>
            <p:cNvCxnSpPr/>
            <p:nvPr/>
          </p:nvCxnSpPr>
          <p:spPr bwMode="auto">
            <a:xfrm flipH="1" flipV="1">
              <a:off x="7493868" y="5589319"/>
              <a:ext cx="749784" cy="11598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CC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4" name="Straight Connector 273"/>
            <p:cNvCxnSpPr/>
            <p:nvPr/>
          </p:nvCxnSpPr>
          <p:spPr bwMode="auto">
            <a:xfrm flipV="1">
              <a:off x="7523346" y="5869497"/>
              <a:ext cx="699488" cy="69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1" name="TextBox 280"/>
            <p:cNvSpPr txBox="1"/>
            <p:nvPr/>
          </p:nvSpPr>
          <p:spPr>
            <a:xfrm>
              <a:off x="8347651" y="5383138"/>
              <a:ext cx="20697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C0000"/>
                  </a:solidFill>
                </a:rPr>
                <a:t>eBGP connectivity</a:t>
              </a:r>
              <a:endParaRPr lang="en-US" dirty="0">
                <a:solidFill>
                  <a:srgbClr val="CC0000"/>
                </a:solidFill>
              </a:endParaRPr>
            </a:p>
          </p:txBody>
        </p:sp>
        <p:sp>
          <p:nvSpPr>
            <p:cNvPr id="282" name="TextBox 281"/>
            <p:cNvSpPr txBox="1"/>
            <p:nvPr/>
          </p:nvSpPr>
          <p:spPr>
            <a:xfrm>
              <a:off x="8372607" y="5649785"/>
              <a:ext cx="1992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90"/>
                  </a:solidFill>
                </a:rPr>
                <a:t>iBGP connectivity</a:t>
              </a:r>
              <a:endParaRPr lang="en-US" dirty="0">
                <a:solidFill>
                  <a:srgbClr val="000090"/>
                </a:solidFill>
              </a:endParaRPr>
            </a:p>
          </p:txBody>
        </p:sp>
      </p:grpSp>
      <p:sp>
        <p:nvSpPr>
          <p:cNvPr id="135" name="Freeform 2"/>
          <p:cNvSpPr/>
          <p:nvPr/>
        </p:nvSpPr>
        <p:spPr bwMode="auto">
          <a:xfrm>
            <a:off x="558931" y="2655625"/>
            <a:ext cx="2712783" cy="1853712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3" name="Group 72"/>
          <p:cNvGrpSpPr/>
          <p:nvPr/>
        </p:nvGrpSpPr>
        <p:grpSpPr>
          <a:xfrm>
            <a:off x="1697092" y="2806487"/>
            <a:ext cx="565150" cy="369332"/>
            <a:chOff x="1736090" y="2873352"/>
            <a:chExt cx="565150" cy="369332"/>
          </a:xfrm>
        </p:grpSpPr>
        <p:grpSp>
          <p:nvGrpSpPr>
            <p:cNvPr id="26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7" name="Oval 26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0" name="Freeform 29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1" name="Freeform 30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2" name="Freeform 31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3" name="Freeform 32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4" name="Straight Connector 33"/>
              <p:cNvCxnSpPr>
                <a:endCxn id="29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" name="Group 71"/>
            <p:cNvGrpSpPr/>
            <p:nvPr/>
          </p:nvGrpSpPr>
          <p:grpSpPr>
            <a:xfrm>
              <a:off x="1770362" y="2873352"/>
              <a:ext cx="441422" cy="369332"/>
              <a:chOff x="667045" y="1708643"/>
              <a:chExt cx="441422" cy="369332"/>
            </a:xfrm>
          </p:grpSpPr>
          <p:sp>
            <p:nvSpPr>
              <p:cNvPr id="69" name="Oval 68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667045" y="1708643"/>
                <a:ext cx="4414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1b</a:t>
                </a:r>
                <a:endParaRPr lang="en-US" dirty="0"/>
              </a:p>
            </p:txBody>
          </p:sp>
        </p:grpSp>
      </p:grpSp>
      <p:grpSp>
        <p:nvGrpSpPr>
          <p:cNvPr id="74" name="Group 73"/>
          <p:cNvGrpSpPr/>
          <p:nvPr/>
        </p:nvGrpSpPr>
        <p:grpSpPr>
          <a:xfrm>
            <a:off x="1701322" y="4027804"/>
            <a:ext cx="565150" cy="369332"/>
            <a:chOff x="1736090" y="2873352"/>
            <a:chExt cx="565150" cy="369332"/>
          </a:xfrm>
        </p:grpSpPr>
        <p:grpSp>
          <p:nvGrpSpPr>
            <p:cNvPr id="75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79" name="Oval 78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2" name="Freeform 81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3" name="Freeform 82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4" name="Freeform 83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5" name="Freeform 84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86" name="Straight Connector 85"/>
              <p:cNvCxnSpPr>
                <a:endCxn id="81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Group 75"/>
            <p:cNvGrpSpPr/>
            <p:nvPr/>
          </p:nvGrpSpPr>
          <p:grpSpPr>
            <a:xfrm>
              <a:off x="1770362" y="2873352"/>
              <a:ext cx="441422" cy="369332"/>
              <a:chOff x="667045" y="1708643"/>
              <a:chExt cx="441422" cy="369332"/>
            </a:xfrm>
          </p:grpSpPr>
          <p:sp>
            <p:nvSpPr>
              <p:cNvPr id="77" name="Oval 76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667045" y="1708643"/>
                <a:ext cx="4414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1d</a:t>
                </a:r>
                <a:endParaRPr lang="en-US" dirty="0"/>
              </a:p>
            </p:txBody>
          </p:sp>
        </p:grpSp>
      </p:grpSp>
      <p:grpSp>
        <p:nvGrpSpPr>
          <p:cNvPr id="88" name="Group 87"/>
          <p:cNvGrpSpPr/>
          <p:nvPr/>
        </p:nvGrpSpPr>
        <p:grpSpPr>
          <a:xfrm>
            <a:off x="2562808" y="3418207"/>
            <a:ext cx="565150" cy="369332"/>
            <a:chOff x="1736090" y="2873352"/>
            <a:chExt cx="565150" cy="369332"/>
          </a:xfrm>
        </p:grpSpPr>
        <p:grpSp>
          <p:nvGrpSpPr>
            <p:cNvPr id="89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93" name="Oval 92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4" name="Rectangle 93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5" name="Oval 94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6" name="Freeform 95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7" name="Freeform 96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8" name="Freeform 97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9" name="Freeform 98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00" name="Straight Connector 99"/>
              <p:cNvCxnSpPr>
                <a:endCxn id="95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0" name="Group 89"/>
            <p:cNvGrpSpPr/>
            <p:nvPr/>
          </p:nvGrpSpPr>
          <p:grpSpPr>
            <a:xfrm>
              <a:off x="1770362" y="2873352"/>
              <a:ext cx="428460" cy="369332"/>
              <a:chOff x="667045" y="1708643"/>
              <a:chExt cx="428460" cy="369332"/>
            </a:xfrm>
          </p:grpSpPr>
          <p:sp>
            <p:nvSpPr>
              <p:cNvPr id="91" name="Oval 90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667045" y="1708643"/>
                <a:ext cx="4284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1c</a:t>
                </a:r>
                <a:endParaRPr lang="en-US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794333" y="3411854"/>
            <a:ext cx="565150" cy="369332"/>
            <a:chOff x="1736090" y="2873352"/>
            <a:chExt cx="565150" cy="369332"/>
          </a:xfrm>
        </p:grpSpPr>
        <p:grpSp>
          <p:nvGrpSpPr>
            <p:cNvPr id="103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107" name="Oval 106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8" name="Rectangle 107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9" name="Oval 108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10" name="Freeform 109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1" name="Freeform 110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2" name="Freeform 111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3" name="Freeform 112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14" name="Straight Connector 113"/>
              <p:cNvCxnSpPr>
                <a:endCxn id="109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Group 103"/>
            <p:cNvGrpSpPr/>
            <p:nvPr/>
          </p:nvGrpSpPr>
          <p:grpSpPr>
            <a:xfrm>
              <a:off x="1770362" y="2873352"/>
              <a:ext cx="441422" cy="369332"/>
              <a:chOff x="667045" y="1708643"/>
              <a:chExt cx="441422" cy="369332"/>
            </a:xfrm>
          </p:grpSpPr>
          <p:sp>
            <p:nvSpPr>
              <p:cNvPr id="105" name="Oval 104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667045" y="1708643"/>
                <a:ext cx="4414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1a</a:t>
                </a:r>
                <a:endParaRPr lang="en-US" dirty="0"/>
              </a:p>
            </p:txBody>
          </p:sp>
        </p:grpSp>
      </p:grpSp>
      <p:cxnSp>
        <p:nvCxnSpPr>
          <p:cNvPr id="117" name="Straight Connector 116"/>
          <p:cNvCxnSpPr>
            <a:stCxn id="66" idx="2"/>
            <a:endCxn id="78" idx="0"/>
          </p:cNvCxnSpPr>
          <p:nvPr/>
        </p:nvCxnSpPr>
        <p:spPr bwMode="auto">
          <a:xfrm>
            <a:off x="1952075" y="3175819"/>
            <a:ext cx="4230" cy="851985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18" name="Straight Connector 117"/>
          <p:cNvCxnSpPr/>
          <p:nvPr/>
        </p:nvCxnSpPr>
        <p:spPr bwMode="auto">
          <a:xfrm>
            <a:off x="1368479" y="3581756"/>
            <a:ext cx="1204913" cy="6353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1" name="Straight Connector 120"/>
          <p:cNvCxnSpPr>
            <a:stCxn id="27" idx="7"/>
          </p:cNvCxnSpPr>
          <p:nvPr/>
        </p:nvCxnSpPr>
        <p:spPr bwMode="auto">
          <a:xfrm>
            <a:off x="2179710" y="3087612"/>
            <a:ext cx="480042" cy="369773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4" name="Straight Connector 123"/>
          <p:cNvCxnSpPr/>
          <p:nvPr/>
        </p:nvCxnSpPr>
        <p:spPr bwMode="auto">
          <a:xfrm>
            <a:off x="1261075" y="3719439"/>
            <a:ext cx="477927" cy="357071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9" name="Straight Connector 128"/>
          <p:cNvCxnSpPr/>
          <p:nvPr/>
        </p:nvCxnSpPr>
        <p:spPr bwMode="auto">
          <a:xfrm flipH="1">
            <a:off x="2157044" y="3716677"/>
            <a:ext cx="508002" cy="34925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33" name="Straight Connector 132"/>
          <p:cNvCxnSpPr/>
          <p:nvPr/>
        </p:nvCxnSpPr>
        <p:spPr bwMode="auto">
          <a:xfrm flipH="1">
            <a:off x="1248555" y="3100081"/>
            <a:ext cx="508002" cy="34925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009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137" name="Group 136"/>
          <p:cNvGrpSpPr/>
          <p:nvPr/>
        </p:nvGrpSpPr>
        <p:grpSpPr>
          <a:xfrm>
            <a:off x="3167773" y="1871068"/>
            <a:ext cx="2712783" cy="1853712"/>
            <a:chOff x="-2170772" y="2784954"/>
            <a:chExt cx="2712783" cy="1853712"/>
          </a:xfrm>
        </p:grpSpPr>
        <p:sp>
          <p:nvSpPr>
            <p:cNvPr id="138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9" name="Group 138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140" name="Group 139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18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193" name="Oval 19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94" name="Rectangle 19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95" name="Oval 19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96" name="Freeform 19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97" name="Freeform 19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98" name="Freeform 19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99" name="Freeform 19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00" name="Straight Connector 199"/>
                  <p:cNvCxnSpPr>
                    <a:endCxn id="19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Straight Connector 20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0" name="Group 18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191" name="Oval 19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2" name="TextBox 19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141" name="Group 140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176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180" name="Oval 179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81" name="Rectangle 180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82" name="Oval 181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83" name="Freeform 182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84" name="Freeform 183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85" name="Freeform 184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86" name="Freeform 185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187" name="Straight Connector 186"/>
                  <p:cNvCxnSpPr>
                    <a:endCxn id="182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8" name="Straight Connector 187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7" name="Group 176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178" name="Oval 177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9" name="TextBox 178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142" name="Group 141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163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167" name="Oval 166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68" name="Rectangle 167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69" name="Oval 168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70" name="Freeform 169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71" name="Freeform 170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72" name="Freeform 171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73" name="Freeform 172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174" name="Straight Connector 173"/>
                  <p:cNvCxnSpPr>
                    <a:endCxn id="169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5" name="Straight Connector 174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64" name="Group 163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165" name="Oval 164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6" name="TextBox 165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143" name="Group 142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150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154" name="Oval 153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55" name="Rectangle 154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56" name="Oval 155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57" name="Freeform 156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58" name="Freeform 157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59" name="Freeform 158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60" name="Freeform 159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161" name="Straight Connector 160"/>
                  <p:cNvCxnSpPr>
                    <a:endCxn id="156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2" name="Straight Connector 161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51" name="Group 150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152" name="Oval 151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3" name="TextBox 152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144" name="Straight Connector 143"/>
              <p:cNvCxnSpPr>
                <a:stCxn id="192" idx="2"/>
                <a:endCxn id="179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>
                <a:stCxn id="193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202" name="Group 201"/>
          <p:cNvGrpSpPr/>
          <p:nvPr/>
        </p:nvGrpSpPr>
        <p:grpSpPr>
          <a:xfrm>
            <a:off x="5839067" y="2689747"/>
            <a:ext cx="2712783" cy="1853712"/>
            <a:chOff x="-2170772" y="2784954"/>
            <a:chExt cx="2712783" cy="1853712"/>
          </a:xfrm>
        </p:grpSpPr>
        <p:sp>
          <p:nvSpPr>
            <p:cNvPr id="203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04" name="Group 203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205" name="Group 204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54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58" name="Oval 257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59" name="Rectangle 258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60" name="Oval 259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61" name="Freeform 260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62" name="Freeform 261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63" name="Freeform 262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64" name="Freeform 263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65" name="Straight Connector 264"/>
                  <p:cNvCxnSpPr>
                    <a:endCxn id="260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" name="Straight Connector 265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5" name="Group 254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56" name="Oval 255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7" name="TextBox 256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3</a:t>
                    </a:r>
                    <a:r>
                      <a:rPr lang="en-US" dirty="0" smtClean="0"/>
                      <a:t>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6" name="Group 205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41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45" name="Oval 244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46" name="Rectangle 245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7" name="Oval 246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48" name="Freeform 247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9" name="Freeform 248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0" name="Freeform 249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1" name="Freeform 250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52" name="Straight Connector 251"/>
                  <p:cNvCxnSpPr>
                    <a:endCxn id="247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3" name="Straight Connector 252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2" name="Group 241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43" name="Oval 242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4" name="TextBox 243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3</a:t>
                    </a:r>
                    <a:r>
                      <a:rPr lang="en-US" dirty="0" smtClean="0"/>
                      <a:t>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7" name="Group 206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28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32" name="Oval 231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33" name="Rectangle 232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4" name="Oval 233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35" name="Freeform 234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6" name="Freeform 235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7" name="Freeform 236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8" name="Freeform 237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39" name="Straight Connector 238"/>
                  <p:cNvCxnSpPr>
                    <a:endCxn id="234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0" name="Straight Connector 239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29" name="Group 228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30" name="Oval 229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1" name="TextBox 230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3</a:t>
                    </a:r>
                    <a:r>
                      <a:rPr lang="en-US" dirty="0" smtClean="0"/>
                      <a:t>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8" name="Group 207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15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19" name="Oval 218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0" name="Rectangle 219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21" name="Oval 220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2" name="Freeform 221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23" name="Freeform 222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24" name="Freeform 223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25" name="Freeform 224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26" name="Straight Connector 225"/>
                  <p:cNvCxnSpPr>
                    <a:endCxn id="221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7" name="Straight Connector 226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6" name="Group 215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17" name="Oval 216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8" name="TextBox 217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3</a:t>
                    </a:r>
                    <a:r>
                      <a:rPr lang="en-US" dirty="0" smtClean="0"/>
                      <a:t>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209" name="Straight Connector 208"/>
              <p:cNvCxnSpPr>
                <a:stCxn id="257" idx="2"/>
                <a:endCxn id="244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0" name="Straight Connector 209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1" name="Straight Connector 210"/>
              <p:cNvCxnSpPr>
                <a:stCxn id="258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2" name="Straight Connector 211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3" name="Straight Connector 212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cxnSp>
        <p:nvCxnSpPr>
          <p:cNvPr id="268" name="Straight Connector 267"/>
          <p:cNvCxnSpPr/>
          <p:nvPr/>
        </p:nvCxnSpPr>
        <p:spPr bwMode="auto">
          <a:xfrm flipH="1">
            <a:off x="3020975" y="2930574"/>
            <a:ext cx="495463" cy="49545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70" name="Straight Connector 269"/>
          <p:cNvCxnSpPr>
            <a:endCxn id="167" idx="7"/>
          </p:cNvCxnSpPr>
          <p:nvPr/>
        </p:nvCxnSpPr>
        <p:spPr bwMode="auto">
          <a:xfrm flipH="1" flipV="1">
            <a:off x="5654268" y="2914775"/>
            <a:ext cx="498946" cy="57389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276" name="TextBox 275"/>
          <p:cNvSpPr txBox="1"/>
          <p:nvPr/>
        </p:nvSpPr>
        <p:spPr>
          <a:xfrm>
            <a:off x="4235227" y="3833361"/>
            <a:ext cx="75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 2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278" name="TextBox 277"/>
          <p:cNvSpPr txBox="1"/>
          <p:nvPr/>
        </p:nvSpPr>
        <p:spPr>
          <a:xfrm>
            <a:off x="6906520" y="4589577"/>
            <a:ext cx="75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 3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284" name="TextBox 283"/>
          <p:cNvSpPr txBox="1"/>
          <p:nvPr/>
        </p:nvSpPr>
        <p:spPr>
          <a:xfrm>
            <a:off x="1625604" y="4533765"/>
            <a:ext cx="75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 1</a:t>
            </a:r>
            <a:endParaRPr lang="en-US" sz="2000" dirty="0">
              <a:solidFill>
                <a:srgbClr val="000090"/>
              </a:solidFill>
            </a:endParaRPr>
          </a:p>
        </p:txBody>
      </p:sp>
      <p:pic>
        <p:nvPicPr>
          <p:cNvPr id="286" name="Picture 4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38" y="1074881"/>
            <a:ext cx="5790370" cy="13446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26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020408" y="2368720"/>
            <a:ext cx="6345022" cy="3959125"/>
            <a:chOff x="1020408" y="2368720"/>
            <a:chExt cx="6345022" cy="3959125"/>
          </a:xfrm>
        </p:grpSpPr>
        <p:grpSp>
          <p:nvGrpSpPr>
            <p:cNvPr id="4" name="Group 3"/>
            <p:cNvGrpSpPr/>
            <p:nvPr/>
          </p:nvGrpSpPr>
          <p:grpSpPr>
            <a:xfrm>
              <a:off x="1020408" y="2368720"/>
              <a:ext cx="5734325" cy="3959125"/>
              <a:chOff x="1020408" y="2368720"/>
              <a:chExt cx="5734325" cy="3959125"/>
            </a:xfrm>
          </p:grpSpPr>
          <p:grpSp>
            <p:nvGrpSpPr>
              <p:cNvPr id="271" name="Group 270"/>
              <p:cNvGrpSpPr/>
              <p:nvPr/>
            </p:nvGrpSpPr>
            <p:grpSpPr>
              <a:xfrm>
                <a:off x="1146544" y="5725901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7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80" name="Oval 279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87" name="Rectangle 28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8" name="Oval 28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89" name="Freeform 28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0" name="Freeform 28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1" name="Freeform 29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2" name="Freeform 29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93" name="Straight Connector 292"/>
                  <p:cNvCxnSpPr>
                    <a:endCxn id="28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4" name="Straight Connector 29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5" name="Group 274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77" name="Oval 276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9" name="TextBox 278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1c</a:t>
                    </a:r>
                    <a:endParaRPr lang="en-US" dirty="0"/>
                  </a:p>
                </p:txBody>
              </p:sp>
            </p:grpSp>
          </p:grpSp>
          <p:sp>
            <p:nvSpPr>
              <p:cNvPr id="3" name="Oval 2"/>
              <p:cNvSpPr/>
              <p:nvPr/>
            </p:nvSpPr>
            <p:spPr bwMode="auto">
              <a:xfrm>
                <a:off x="1020408" y="5511349"/>
                <a:ext cx="839004" cy="816496"/>
              </a:xfrm>
              <a:prstGeom prst="ellipse">
                <a:avLst/>
              </a:prstGeom>
              <a:noFill/>
              <a:ln w="19050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5" name="Oval 294"/>
              <p:cNvSpPr/>
              <p:nvPr/>
            </p:nvSpPr>
            <p:spPr bwMode="auto">
              <a:xfrm>
                <a:off x="2442651" y="3191580"/>
                <a:ext cx="839004" cy="816496"/>
              </a:xfrm>
              <a:prstGeom prst="ellipse">
                <a:avLst/>
              </a:prstGeom>
              <a:noFill/>
              <a:ln w="19050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6" name="Oval 295"/>
              <p:cNvSpPr/>
              <p:nvPr/>
            </p:nvSpPr>
            <p:spPr bwMode="auto">
              <a:xfrm>
                <a:off x="3252649" y="2368720"/>
                <a:ext cx="839004" cy="816496"/>
              </a:xfrm>
              <a:prstGeom prst="ellipse">
                <a:avLst/>
              </a:prstGeom>
              <a:noFill/>
              <a:ln w="19050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7" name="Oval 296"/>
              <p:cNvSpPr/>
              <p:nvPr/>
            </p:nvSpPr>
            <p:spPr bwMode="auto">
              <a:xfrm>
                <a:off x="5037704" y="2453079"/>
                <a:ext cx="839004" cy="816496"/>
              </a:xfrm>
              <a:prstGeom prst="ellipse">
                <a:avLst/>
              </a:prstGeom>
              <a:noFill/>
              <a:ln w="19050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∂</a:t>
                </a:r>
                <a:endParaRPr lang="en-US" dirty="0"/>
              </a:p>
            </p:txBody>
          </p:sp>
          <p:sp>
            <p:nvSpPr>
              <p:cNvPr id="298" name="Oval 297"/>
              <p:cNvSpPr/>
              <p:nvPr/>
            </p:nvSpPr>
            <p:spPr bwMode="auto">
              <a:xfrm>
                <a:off x="5915729" y="3217852"/>
                <a:ext cx="839004" cy="816496"/>
              </a:xfrm>
              <a:prstGeom prst="ellipse">
                <a:avLst/>
              </a:prstGeom>
              <a:noFill/>
              <a:ln w="19050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∂</a:t>
                </a:r>
                <a:endParaRPr lang="en-US" dirty="0"/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2018143" y="5692792"/>
              <a:ext cx="53472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gateway routers run both eBGP and iBGP </a:t>
              </a:r>
              <a:r>
                <a:rPr lang="en-US" dirty="0" err="1" smtClean="0"/>
                <a:t>protools</a:t>
              </a:r>
              <a:endParaRPr 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Rectangle 3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BGP basics</a:t>
            </a:r>
            <a:endParaRPr lang="en-US">
              <a:cs typeface="+mj-cs"/>
            </a:endParaRPr>
          </a:p>
        </p:txBody>
      </p:sp>
      <p:sp>
        <p:nvSpPr>
          <p:cNvPr id="753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79438" y="2478283"/>
            <a:ext cx="8505825" cy="1234021"/>
          </a:xfrm>
        </p:spPr>
        <p:txBody>
          <a:bodyPr/>
          <a:lstStyle/>
          <a:p>
            <a:pPr marL="282575" indent="-282575"/>
            <a:r>
              <a:rPr lang="en-US" sz="2400" dirty="0">
                <a:latin typeface="Gill Sans MT" panose="020B0502020104020203" pitchFamily="34" charset="0"/>
              </a:rPr>
              <a:t>when AS3 </a:t>
            </a:r>
            <a:r>
              <a:rPr lang="en-US" sz="2400" dirty="0" smtClean="0">
                <a:latin typeface="Gill Sans MT" panose="020B0502020104020203" pitchFamily="34" charset="0"/>
              </a:rPr>
              <a:t>gateway router 3a advertises path </a:t>
            </a:r>
            <a:r>
              <a:rPr lang="en-US" sz="22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AS3,X </a:t>
            </a:r>
            <a:r>
              <a:rPr lang="en-US" sz="2400" dirty="0">
                <a:latin typeface="Gill Sans MT" panose="020B0502020104020203" pitchFamily="34" charset="0"/>
              </a:rPr>
              <a:t>to </a:t>
            </a:r>
            <a:r>
              <a:rPr lang="en-US" sz="2400" dirty="0" smtClean="0">
                <a:latin typeface="Gill Sans MT" panose="020B0502020104020203" pitchFamily="34" charset="0"/>
              </a:rPr>
              <a:t>AS2 gateway router 2c:</a:t>
            </a:r>
            <a:endParaRPr lang="en-US" sz="2400" dirty="0">
              <a:latin typeface="Gill Sans MT" panose="020B0502020104020203" pitchFamily="34" charset="0"/>
            </a:endParaRPr>
          </a:p>
          <a:p>
            <a:pPr marL="685800" lvl="1" indent="-228600"/>
            <a:r>
              <a:rPr lang="en-US" dirty="0">
                <a:latin typeface="Gill Sans MT" panose="020B0502020104020203" pitchFamily="34" charset="0"/>
              </a:rPr>
              <a:t>AS3 </a:t>
            </a:r>
            <a:r>
              <a:rPr lang="en-US" i="1" dirty="0">
                <a:solidFill>
                  <a:srgbClr val="CC0000"/>
                </a:solidFill>
                <a:latin typeface="Gill Sans MT" panose="020B0502020104020203" pitchFamily="34" charset="0"/>
              </a:rPr>
              <a:t>promises</a:t>
            </a:r>
            <a:r>
              <a:rPr lang="en-US" dirty="0">
                <a:latin typeface="Gill Sans MT" panose="020B0502020104020203" pitchFamily="34" charset="0"/>
              </a:rPr>
              <a:t> </a:t>
            </a:r>
            <a:r>
              <a:rPr lang="en-US" dirty="0" smtClean="0">
                <a:latin typeface="Gill Sans MT" panose="020B0502020104020203" pitchFamily="34" charset="0"/>
              </a:rPr>
              <a:t>to AS2 it </a:t>
            </a:r>
            <a:r>
              <a:rPr lang="en-US" dirty="0">
                <a:latin typeface="Gill Sans MT" panose="020B0502020104020203" pitchFamily="34" charset="0"/>
              </a:rPr>
              <a:t>will forward datagrams </a:t>
            </a:r>
            <a:r>
              <a:rPr lang="en-US" dirty="0" smtClean="0">
                <a:latin typeface="Gill Sans MT" panose="020B0502020104020203" pitchFamily="34" charset="0"/>
              </a:rPr>
              <a:t>towards X</a:t>
            </a:r>
            <a:endParaRPr lang="en-US" dirty="0">
              <a:latin typeface="Gill Sans MT" panose="020B0502020104020203" pitchFamily="34" charset="0"/>
            </a:endParaRPr>
          </a:p>
          <a:p>
            <a:pPr marL="0" indent="0">
              <a:buNone/>
            </a:pPr>
            <a:endParaRPr lang="en-US" sz="2000" dirty="0">
              <a:latin typeface="Gill Sans MT" panose="020B0502020104020203" pitchFamily="34" charset="0"/>
            </a:endParaRPr>
          </a:p>
        </p:txBody>
      </p:sp>
      <p:sp>
        <p:nvSpPr>
          <p:cNvPr id="162846" name="Rectangle 116"/>
          <p:cNvSpPr>
            <a:spLocks noChangeArrowheads="1"/>
          </p:cNvSpPr>
          <p:nvPr/>
        </p:nvSpPr>
        <p:spPr bwMode="auto">
          <a:xfrm>
            <a:off x="554038" y="1069976"/>
            <a:ext cx="8505825" cy="1235562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82575" indent="-2825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CC0000"/>
                </a:solidFill>
                <a:latin typeface="Gill Sans MT" panose="020B0502020104020203" pitchFamily="34" charset="0"/>
              </a:rPr>
              <a:t>BGP session:</a:t>
            </a:r>
            <a:r>
              <a:rPr lang="en-US" sz="2400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sz="2400" dirty="0">
                <a:latin typeface="Gill Sans MT" panose="020B0502020104020203" pitchFamily="34" charset="0"/>
              </a:rPr>
              <a:t>two BGP routers (</a:t>
            </a:r>
            <a:r>
              <a:rPr lang="ja-JP" altLang="en-US" sz="2400" dirty="0">
                <a:latin typeface="Gill Sans MT" panose="020B0502020104020203" pitchFamily="34" charset="0"/>
              </a:rPr>
              <a:t>“</a:t>
            </a:r>
            <a:r>
              <a:rPr lang="en-US" altLang="ja-JP" sz="2400" dirty="0">
                <a:latin typeface="Gill Sans MT" panose="020B0502020104020203" pitchFamily="34" charset="0"/>
              </a:rPr>
              <a:t>peers</a:t>
            </a:r>
            <a:r>
              <a:rPr lang="ja-JP" altLang="en-US" sz="2400" dirty="0">
                <a:latin typeface="Gill Sans MT" panose="020B0502020104020203" pitchFamily="34" charset="0"/>
              </a:rPr>
              <a:t>”</a:t>
            </a:r>
            <a:r>
              <a:rPr lang="en-US" altLang="ja-JP" sz="2400" dirty="0">
                <a:latin typeface="Gill Sans MT" panose="020B0502020104020203" pitchFamily="34" charset="0"/>
              </a:rPr>
              <a:t>) exchange BGP </a:t>
            </a:r>
            <a:r>
              <a:rPr lang="en-US" altLang="ja-JP" sz="2400" dirty="0" smtClean="0">
                <a:latin typeface="Gill Sans MT" panose="020B0502020104020203" pitchFamily="34" charset="0"/>
              </a:rPr>
              <a:t>messages over semi-permanent TCP connection:</a:t>
            </a:r>
            <a:endParaRPr lang="en-US" altLang="ja-JP" sz="2400" dirty="0">
              <a:latin typeface="Gill Sans MT" panose="020B0502020104020203" pitchFamily="34" charset="0"/>
            </a:endParaRPr>
          </a:p>
          <a:p>
            <a:pPr marL="685800" lvl="1" indent="-2286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/>
              <a:buChar char="•"/>
            </a:pPr>
            <a:r>
              <a:rPr lang="en-US" sz="2400" dirty="0">
                <a:latin typeface="Gill Sans MT" panose="020B0502020104020203"/>
                <a:cs typeface="Gill Sans MT" panose="020B0502020104020203"/>
              </a:rPr>
              <a:t>advertising </a:t>
            </a:r>
            <a:r>
              <a:rPr lang="en-US" sz="2400" i="1" dirty="0">
                <a:solidFill>
                  <a:srgbClr val="CC0000"/>
                </a:solidFill>
                <a:latin typeface="Gill Sans MT" panose="020B0502020104020203"/>
                <a:cs typeface="Gill Sans MT" panose="020B0502020104020203"/>
              </a:rPr>
              <a:t>paths</a:t>
            </a:r>
            <a:r>
              <a:rPr lang="en-US" sz="2400" dirty="0">
                <a:solidFill>
                  <a:srgbClr val="CC0000"/>
                </a:solidFill>
                <a:latin typeface="Gill Sans MT" panose="020B0502020104020203"/>
                <a:cs typeface="Gill Sans MT" panose="020B0502020104020203"/>
              </a:rPr>
              <a:t> </a:t>
            </a:r>
            <a:r>
              <a:rPr lang="en-US" sz="2400" dirty="0">
                <a:latin typeface="Gill Sans MT" panose="020B0502020104020203"/>
                <a:cs typeface="Gill Sans MT" panose="020B0502020104020203"/>
              </a:rPr>
              <a:t>to different destination </a:t>
            </a:r>
            <a:r>
              <a:rPr lang="en-US" sz="2400" dirty="0" smtClean="0">
                <a:latin typeface="Gill Sans MT" panose="020B0502020104020203"/>
                <a:cs typeface="Gill Sans MT" panose="020B0502020104020203"/>
              </a:rPr>
              <a:t>network prefixes (BGP  is a </a:t>
            </a:r>
            <a:r>
              <a:rPr lang="ja-JP" altLang="en-US" sz="2400" dirty="0" smtClean="0">
                <a:latin typeface="Gill Sans MT" panose="020B0502020104020203"/>
                <a:cs typeface="Gill Sans MT" panose="020B0502020104020203"/>
              </a:rPr>
              <a:t>“</a:t>
            </a:r>
            <a:r>
              <a:rPr lang="en-US" altLang="ja-JP" sz="2400" dirty="0">
                <a:latin typeface="Gill Sans MT" panose="020B0502020104020203"/>
                <a:cs typeface="Gill Sans MT" panose="020B0502020104020203"/>
              </a:rPr>
              <a:t>path vector</a:t>
            </a:r>
            <a:r>
              <a:rPr lang="ja-JP" altLang="en-US" sz="2400" dirty="0">
                <a:latin typeface="Gill Sans MT" panose="020B0502020104020203"/>
                <a:cs typeface="Gill Sans MT" panose="020B0502020104020203"/>
              </a:rPr>
              <a:t>”</a:t>
            </a:r>
            <a:r>
              <a:rPr lang="en-US" altLang="ja-JP" sz="2400" dirty="0">
                <a:latin typeface="Gill Sans MT" panose="020B0502020104020203"/>
                <a:cs typeface="Gill Sans MT" panose="020B0502020104020203"/>
              </a:rPr>
              <a:t> </a:t>
            </a:r>
            <a:r>
              <a:rPr lang="en-US" altLang="ja-JP" sz="2400" dirty="0" smtClean="0">
                <a:latin typeface="Gill Sans MT" panose="020B0502020104020203"/>
                <a:cs typeface="Gill Sans MT" panose="020B0502020104020203"/>
              </a:rPr>
              <a:t>protocol)</a:t>
            </a:r>
            <a:endParaRPr lang="en-US" sz="2400" dirty="0">
              <a:solidFill>
                <a:srgbClr val="FF0000"/>
              </a:solidFill>
              <a:latin typeface="Gill Sans MT" panose="020B0502020104020203"/>
              <a:cs typeface="Gill Sans MT" panose="020B0502020104020203"/>
            </a:endParaRPr>
          </a:p>
        </p:txBody>
      </p:sp>
      <p:pic>
        <p:nvPicPr>
          <p:cNvPr id="162849" name="Picture 121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800100"/>
            <a:ext cx="2553558" cy="2076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roup 124"/>
          <p:cNvGrpSpPr/>
          <p:nvPr/>
        </p:nvGrpSpPr>
        <p:grpSpPr>
          <a:xfrm>
            <a:off x="624887" y="4010992"/>
            <a:ext cx="2557336" cy="1719017"/>
            <a:chOff x="-2170772" y="2784954"/>
            <a:chExt cx="2712783" cy="1853712"/>
          </a:xfrm>
        </p:grpSpPr>
        <p:sp>
          <p:nvSpPr>
            <p:cNvPr id="261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62" name="Group 261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263" name="Group 262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1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16" name="Oval 31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7" name="Rectangle 31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18" name="Oval 31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9" name="Freeform 31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0" name="Freeform 31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1" name="Freeform 32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2" name="Freeform 32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23" name="Straight Connector 322"/>
                  <p:cNvCxnSpPr>
                    <a:endCxn id="31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Straight Connector 32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3" name="Group 312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14" name="Oval 31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5" name="TextBox 314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4" name="Group 263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9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03" name="Oval 30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4" name="Rectangle 30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5" name="Oval 30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6" name="Freeform 30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7" name="Freeform 30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8" name="Freeform 30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9" name="Freeform 30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10" name="Straight Connector 309"/>
                  <p:cNvCxnSpPr>
                    <a:endCxn id="30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1" name="Straight Connector 31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0" name="Group 29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01" name="Oval 30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2" name="TextBox 30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5" name="Group 264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86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90" name="Oval 289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1" name="Rectangle 290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2" name="Oval 291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3" name="Freeform 292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4" name="Freeform 293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5" name="Freeform 294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6" name="Freeform 295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97" name="Straight Connector 296"/>
                  <p:cNvCxnSpPr>
                    <a:endCxn id="292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" name="Straight Connector 297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7" name="Group 286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88" name="Oval 287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9" name="TextBox 288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6" name="Group 265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73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77" name="Oval 276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78" name="Rectangle 277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79" name="Oval 278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80" name="Freeform 279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1" name="Freeform 280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2" name="Freeform 281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3" name="Freeform 282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84" name="Straight Connector 283"/>
                  <p:cNvCxnSpPr>
                    <a:endCxn id="279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" name="Straight Connector 284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4" name="Group 273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75" name="Oval 274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6" name="TextBox 275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267" name="Straight Connector 266"/>
              <p:cNvCxnSpPr>
                <a:stCxn id="315" idx="2"/>
                <a:endCxn id="302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" name="Straight Connector 267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9" name="Straight Connector 268"/>
              <p:cNvCxnSpPr>
                <a:stCxn id="316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0" name="Straight Connector 269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1" name="Straight Connector 270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2" name="Straight Connector 271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26" name="Group 125"/>
          <p:cNvGrpSpPr/>
          <p:nvPr/>
        </p:nvGrpSpPr>
        <p:grpSpPr>
          <a:xfrm>
            <a:off x="3285692" y="4938163"/>
            <a:ext cx="2545688" cy="1720535"/>
            <a:chOff x="-2170772" y="2784954"/>
            <a:chExt cx="2712783" cy="1853712"/>
          </a:xfrm>
        </p:grpSpPr>
        <p:sp>
          <p:nvSpPr>
            <p:cNvPr id="197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98" name="Group 197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199" name="Group 198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48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52" name="Oval 251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53" name="Rectangle 252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4" name="Oval 253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55" name="Freeform 254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6" name="Freeform 255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7" name="Freeform 256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8" name="Freeform 257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59" name="Straight Connector 258"/>
                  <p:cNvCxnSpPr>
                    <a:endCxn id="254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" name="Straight Connector 259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9" name="Group 248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50" name="Oval 249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1" name="TextBox 250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0" name="Group 199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35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39" name="Oval 238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40" name="Rectangle 239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1" name="Oval 240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42" name="Freeform 241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3" name="Freeform 242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4" name="Freeform 243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5" name="Freeform 244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46" name="Straight Connector 245"/>
                  <p:cNvCxnSpPr>
                    <a:endCxn id="241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7" name="Straight Connector 246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6" name="Group 235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37" name="Oval 236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8" name="TextBox 237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1" name="Group 200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2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26" name="Oval 22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7" name="Rectangle 22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28" name="Oval 22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9" name="Freeform 22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0" name="Freeform 22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1" name="Freeform 23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2" name="Freeform 23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33" name="Straight Connector 232"/>
                  <p:cNvCxnSpPr>
                    <a:endCxn id="22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4" name="Straight Connector 23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23" name="Group 222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24" name="Oval 22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5" name="TextBox 224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2" name="Group 201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0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13" name="Oval 21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14" name="Rectangle 21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5" name="Oval 21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16" name="Freeform 21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7" name="Freeform 21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8" name="Freeform 21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9" name="Freeform 21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20" name="Straight Connector 219"/>
                  <p:cNvCxnSpPr>
                    <a:endCxn id="21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Straight Connector 22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0" name="Group 20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11" name="Oval 21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2" name="TextBox 21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203" name="Straight Connector 202"/>
              <p:cNvCxnSpPr>
                <a:stCxn id="251" idx="2"/>
                <a:endCxn id="238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4" name="Straight Connector 203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5" name="Straight Connector 204"/>
              <p:cNvCxnSpPr>
                <a:stCxn id="252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6" name="Straight Connector 205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7" name="Straight Connector 206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8" name="Straight Connector 207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133" name="Freeform 2"/>
          <p:cNvSpPr/>
          <p:nvPr/>
        </p:nvSpPr>
        <p:spPr bwMode="auto">
          <a:xfrm>
            <a:off x="5507686" y="3869905"/>
            <a:ext cx="2575521" cy="1672516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34" name="Group 133"/>
          <p:cNvGrpSpPr/>
          <p:nvPr/>
        </p:nvGrpSpPr>
        <p:grpSpPr>
          <a:xfrm>
            <a:off x="5731177" y="4006021"/>
            <a:ext cx="2215548" cy="1435167"/>
            <a:chOff x="833331" y="2873352"/>
            <a:chExt cx="2333625" cy="1590649"/>
          </a:xfrm>
        </p:grpSpPr>
        <p:grpSp>
          <p:nvGrpSpPr>
            <p:cNvPr id="135" name="Group 134"/>
            <p:cNvGrpSpPr/>
            <p:nvPr/>
          </p:nvGrpSpPr>
          <p:grpSpPr>
            <a:xfrm>
              <a:off x="1736090" y="2873352"/>
              <a:ext cx="565150" cy="369332"/>
              <a:chOff x="1736090" y="2873352"/>
              <a:chExt cx="565150" cy="369332"/>
            </a:xfrm>
          </p:grpSpPr>
          <p:grpSp>
            <p:nvGrpSpPr>
              <p:cNvPr id="184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89" name="Rectangle 18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0" name="Oval 18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91" name="Freeform 19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2" name="Freeform 19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3" name="Freeform 19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4" name="Freeform 193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95" name="Straight Connector 194"/>
                <p:cNvCxnSpPr>
                  <a:endCxn id="19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86" name="Oval 185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b</a:t>
                  </a:r>
                  <a:endParaRPr lang="en-US" dirty="0"/>
                </a:p>
              </p:txBody>
            </p:sp>
          </p:grpSp>
        </p:grpSp>
        <p:grpSp>
          <p:nvGrpSpPr>
            <p:cNvPr id="136" name="Group 135"/>
            <p:cNvGrpSpPr/>
            <p:nvPr/>
          </p:nvGrpSpPr>
          <p:grpSpPr>
            <a:xfrm>
              <a:off x="1740320" y="4094669"/>
              <a:ext cx="565150" cy="369332"/>
              <a:chOff x="1736090" y="2873352"/>
              <a:chExt cx="565150" cy="369332"/>
            </a:xfrm>
          </p:grpSpPr>
          <p:grpSp>
            <p:nvGrpSpPr>
              <p:cNvPr id="171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75" name="Oval 174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6" name="Rectangle 175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7" name="Oval 176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8" name="Freeform 177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9" name="Freeform 178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0" name="Freeform 179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1" name="Freeform 180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82" name="Straight Connector 181"/>
                <p:cNvCxnSpPr>
                  <a:endCxn id="177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2" name="Group 171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73" name="Oval 172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4" name="TextBox 173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d</a:t>
                  </a:r>
                  <a:endParaRPr lang="en-US" dirty="0"/>
                </a:p>
              </p:txBody>
            </p:sp>
          </p:grpSp>
        </p:grpSp>
        <p:grpSp>
          <p:nvGrpSpPr>
            <p:cNvPr id="137" name="Group 136"/>
            <p:cNvGrpSpPr/>
            <p:nvPr/>
          </p:nvGrpSpPr>
          <p:grpSpPr>
            <a:xfrm>
              <a:off x="2601806" y="3485072"/>
              <a:ext cx="565150" cy="369332"/>
              <a:chOff x="1736090" y="2873352"/>
              <a:chExt cx="565150" cy="369332"/>
            </a:xfrm>
          </p:grpSpPr>
          <p:grpSp>
            <p:nvGrpSpPr>
              <p:cNvPr id="15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62" name="Oval 16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5" name="Freeform 16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6" name="Freeform 16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7" name="Freeform 16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8" name="Freeform 16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69" name="Straight Connector 168"/>
                <p:cNvCxnSpPr>
                  <a:endCxn id="16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9" name="Group 158"/>
              <p:cNvGrpSpPr/>
              <p:nvPr/>
            </p:nvGrpSpPr>
            <p:grpSpPr>
              <a:xfrm>
                <a:off x="1770362" y="2873352"/>
                <a:ext cx="428460" cy="369332"/>
                <a:chOff x="667045" y="1708643"/>
                <a:chExt cx="428460" cy="369332"/>
              </a:xfrm>
            </p:grpSpPr>
            <p:sp>
              <p:nvSpPr>
                <p:cNvPr id="160" name="Oval 159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1" name="TextBox 160"/>
                <p:cNvSpPr txBox="1"/>
                <p:nvPr/>
              </p:nvSpPr>
              <p:spPr>
                <a:xfrm>
                  <a:off x="667045" y="1708643"/>
                  <a:ext cx="42846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c</a:t>
                  </a:r>
                  <a:endParaRPr lang="en-US" dirty="0"/>
                </a:p>
              </p:txBody>
            </p:sp>
          </p:grpSp>
        </p:grpSp>
        <p:grpSp>
          <p:nvGrpSpPr>
            <p:cNvPr id="138" name="Group 137"/>
            <p:cNvGrpSpPr/>
            <p:nvPr/>
          </p:nvGrpSpPr>
          <p:grpSpPr>
            <a:xfrm>
              <a:off x="833331" y="3478719"/>
              <a:ext cx="565150" cy="369332"/>
              <a:chOff x="1736090" y="2873352"/>
              <a:chExt cx="565150" cy="369332"/>
            </a:xfrm>
          </p:grpSpPr>
          <p:grpSp>
            <p:nvGrpSpPr>
              <p:cNvPr id="14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49" name="Oval 14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0" name="Rectangle 14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1" name="Oval 15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2" name="Freeform 15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3" name="Freeform 15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4" name="Freeform 15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5" name="Freeform 15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56" name="Straight Connector 155"/>
                <p:cNvCxnSpPr>
                  <a:endCxn id="15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6" name="Group 145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47" name="Oval 146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8" name="TextBox 147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a</a:t>
                  </a:r>
                  <a:endParaRPr lang="en-US" dirty="0"/>
                </a:p>
              </p:txBody>
            </p:sp>
          </p:grpSp>
        </p:grpSp>
        <p:cxnSp>
          <p:nvCxnSpPr>
            <p:cNvPr id="139" name="Straight Connector 138"/>
            <p:cNvCxnSpPr>
              <a:stCxn id="187" idx="2"/>
              <a:endCxn id="174" idx="0"/>
            </p:cNvCxnSpPr>
            <p:nvPr/>
          </p:nvCxnSpPr>
          <p:spPr bwMode="auto">
            <a:xfrm>
              <a:off x="1991073" y="3242684"/>
              <a:ext cx="4230" cy="851985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" name="Straight Connector 139"/>
            <p:cNvCxnSpPr/>
            <p:nvPr/>
          </p:nvCxnSpPr>
          <p:spPr bwMode="auto">
            <a:xfrm>
              <a:off x="1407477" y="3648621"/>
              <a:ext cx="1204913" cy="635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" name="Straight Connector 140"/>
            <p:cNvCxnSpPr>
              <a:stCxn id="188" idx="7"/>
            </p:cNvCxnSpPr>
            <p:nvPr/>
          </p:nvCxnSpPr>
          <p:spPr bwMode="auto">
            <a:xfrm>
              <a:off x="2218708" y="3154477"/>
              <a:ext cx="480042" cy="36977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2" name="Straight Connector 141"/>
            <p:cNvCxnSpPr/>
            <p:nvPr/>
          </p:nvCxnSpPr>
          <p:spPr bwMode="auto">
            <a:xfrm>
              <a:off x="1300073" y="3786304"/>
              <a:ext cx="477927" cy="35707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3" name="Straight Connector 142"/>
            <p:cNvCxnSpPr/>
            <p:nvPr/>
          </p:nvCxnSpPr>
          <p:spPr bwMode="auto">
            <a:xfrm flipH="1">
              <a:off x="2196042" y="3783542"/>
              <a:ext cx="508002" cy="34925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/>
            <p:nvPr/>
          </p:nvCxnSpPr>
          <p:spPr bwMode="auto">
            <a:xfrm flipH="1">
              <a:off x="1287553" y="3166946"/>
              <a:ext cx="508002" cy="34925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28" name="Straight Connector 127"/>
          <p:cNvCxnSpPr/>
          <p:nvPr/>
        </p:nvCxnSpPr>
        <p:spPr bwMode="auto">
          <a:xfrm flipH="1" flipV="1">
            <a:off x="3046706" y="4899525"/>
            <a:ext cx="480877" cy="7440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9" name="Straight Connector 128"/>
          <p:cNvCxnSpPr/>
          <p:nvPr/>
        </p:nvCxnSpPr>
        <p:spPr bwMode="auto">
          <a:xfrm flipV="1">
            <a:off x="5523188" y="4840643"/>
            <a:ext cx="337735" cy="82312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30" name="TextBox 129"/>
          <p:cNvSpPr txBox="1"/>
          <p:nvPr/>
        </p:nvSpPr>
        <p:spPr>
          <a:xfrm>
            <a:off x="3493291" y="4997847"/>
            <a:ext cx="75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 2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5543950" y="3911145"/>
            <a:ext cx="75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 3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629020" y="4121821"/>
            <a:ext cx="75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 1</a:t>
            </a:r>
            <a:endParaRPr lang="en-US" sz="2000" dirty="0">
              <a:solidFill>
                <a:srgbClr val="00009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070827" y="4972752"/>
            <a:ext cx="1701734" cy="616172"/>
            <a:chOff x="7073692" y="5469792"/>
            <a:chExt cx="1701734" cy="616172"/>
          </a:xfrm>
        </p:grpSpPr>
        <p:grpSp>
          <p:nvGrpSpPr>
            <p:cNvPr id="10" name="Group 9"/>
            <p:cNvGrpSpPr/>
            <p:nvPr/>
          </p:nvGrpSpPr>
          <p:grpSpPr>
            <a:xfrm>
              <a:off x="7073692" y="5469792"/>
              <a:ext cx="1701734" cy="616172"/>
              <a:chOff x="6946249" y="5096269"/>
              <a:chExt cx="1701734" cy="616172"/>
            </a:xfrm>
          </p:grpSpPr>
          <p:sp>
            <p:nvSpPr>
              <p:cNvPr id="399" name="Freeform 2"/>
              <p:cNvSpPr/>
              <p:nvPr/>
            </p:nvSpPr>
            <p:spPr bwMode="auto">
              <a:xfrm>
                <a:off x="6946249" y="5096269"/>
                <a:ext cx="1701734" cy="61617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-1" fmla="*/ 4 w 8600"/>
                  <a:gd name="connsiteY0-2" fmla="*/ 4042 h 10128"/>
                  <a:gd name="connsiteX1-3" fmla="*/ 715 w 8600"/>
                  <a:gd name="connsiteY1-4" fmla="*/ 1598 h 10128"/>
                  <a:gd name="connsiteX2-5" fmla="*/ 3130 w 8600"/>
                  <a:gd name="connsiteY2-6" fmla="*/ 1009 h 10128"/>
                  <a:gd name="connsiteX3-7" fmla="*/ 4995 w 8600"/>
                  <a:gd name="connsiteY3-8" fmla="*/ 3 h 10128"/>
                  <a:gd name="connsiteX4-9" fmla="*/ 6720 w 8600"/>
                  <a:gd name="connsiteY4-10" fmla="*/ 1012 h 10128"/>
                  <a:gd name="connsiteX5-11" fmla="*/ 8599 w 8600"/>
                  <a:gd name="connsiteY5-12" fmla="*/ 6800 h 10128"/>
                  <a:gd name="connsiteX6-13" fmla="*/ 6995 w 8600"/>
                  <a:gd name="connsiteY6-14" fmla="*/ 9325 h 10128"/>
                  <a:gd name="connsiteX7-15" fmla="*/ 5307 w 8600"/>
                  <a:gd name="connsiteY7-16" fmla="*/ 8846 h 10128"/>
                  <a:gd name="connsiteX8-17" fmla="*/ 4371 w 8600"/>
                  <a:gd name="connsiteY8-18" fmla="*/ 9915 h 10128"/>
                  <a:gd name="connsiteX9-19" fmla="*/ 3140 w 8600"/>
                  <a:gd name="connsiteY9-20" fmla="*/ 10022 h 10128"/>
                  <a:gd name="connsiteX10-21" fmla="*/ 2179 w 8600"/>
                  <a:gd name="connsiteY10-22" fmla="*/ 7898 h 10128"/>
                  <a:gd name="connsiteX11-23" fmla="*/ 1187 w 8600"/>
                  <a:gd name="connsiteY11-24" fmla="*/ 7498 h 10128"/>
                  <a:gd name="connsiteX12-25" fmla="*/ 4 w 8600"/>
                  <a:gd name="connsiteY12-26" fmla="*/ 4042 h 10128"/>
                  <a:gd name="connsiteX0-27" fmla="*/ 4 w 9326"/>
                  <a:gd name="connsiteY0-28" fmla="*/ 3988 h 9997"/>
                  <a:gd name="connsiteX1-29" fmla="*/ 830 w 9326"/>
                  <a:gd name="connsiteY1-30" fmla="*/ 1575 h 9997"/>
                  <a:gd name="connsiteX2-31" fmla="*/ 3639 w 9326"/>
                  <a:gd name="connsiteY2-32" fmla="*/ 993 h 9997"/>
                  <a:gd name="connsiteX3-33" fmla="*/ 5807 w 9326"/>
                  <a:gd name="connsiteY3-34" fmla="*/ 0 h 9997"/>
                  <a:gd name="connsiteX4-35" fmla="*/ 7813 w 9326"/>
                  <a:gd name="connsiteY4-36" fmla="*/ 996 h 9997"/>
                  <a:gd name="connsiteX5-37" fmla="*/ 9324 w 9326"/>
                  <a:gd name="connsiteY5-38" fmla="*/ 5746 h 9997"/>
                  <a:gd name="connsiteX6-39" fmla="*/ 8133 w 9326"/>
                  <a:gd name="connsiteY6-40" fmla="*/ 9204 h 9997"/>
                  <a:gd name="connsiteX7-41" fmla="*/ 6170 w 9326"/>
                  <a:gd name="connsiteY7-42" fmla="*/ 8731 h 9997"/>
                  <a:gd name="connsiteX8-43" fmla="*/ 5082 w 9326"/>
                  <a:gd name="connsiteY8-44" fmla="*/ 9787 h 9997"/>
                  <a:gd name="connsiteX9-45" fmla="*/ 3650 w 9326"/>
                  <a:gd name="connsiteY9-46" fmla="*/ 9892 h 9997"/>
                  <a:gd name="connsiteX10-47" fmla="*/ 2533 w 9326"/>
                  <a:gd name="connsiteY10-48" fmla="*/ 7795 h 9997"/>
                  <a:gd name="connsiteX11-49" fmla="*/ 1379 w 9326"/>
                  <a:gd name="connsiteY11-50" fmla="*/ 7400 h 9997"/>
                  <a:gd name="connsiteX12-51" fmla="*/ 4 w 9326"/>
                  <a:gd name="connsiteY12-52" fmla="*/ 3988 h 9997"/>
                  <a:gd name="connsiteX0-53" fmla="*/ 4 w 10001"/>
                  <a:gd name="connsiteY0-54" fmla="*/ 3989 h 10041"/>
                  <a:gd name="connsiteX1-55" fmla="*/ 890 w 10001"/>
                  <a:gd name="connsiteY1-56" fmla="*/ 1575 h 10041"/>
                  <a:gd name="connsiteX2-57" fmla="*/ 3902 w 10001"/>
                  <a:gd name="connsiteY2-58" fmla="*/ 993 h 10041"/>
                  <a:gd name="connsiteX3-59" fmla="*/ 6227 w 10001"/>
                  <a:gd name="connsiteY3-60" fmla="*/ 0 h 10041"/>
                  <a:gd name="connsiteX4-61" fmla="*/ 8378 w 10001"/>
                  <a:gd name="connsiteY4-62" fmla="*/ 996 h 10041"/>
                  <a:gd name="connsiteX5-63" fmla="*/ 9998 w 10001"/>
                  <a:gd name="connsiteY5-64" fmla="*/ 5748 h 10041"/>
                  <a:gd name="connsiteX6-65" fmla="*/ 8721 w 10001"/>
                  <a:gd name="connsiteY6-66" fmla="*/ 9207 h 10041"/>
                  <a:gd name="connsiteX7-67" fmla="*/ 5449 w 10001"/>
                  <a:gd name="connsiteY7-68" fmla="*/ 9790 h 10041"/>
                  <a:gd name="connsiteX8-69" fmla="*/ 3914 w 10001"/>
                  <a:gd name="connsiteY8-70" fmla="*/ 9895 h 10041"/>
                  <a:gd name="connsiteX9-71" fmla="*/ 2716 w 10001"/>
                  <a:gd name="connsiteY9-72" fmla="*/ 7797 h 10041"/>
                  <a:gd name="connsiteX10-73" fmla="*/ 1479 w 10001"/>
                  <a:gd name="connsiteY10-74" fmla="*/ 7402 h 10041"/>
                  <a:gd name="connsiteX11-75" fmla="*/ 4 w 10001"/>
                  <a:gd name="connsiteY11-76" fmla="*/ 3989 h 10041"/>
                  <a:gd name="connsiteX0-77" fmla="*/ 4 w 10001"/>
                  <a:gd name="connsiteY0-78" fmla="*/ 3989 h 14825"/>
                  <a:gd name="connsiteX1-79" fmla="*/ 890 w 10001"/>
                  <a:gd name="connsiteY1-80" fmla="*/ 1575 h 14825"/>
                  <a:gd name="connsiteX2-81" fmla="*/ 3902 w 10001"/>
                  <a:gd name="connsiteY2-82" fmla="*/ 993 h 14825"/>
                  <a:gd name="connsiteX3-83" fmla="*/ 6227 w 10001"/>
                  <a:gd name="connsiteY3-84" fmla="*/ 0 h 14825"/>
                  <a:gd name="connsiteX4-85" fmla="*/ 8378 w 10001"/>
                  <a:gd name="connsiteY4-86" fmla="*/ 996 h 14825"/>
                  <a:gd name="connsiteX5-87" fmla="*/ 9998 w 10001"/>
                  <a:gd name="connsiteY5-88" fmla="*/ 5748 h 14825"/>
                  <a:gd name="connsiteX6-89" fmla="*/ 8721 w 10001"/>
                  <a:gd name="connsiteY6-90" fmla="*/ 9207 h 14825"/>
                  <a:gd name="connsiteX7-91" fmla="*/ 6011 w 10001"/>
                  <a:gd name="connsiteY7-92" fmla="*/ 14823 h 14825"/>
                  <a:gd name="connsiteX8-93" fmla="*/ 3914 w 10001"/>
                  <a:gd name="connsiteY8-94" fmla="*/ 9895 h 14825"/>
                  <a:gd name="connsiteX9-95" fmla="*/ 2716 w 10001"/>
                  <a:gd name="connsiteY9-96" fmla="*/ 7797 h 14825"/>
                  <a:gd name="connsiteX10-97" fmla="*/ 1479 w 10001"/>
                  <a:gd name="connsiteY10-98" fmla="*/ 7402 h 14825"/>
                  <a:gd name="connsiteX11-99" fmla="*/ 4 w 10001"/>
                  <a:gd name="connsiteY11-100" fmla="*/ 3989 h 14825"/>
                  <a:gd name="connsiteX0-101" fmla="*/ 4 w 10001"/>
                  <a:gd name="connsiteY0-102" fmla="*/ 7436 h 18272"/>
                  <a:gd name="connsiteX1-103" fmla="*/ 890 w 10001"/>
                  <a:gd name="connsiteY1-104" fmla="*/ 5022 h 18272"/>
                  <a:gd name="connsiteX2-105" fmla="*/ 3902 w 10001"/>
                  <a:gd name="connsiteY2-106" fmla="*/ 4440 h 18272"/>
                  <a:gd name="connsiteX3-107" fmla="*/ 6026 w 10001"/>
                  <a:gd name="connsiteY3-108" fmla="*/ 0 h 18272"/>
                  <a:gd name="connsiteX4-109" fmla="*/ 8378 w 10001"/>
                  <a:gd name="connsiteY4-110" fmla="*/ 4443 h 18272"/>
                  <a:gd name="connsiteX5-111" fmla="*/ 9998 w 10001"/>
                  <a:gd name="connsiteY5-112" fmla="*/ 9195 h 18272"/>
                  <a:gd name="connsiteX6-113" fmla="*/ 8721 w 10001"/>
                  <a:gd name="connsiteY6-114" fmla="*/ 12654 h 18272"/>
                  <a:gd name="connsiteX7-115" fmla="*/ 6011 w 10001"/>
                  <a:gd name="connsiteY7-116" fmla="*/ 18270 h 18272"/>
                  <a:gd name="connsiteX8-117" fmla="*/ 3914 w 10001"/>
                  <a:gd name="connsiteY8-118" fmla="*/ 13342 h 18272"/>
                  <a:gd name="connsiteX9-119" fmla="*/ 2716 w 10001"/>
                  <a:gd name="connsiteY9-120" fmla="*/ 11244 h 18272"/>
                  <a:gd name="connsiteX10-121" fmla="*/ 1479 w 10001"/>
                  <a:gd name="connsiteY10-122" fmla="*/ 10849 h 18272"/>
                  <a:gd name="connsiteX11-123" fmla="*/ 4 w 10001"/>
                  <a:gd name="connsiteY11-124" fmla="*/ 7436 h 18272"/>
                  <a:gd name="connsiteX0-125" fmla="*/ 1 w 9998"/>
                  <a:gd name="connsiteY0-126" fmla="*/ 7436 h 18272"/>
                  <a:gd name="connsiteX1-127" fmla="*/ 3899 w 9998"/>
                  <a:gd name="connsiteY1-128" fmla="*/ 4440 h 18272"/>
                  <a:gd name="connsiteX2-129" fmla="*/ 6023 w 9998"/>
                  <a:gd name="connsiteY2-130" fmla="*/ 0 h 18272"/>
                  <a:gd name="connsiteX3-131" fmla="*/ 8375 w 9998"/>
                  <a:gd name="connsiteY3-132" fmla="*/ 4443 h 18272"/>
                  <a:gd name="connsiteX4-133" fmla="*/ 9995 w 9998"/>
                  <a:gd name="connsiteY4-134" fmla="*/ 9195 h 18272"/>
                  <a:gd name="connsiteX5-135" fmla="*/ 8718 w 9998"/>
                  <a:gd name="connsiteY5-136" fmla="*/ 12654 h 18272"/>
                  <a:gd name="connsiteX6-137" fmla="*/ 6008 w 9998"/>
                  <a:gd name="connsiteY6-138" fmla="*/ 18270 h 18272"/>
                  <a:gd name="connsiteX7-139" fmla="*/ 3911 w 9998"/>
                  <a:gd name="connsiteY7-140" fmla="*/ 13342 h 18272"/>
                  <a:gd name="connsiteX8-141" fmla="*/ 2713 w 9998"/>
                  <a:gd name="connsiteY8-142" fmla="*/ 11244 h 18272"/>
                  <a:gd name="connsiteX9-143" fmla="*/ 1476 w 9998"/>
                  <a:gd name="connsiteY9-144" fmla="*/ 10849 h 18272"/>
                  <a:gd name="connsiteX10-145" fmla="*/ 1 w 9998"/>
                  <a:gd name="connsiteY10-146" fmla="*/ 7436 h 18272"/>
                  <a:gd name="connsiteX0-147" fmla="*/ 35 w 8559"/>
                  <a:gd name="connsiteY0-148" fmla="*/ 5938 h 10000"/>
                  <a:gd name="connsiteX1-149" fmla="*/ 2459 w 8559"/>
                  <a:gd name="connsiteY1-150" fmla="*/ 2430 h 10000"/>
                  <a:gd name="connsiteX2-151" fmla="*/ 4583 w 8559"/>
                  <a:gd name="connsiteY2-152" fmla="*/ 0 h 10000"/>
                  <a:gd name="connsiteX3-153" fmla="*/ 6936 w 8559"/>
                  <a:gd name="connsiteY3-154" fmla="*/ 2432 h 10000"/>
                  <a:gd name="connsiteX4-155" fmla="*/ 8556 w 8559"/>
                  <a:gd name="connsiteY4-156" fmla="*/ 5032 h 10000"/>
                  <a:gd name="connsiteX5-157" fmla="*/ 7279 w 8559"/>
                  <a:gd name="connsiteY5-158" fmla="*/ 6925 h 10000"/>
                  <a:gd name="connsiteX6-159" fmla="*/ 4568 w 8559"/>
                  <a:gd name="connsiteY6-160" fmla="*/ 9999 h 10000"/>
                  <a:gd name="connsiteX7-161" fmla="*/ 2471 w 8559"/>
                  <a:gd name="connsiteY7-162" fmla="*/ 7302 h 10000"/>
                  <a:gd name="connsiteX8-163" fmla="*/ 1273 w 8559"/>
                  <a:gd name="connsiteY8-164" fmla="*/ 6154 h 10000"/>
                  <a:gd name="connsiteX9-165" fmla="*/ 35 w 8559"/>
                  <a:gd name="connsiteY9-166" fmla="*/ 5938 h 10000"/>
                  <a:gd name="connsiteX0-167" fmla="*/ 49 w 9820"/>
                  <a:gd name="connsiteY0-168" fmla="*/ 4655 h 10000"/>
                  <a:gd name="connsiteX1-169" fmla="*/ 2693 w 9820"/>
                  <a:gd name="connsiteY1-170" fmla="*/ 2430 h 10000"/>
                  <a:gd name="connsiteX2-171" fmla="*/ 5175 w 9820"/>
                  <a:gd name="connsiteY2-172" fmla="*/ 0 h 10000"/>
                  <a:gd name="connsiteX3-173" fmla="*/ 7924 w 9820"/>
                  <a:gd name="connsiteY3-174" fmla="*/ 2432 h 10000"/>
                  <a:gd name="connsiteX4-175" fmla="*/ 9816 w 9820"/>
                  <a:gd name="connsiteY4-176" fmla="*/ 5032 h 10000"/>
                  <a:gd name="connsiteX5-177" fmla="*/ 8324 w 9820"/>
                  <a:gd name="connsiteY5-178" fmla="*/ 6925 h 10000"/>
                  <a:gd name="connsiteX6-179" fmla="*/ 5157 w 9820"/>
                  <a:gd name="connsiteY6-180" fmla="*/ 9999 h 10000"/>
                  <a:gd name="connsiteX7-181" fmla="*/ 2707 w 9820"/>
                  <a:gd name="connsiteY7-182" fmla="*/ 7302 h 10000"/>
                  <a:gd name="connsiteX8-183" fmla="*/ 1307 w 9820"/>
                  <a:gd name="connsiteY8-184" fmla="*/ 6154 h 10000"/>
                  <a:gd name="connsiteX9-185" fmla="*/ 49 w 9820"/>
                  <a:gd name="connsiteY9-186" fmla="*/ 4655 h 10000"/>
                  <a:gd name="connsiteX0-187" fmla="*/ 45 w 9995"/>
                  <a:gd name="connsiteY0-188" fmla="*/ 4655 h 10000"/>
                  <a:gd name="connsiteX1-189" fmla="*/ 2737 w 9995"/>
                  <a:gd name="connsiteY1-190" fmla="*/ 2430 h 10000"/>
                  <a:gd name="connsiteX2-191" fmla="*/ 5265 w 9995"/>
                  <a:gd name="connsiteY2-192" fmla="*/ 0 h 10000"/>
                  <a:gd name="connsiteX3-193" fmla="*/ 8064 w 9995"/>
                  <a:gd name="connsiteY3-194" fmla="*/ 2432 h 10000"/>
                  <a:gd name="connsiteX4-195" fmla="*/ 9991 w 9995"/>
                  <a:gd name="connsiteY4-196" fmla="*/ 5032 h 10000"/>
                  <a:gd name="connsiteX5-197" fmla="*/ 8472 w 9995"/>
                  <a:gd name="connsiteY5-198" fmla="*/ 6925 h 10000"/>
                  <a:gd name="connsiteX6-199" fmla="*/ 5247 w 9995"/>
                  <a:gd name="connsiteY6-200" fmla="*/ 9999 h 10000"/>
                  <a:gd name="connsiteX7-201" fmla="*/ 2752 w 9995"/>
                  <a:gd name="connsiteY7-202" fmla="*/ 7302 h 10000"/>
                  <a:gd name="connsiteX8-203" fmla="*/ 1374 w 9995"/>
                  <a:gd name="connsiteY8-204" fmla="*/ 6984 h 10000"/>
                  <a:gd name="connsiteX9-205" fmla="*/ 45 w 9995"/>
                  <a:gd name="connsiteY9-206" fmla="*/ 4655 h 10000"/>
                  <a:gd name="connsiteX0-207" fmla="*/ 45 w 10000"/>
                  <a:gd name="connsiteY0-208" fmla="*/ 5032 h 10377"/>
                  <a:gd name="connsiteX1-209" fmla="*/ 2738 w 10000"/>
                  <a:gd name="connsiteY1-210" fmla="*/ 2807 h 10377"/>
                  <a:gd name="connsiteX2-211" fmla="*/ 4886 w 10000"/>
                  <a:gd name="connsiteY2-212" fmla="*/ 0 h 10377"/>
                  <a:gd name="connsiteX3-213" fmla="*/ 8068 w 10000"/>
                  <a:gd name="connsiteY3-214" fmla="*/ 2809 h 10377"/>
                  <a:gd name="connsiteX4-215" fmla="*/ 9996 w 10000"/>
                  <a:gd name="connsiteY4-216" fmla="*/ 5409 h 10377"/>
                  <a:gd name="connsiteX5-217" fmla="*/ 8476 w 10000"/>
                  <a:gd name="connsiteY5-218" fmla="*/ 7302 h 10377"/>
                  <a:gd name="connsiteX6-219" fmla="*/ 5250 w 10000"/>
                  <a:gd name="connsiteY6-220" fmla="*/ 10376 h 10377"/>
                  <a:gd name="connsiteX7-221" fmla="*/ 2753 w 10000"/>
                  <a:gd name="connsiteY7-222" fmla="*/ 7679 h 10377"/>
                  <a:gd name="connsiteX8-223" fmla="*/ 1375 w 10000"/>
                  <a:gd name="connsiteY8-224" fmla="*/ 7361 h 10377"/>
                  <a:gd name="connsiteX9-225" fmla="*/ 45 w 10000"/>
                  <a:gd name="connsiteY9-226" fmla="*/ 5032 h 10377"/>
                  <a:gd name="connsiteX0-227" fmla="*/ 45 w 10000"/>
                  <a:gd name="connsiteY0-228" fmla="*/ 5036 h 10381"/>
                  <a:gd name="connsiteX1-229" fmla="*/ 2738 w 10000"/>
                  <a:gd name="connsiteY1-230" fmla="*/ 2811 h 10381"/>
                  <a:gd name="connsiteX2-231" fmla="*/ 4886 w 10000"/>
                  <a:gd name="connsiteY2-232" fmla="*/ 4 h 10381"/>
                  <a:gd name="connsiteX3-233" fmla="*/ 8068 w 10000"/>
                  <a:gd name="connsiteY3-234" fmla="*/ 2813 h 10381"/>
                  <a:gd name="connsiteX4-235" fmla="*/ 9996 w 10000"/>
                  <a:gd name="connsiteY4-236" fmla="*/ 5413 h 10381"/>
                  <a:gd name="connsiteX5-237" fmla="*/ 8476 w 10000"/>
                  <a:gd name="connsiteY5-238" fmla="*/ 7306 h 10381"/>
                  <a:gd name="connsiteX6-239" fmla="*/ 5250 w 10000"/>
                  <a:gd name="connsiteY6-240" fmla="*/ 10380 h 10381"/>
                  <a:gd name="connsiteX7-241" fmla="*/ 2753 w 10000"/>
                  <a:gd name="connsiteY7-242" fmla="*/ 7683 h 10381"/>
                  <a:gd name="connsiteX8-243" fmla="*/ 1375 w 10000"/>
                  <a:gd name="connsiteY8-244" fmla="*/ 7365 h 10381"/>
                  <a:gd name="connsiteX9-245" fmla="*/ 45 w 10000"/>
                  <a:gd name="connsiteY9-246" fmla="*/ 5036 h 10381"/>
                  <a:gd name="connsiteX0-247" fmla="*/ 45 w 10000"/>
                  <a:gd name="connsiteY0-248" fmla="*/ 5036 h 10796"/>
                  <a:gd name="connsiteX1-249" fmla="*/ 2738 w 10000"/>
                  <a:gd name="connsiteY1-250" fmla="*/ 2811 h 10796"/>
                  <a:gd name="connsiteX2-251" fmla="*/ 4886 w 10000"/>
                  <a:gd name="connsiteY2-252" fmla="*/ 4 h 10796"/>
                  <a:gd name="connsiteX3-253" fmla="*/ 8068 w 10000"/>
                  <a:gd name="connsiteY3-254" fmla="*/ 2813 h 10796"/>
                  <a:gd name="connsiteX4-255" fmla="*/ 9996 w 10000"/>
                  <a:gd name="connsiteY4-256" fmla="*/ 5413 h 10796"/>
                  <a:gd name="connsiteX5-257" fmla="*/ 8476 w 10000"/>
                  <a:gd name="connsiteY5-258" fmla="*/ 7306 h 10796"/>
                  <a:gd name="connsiteX6-259" fmla="*/ 5202 w 10000"/>
                  <a:gd name="connsiteY6-260" fmla="*/ 10795 h 10796"/>
                  <a:gd name="connsiteX7-261" fmla="*/ 2753 w 10000"/>
                  <a:gd name="connsiteY7-262" fmla="*/ 7683 h 10796"/>
                  <a:gd name="connsiteX8-263" fmla="*/ 1375 w 10000"/>
                  <a:gd name="connsiteY8-264" fmla="*/ 7365 h 10796"/>
                  <a:gd name="connsiteX9-265" fmla="*/ 45 w 10000"/>
                  <a:gd name="connsiteY9-266" fmla="*/ 5036 h 10796"/>
                  <a:gd name="connsiteX0-267" fmla="*/ 45 w 10000"/>
                  <a:gd name="connsiteY0-268" fmla="*/ 5036 h 10795"/>
                  <a:gd name="connsiteX1-269" fmla="*/ 2738 w 10000"/>
                  <a:gd name="connsiteY1-270" fmla="*/ 2811 h 10795"/>
                  <a:gd name="connsiteX2-271" fmla="*/ 4886 w 10000"/>
                  <a:gd name="connsiteY2-272" fmla="*/ 4 h 10795"/>
                  <a:gd name="connsiteX3-273" fmla="*/ 8068 w 10000"/>
                  <a:gd name="connsiteY3-274" fmla="*/ 2813 h 10795"/>
                  <a:gd name="connsiteX4-275" fmla="*/ 9996 w 10000"/>
                  <a:gd name="connsiteY4-276" fmla="*/ 5413 h 10795"/>
                  <a:gd name="connsiteX5-277" fmla="*/ 8476 w 10000"/>
                  <a:gd name="connsiteY5-278" fmla="*/ 7306 h 10795"/>
                  <a:gd name="connsiteX6-279" fmla="*/ 5202 w 10000"/>
                  <a:gd name="connsiteY6-280" fmla="*/ 10795 h 10795"/>
                  <a:gd name="connsiteX7-281" fmla="*/ 2753 w 10000"/>
                  <a:gd name="connsiteY7-282" fmla="*/ 7683 h 10795"/>
                  <a:gd name="connsiteX8-283" fmla="*/ 1375 w 10000"/>
                  <a:gd name="connsiteY8-284" fmla="*/ 7365 h 10795"/>
                  <a:gd name="connsiteX9-285" fmla="*/ 45 w 10000"/>
                  <a:gd name="connsiteY9-286" fmla="*/ 5036 h 10795"/>
                  <a:gd name="connsiteX0-287" fmla="*/ 45 w 10000"/>
                  <a:gd name="connsiteY0-288" fmla="*/ 5036 h 10795"/>
                  <a:gd name="connsiteX1-289" fmla="*/ 2738 w 10000"/>
                  <a:gd name="connsiteY1-290" fmla="*/ 2811 h 10795"/>
                  <a:gd name="connsiteX2-291" fmla="*/ 4886 w 10000"/>
                  <a:gd name="connsiteY2-292" fmla="*/ 4 h 10795"/>
                  <a:gd name="connsiteX3-293" fmla="*/ 8068 w 10000"/>
                  <a:gd name="connsiteY3-294" fmla="*/ 2813 h 10795"/>
                  <a:gd name="connsiteX4-295" fmla="*/ 9996 w 10000"/>
                  <a:gd name="connsiteY4-296" fmla="*/ 5413 h 10795"/>
                  <a:gd name="connsiteX5-297" fmla="*/ 8476 w 10000"/>
                  <a:gd name="connsiteY5-298" fmla="*/ 7306 h 10795"/>
                  <a:gd name="connsiteX6-299" fmla="*/ 5202 w 10000"/>
                  <a:gd name="connsiteY6-300" fmla="*/ 10795 h 10795"/>
                  <a:gd name="connsiteX7-301" fmla="*/ 2753 w 10000"/>
                  <a:gd name="connsiteY7-302" fmla="*/ 7683 h 10795"/>
                  <a:gd name="connsiteX8-303" fmla="*/ 1375 w 10000"/>
                  <a:gd name="connsiteY8-304" fmla="*/ 7365 h 10795"/>
                  <a:gd name="connsiteX9-305" fmla="*/ 45 w 10000"/>
                  <a:gd name="connsiteY9-306" fmla="*/ 5036 h 10795"/>
                  <a:gd name="connsiteX0-307" fmla="*/ 4 w 9959"/>
                  <a:gd name="connsiteY0-308" fmla="*/ 5593 h 11352"/>
                  <a:gd name="connsiteX1-309" fmla="*/ 1089 w 9959"/>
                  <a:gd name="connsiteY1-310" fmla="*/ 469 h 11352"/>
                  <a:gd name="connsiteX2-311" fmla="*/ 4845 w 9959"/>
                  <a:gd name="connsiteY2-312" fmla="*/ 561 h 11352"/>
                  <a:gd name="connsiteX3-313" fmla="*/ 8027 w 9959"/>
                  <a:gd name="connsiteY3-314" fmla="*/ 3370 h 11352"/>
                  <a:gd name="connsiteX4-315" fmla="*/ 9955 w 9959"/>
                  <a:gd name="connsiteY4-316" fmla="*/ 5970 h 11352"/>
                  <a:gd name="connsiteX5-317" fmla="*/ 8435 w 9959"/>
                  <a:gd name="connsiteY5-318" fmla="*/ 7863 h 11352"/>
                  <a:gd name="connsiteX6-319" fmla="*/ 5161 w 9959"/>
                  <a:gd name="connsiteY6-320" fmla="*/ 11352 h 11352"/>
                  <a:gd name="connsiteX7-321" fmla="*/ 2712 w 9959"/>
                  <a:gd name="connsiteY7-322" fmla="*/ 8240 h 11352"/>
                  <a:gd name="connsiteX8-323" fmla="*/ 1334 w 9959"/>
                  <a:gd name="connsiteY8-324" fmla="*/ 7922 h 11352"/>
                  <a:gd name="connsiteX9-325" fmla="*/ 4 w 9959"/>
                  <a:gd name="connsiteY9-326" fmla="*/ 5593 h 11352"/>
                  <a:gd name="connsiteX0-327" fmla="*/ 0 w 11223"/>
                  <a:gd name="connsiteY0-328" fmla="*/ 3835 h 9929"/>
                  <a:gd name="connsiteX1-329" fmla="*/ 2316 w 11223"/>
                  <a:gd name="connsiteY1-330" fmla="*/ 342 h 9929"/>
                  <a:gd name="connsiteX2-331" fmla="*/ 6088 w 11223"/>
                  <a:gd name="connsiteY2-332" fmla="*/ 423 h 9929"/>
                  <a:gd name="connsiteX3-333" fmla="*/ 9283 w 11223"/>
                  <a:gd name="connsiteY3-334" fmla="*/ 2898 h 9929"/>
                  <a:gd name="connsiteX4-335" fmla="*/ 11219 w 11223"/>
                  <a:gd name="connsiteY4-336" fmla="*/ 5188 h 9929"/>
                  <a:gd name="connsiteX5-337" fmla="*/ 9693 w 11223"/>
                  <a:gd name="connsiteY5-338" fmla="*/ 6856 h 9929"/>
                  <a:gd name="connsiteX6-339" fmla="*/ 6405 w 11223"/>
                  <a:gd name="connsiteY6-340" fmla="*/ 9929 h 9929"/>
                  <a:gd name="connsiteX7-341" fmla="*/ 3946 w 11223"/>
                  <a:gd name="connsiteY7-342" fmla="*/ 7188 h 9929"/>
                  <a:gd name="connsiteX8-343" fmla="*/ 2562 w 11223"/>
                  <a:gd name="connsiteY8-344" fmla="*/ 6908 h 9929"/>
                  <a:gd name="connsiteX9-345" fmla="*/ 0 w 11223"/>
                  <a:gd name="connsiteY9-346" fmla="*/ 3835 h 9929"/>
                  <a:gd name="connsiteX0-347" fmla="*/ 0 w 9999"/>
                  <a:gd name="connsiteY0-348" fmla="*/ 3862 h 10000"/>
                  <a:gd name="connsiteX1-349" fmla="*/ 2064 w 9999"/>
                  <a:gd name="connsiteY1-350" fmla="*/ 344 h 10000"/>
                  <a:gd name="connsiteX2-351" fmla="*/ 5425 w 9999"/>
                  <a:gd name="connsiteY2-352" fmla="*/ 426 h 10000"/>
                  <a:gd name="connsiteX3-353" fmla="*/ 8271 w 9999"/>
                  <a:gd name="connsiteY3-354" fmla="*/ 2919 h 10000"/>
                  <a:gd name="connsiteX4-355" fmla="*/ 9996 w 9999"/>
                  <a:gd name="connsiteY4-356" fmla="*/ 5225 h 10000"/>
                  <a:gd name="connsiteX5-357" fmla="*/ 8637 w 9999"/>
                  <a:gd name="connsiteY5-358" fmla="*/ 6905 h 10000"/>
                  <a:gd name="connsiteX6-359" fmla="*/ 5707 w 9999"/>
                  <a:gd name="connsiteY6-360" fmla="*/ 10000 h 10000"/>
                  <a:gd name="connsiteX7-361" fmla="*/ 2283 w 9999"/>
                  <a:gd name="connsiteY7-362" fmla="*/ 6957 h 10000"/>
                  <a:gd name="connsiteX8-363" fmla="*/ 0 w 9999"/>
                  <a:gd name="connsiteY8-364" fmla="*/ 3862 h 10000"/>
                  <a:gd name="connsiteX0-365" fmla="*/ 124 w 10124"/>
                  <a:gd name="connsiteY0-366" fmla="*/ 3862 h 10000"/>
                  <a:gd name="connsiteX1-367" fmla="*/ 2188 w 10124"/>
                  <a:gd name="connsiteY1-368" fmla="*/ 344 h 10000"/>
                  <a:gd name="connsiteX2-369" fmla="*/ 5550 w 10124"/>
                  <a:gd name="connsiteY2-370" fmla="*/ 426 h 10000"/>
                  <a:gd name="connsiteX3-371" fmla="*/ 8396 w 10124"/>
                  <a:gd name="connsiteY3-372" fmla="*/ 2919 h 10000"/>
                  <a:gd name="connsiteX4-373" fmla="*/ 10121 w 10124"/>
                  <a:gd name="connsiteY4-374" fmla="*/ 5225 h 10000"/>
                  <a:gd name="connsiteX5-375" fmla="*/ 8762 w 10124"/>
                  <a:gd name="connsiteY5-376" fmla="*/ 6905 h 10000"/>
                  <a:gd name="connsiteX6-377" fmla="*/ 5832 w 10124"/>
                  <a:gd name="connsiteY6-378" fmla="*/ 10000 h 10000"/>
                  <a:gd name="connsiteX7-379" fmla="*/ 124 w 10124"/>
                  <a:gd name="connsiteY7-380" fmla="*/ 3862 h 10000"/>
                  <a:gd name="connsiteX0-381" fmla="*/ 43 w 10045"/>
                  <a:gd name="connsiteY0-382" fmla="*/ 3862 h 6912"/>
                  <a:gd name="connsiteX1-383" fmla="*/ 2107 w 10045"/>
                  <a:gd name="connsiteY1-384" fmla="*/ 344 h 6912"/>
                  <a:gd name="connsiteX2-385" fmla="*/ 5469 w 10045"/>
                  <a:gd name="connsiteY2-386" fmla="*/ 426 h 6912"/>
                  <a:gd name="connsiteX3-387" fmla="*/ 8315 w 10045"/>
                  <a:gd name="connsiteY3-388" fmla="*/ 2919 h 6912"/>
                  <a:gd name="connsiteX4-389" fmla="*/ 10040 w 10045"/>
                  <a:gd name="connsiteY4-390" fmla="*/ 5225 h 6912"/>
                  <a:gd name="connsiteX5-391" fmla="*/ 8681 w 10045"/>
                  <a:gd name="connsiteY5-392" fmla="*/ 6905 h 6912"/>
                  <a:gd name="connsiteX6-393" fmla="*/ 3967 w 10045"/>
                  <a:gd name="connsiteY6-394" fmla="*/ 5885 h 6912"/>
                  <a:gd name="connsiteX7-395" fmla="*/ 43 w 10045"/>
                  <a:gd name="connsiteY7-396" fmla="*/ 3862 h 6912"/>
                  <a:gd name="connsiteX0-397" fmla="*/ 47 w 10004"/>
                  <a:gd name="connsiteY0-398" fmla="*/ 5106 h 9519"/>
                  <a:gd name="connsiteX1-399" fmla="*/ 2102 w 10004"/>
                  <a:gd name="connsiteY1-400" fmla="*/ 17 h 9519"/>
                  <a:gd name="connsiteX2-401" fmla="*/ 6651 w 10004"/>
                  <a:gd name="connsiteY2-402" fmla="*/ 3484 h 9519"/>
                  <a:gd name="connsiteX3-403" fmla="*/ 8282 w 10004"/>
                  <a:gd name="connsiteY3-404" fmla="*/ 3742 h 9519"/>
                  <a:gd name="connsiteX4-405" fmla="*/ 9999 w 10004"/>
                  <a:gd name="connsiteY4-406" fmla="*/ 7078 h 9519"/>
                  <a:gd name="connsiteX5-407" fmla="*/ 8646 w 10004"/>
                  <a:gd name="connsiteY5-408" fmla="*/ 9509 h 9519"/>
                  <a:gd name="connsiteX6-409" fmla="*/ 3953 w 10004"/>
                  <a:gd name="connsiteY6-410" fmla="*/ 8033 h 9519"/>
                  <a:gd name="connsiteX7-411" fmla="*/ 47 w 10004"/>
                  <a:gd name="connsiteY7-412" fmla="*/ 5106 h 9519"/>
                  <a:gd name="connsiteX0-413" fmla="*/ 43 w 9996"/>
                  <a:gd name="connsiteY0-414" fmla="*/ 6232 h 10868"/>
                  <a:gd name="connsiteX1-415" fmla="*/ 2097 w 9996"/>
                  <a:gd name="connsiteY1-416" fmla="*/ 886 h 10868"/>
                  <a:gd name="connsiteX2-417" fmla="*/ 5642 w 9996"/>
                  <a:gd name="connsiteY2-418" fmla="*/ 385 h 10868"/>
                  <a:gd name="connsiteX3-419" fmla="*/ 8275 w 9996"/>
                  <a:gd name="connsiteY3-420" fmla="*/ 4799 h 10868"/>
                  <a:gd name="connsiteX4-421" fmla="*/ 9991 w 9996"/>
                  <a:gd name="connsiteY4-422" fmla="*/ 8304 h 10868"/>
                  <a:gd name="connsiteX5-423" fmla="*/ 8639 w 9996"/>
                  <a:gd name="connsiteY5-424" fmla="*/ 10857 h 10868"/>
                  <a:gd name="connsiteX6-425" fmla="*/ 3947 w 9996"/>
                  <a:gd name="connsiteY6-426" fmla="*/ 9307 h 10868"/>
                  <a:gd name="connsiteX7-427" fmla="*/ 43 w 9996"/>
                  <a:gd name="connsiteY7-428" fmla="*/ 6232 h 10868"/>
                  <a:gd name="connsiteX0-429" fmla="*/ 43 w 10004"/>
                  <a:gd name="connsiteY0-430" fmla="*/ 5543 h 9809"/>
                  <a:gd name="connsiteX1-431" fmla="*/ 2098 w 10004"/>
                  <a:gd name="connsiteY1-432" fmla="*/ 624 h 9809"/>
                  <a:gd name="connsiteX2-433" fmla="*/ 5644 w 10004"/>
                  <a:gd name="connsiteY2-434" fmla="*/ 163 h 9809"/>
                  <a:gd name="connsiteX3-435" fmla="*/ 8163 w 10004"/>
                  <a:gd name="connsiteY3-436" fmla="*/ 1492 h 9809"/>
                  <a:gd name="connsiteX4-437" fmla="*/ 9995 w 10004"/>
                  <a:gd name="connsiteY4-438" fmla="*/ 7450 h 9809"/>
                  <a:gd name="connsiteX5-439" fmla="*/ 8642 w 10004"/>
                  <a:gd name="connsiteY5-440" fmla="*/ 9799 h 9809"/>
                  <a:gd name="connsiteX6-441" fmla="*/ 3949 w 10004"/>
                  <a:gd name="connsiteY6-442" fmla="*/ 8373 h 9809"/>
                  <a:gd name="connsiteX7-443" fmla="*/ 43 w 10004"/>
                  <a:gd name="connsiteY7-444" fmla="*/ 5543 h 9809"/>
                  <a:gd name="connsiteX0-445" fmla="*/ 43 w 8950"/>
                  <a:gd name="connsiteY0-446" fmla="*/ 5651 h 10081"/>
                  <a:gd name="connsiteX1-447" fmla="*/ 2097 w 8950"/>
                  <a:gd name="connsiteY1-448" fmla="*/ 636 h 10081"/>
                  <a:gd name="connsiteX2-449" fmla="*/ 5642 w 8950"/>
                  <a:gd name="connsiteY2-450" fmla="*/ 166 h 10081"/>
                  <a:gd name="connsiteX3-451" fmla="*/ 8160 w 8950"/>
                  <a:gd name="connsiteY3-452" fmla="*/ 1521 h 10081"/>
                  <a:gd name="connsiteX4-453" fmla="*/ 8473 w 8950"/>
                  <a:gd name="connsiteY4-454" fmla="*/ 5322 h 10081"/>
                  <a:gd name="connsiteX5-455" fmla="*/ 8639 w 8950"/>
                  <a:gd name="connsiteY5-456" fmla="*/ 9990 h 10081"/>
                  <a:gd name="connsiteX6-457" fmla="*/ 3947 w 8950"/>
                  <a:gd name="connsiteY6-458" fmla="*/ 8536 h 10081"/>
                  <a:gd name="connsiteX7-459" fmla="*/ 43 w 8950"/>
                  <a:gd name="connsiteY7-460" fmla="*/ 5651 h 10081"/>
                  <a:gd name="connsiteX0-461" fmla="*/ 48 w 9651"/>
                  <a:gd name="connsiteY0-462" fmla="*/ 5606 h 8648"/>
                  <a:gd name="connsiteX1-463" fmla="*/ 2343 w 9651"/>
                  <a:gd name="connsiteY1-464" fmla="*/ 631 h 8648"/>
                  <a:gd name="connsiteX2-465" fmla="*/ 6304 w 9651"/>
                  <a:gd name="connsiteY2-466" fmla="*/ 165 h 8648"/>
                  <a:gd name="connsiteX3-467" fmla="*/ 9117 w 9651"/>
                  <a:gd name="connsiteY3-468" fmla="*/ 1509 h 8648"/>
                  <a:gd name="connsiteX4-469" fmla="*/ 9467 w 9651"/>
                  <a:gd name="connsiteY4-470" fmla="*/ 5279 h 8648"/>
                  <a:gd name="connsiteX5-471" fmla="*/ 6997 w 9651"/>
                  <a:gd name="connsiteY5-472" fmla="*/ 8019 h 8648"/>
                  <a:gd name="connsiteX6-473" fmla="*/ 4410 w 9651"/>
                  <a:gd name="connsiteY6-474" fmla="*/ 8467 h 8648"/>
                  <a:gd name="connsiteX7-475" fmla="*/ 48 w 9651"/>
                  <a:gd name="connsiteY7-476" fmla="*/ 5606 h 8648"/>
                  <a:gd name="connsiteX0-477" fmla="*/ 41 w 9991"/>
                  <a:gd name="connsiteY0-478" fmla="*/ 6482 h 9316"/>
                  <a:gd name="connsiteX1-479" fmla="*/ 2419 w 9991"/>
                  <a:gd name="connsiteY1-480" fmla="*/ 730 h 9316"/>
                  <a:gd name="connsiteX2-481" fmla="*/ 6523 w 9991"/>
                  <a:gd name="connsiteY2-482" fmla="*/ 191 h 9316"/>
                  <a:gd name="connsiteX3-483" fmla="*/ 9438 w 9991"/>
                  <a:gd name="connsiteY3-484" fmla="*/ 1745 h 9316"/>
                  <a:gd name="connsiteX4-485" fmla="*/ 9800 w 9991"/>
                  <a:gd name="connsiteY4-486" fmla="*/ 6104 h 9316"/>
                  <a:gd name="connsiteX5-487" fmla="*/ 7241 w 9991"/>
                  <a:gd name="connsiteY5-488" fmla="*/ 9273 h 9316"/>
                  <a:gd name="connsiteX6-489" fmla="*/ 1411 w 9991"/>
                  <a:gd name="connsiteY6-490" fmla="*/ 7856 h 9316"/>
                  <a:gd name="connsiteX7-491" fmla="*/ 41 w 9991"/>
                  <a:gd name="connsiteY7-492" fmla="*/ 6482 h 9316"/>
                  <a:gd name="connsiteX0-493" fmla="*/ 19 w 10708"/>
                  <a:gd name="connsiteY0-494" fmla="*/ 7721 h 10038"/>
                  <a:gd name="connsiteX1-495" fmla="*/ 3129 w 10708"/>
                  <a:gd name="connsiteY1-496" fmla="*/ 825 h 10038"/>
                  <a:gd name="connsiteX2-497" fmla="*/ 7237 w 10708"/>
                  <a:gd name="connsiteY2-498" fmla="*/ 246 h 10038"/>
                  <a:gd name="connsiteX3-499" fmla="*/ 10155 w 10708"/>
                  <a:gd name="connsiteY3-500" fmla="*/ 1914 h 10038"/>
                  <a:gd name="connsiteX4-501" fmla="*/ 10517 w 10708"/>
                  <a:gd name="connsiteY4-502" fmla="*/ 6593 h 10038"/>
                  <a:gd name="connsiteX5-503" fmla="*/ 7956 w 10708"/>
                  <a:gd name="connsiteY5-504" fmla="*/ 9995 h 10038"/>
                  <a:gd name="connsiteX6-505" fmla="*/ 2120 w 10708"/>
                  <a:gd name="connsiteY6-506" fmla="*/ 8474 h 10038"/>
                  <a:gd name="connsiteX7-507" fmla="*/ 19 w 10708"/>
                  <a:gd name="connsiteY7-508" fmla="*/ 7721 h 10038"/>
                  <a:gd name="connsiteX0-509" fmla="*/ 359 w 11048"/>
                  <a:gd name="connsiteY0-510" fmla="*/ 7721 h 10038"/>
                  <a:gd name="connsiteX1-511" fmla="*/ 3469 w 11048"/>
                  <a:gd name="connsiteY1-512" fmla="*/ 825 h 10038"/>
                  <a:gd name="connsiteX2-513" fmla="*/ 7577 w 11048"/>
                  <a:gd name="connsiteY2-514" fmla="*/ 246 h 10038"/>
                  <a:gd name="connsiteX3-515" fmla="*/ 10495 w 11048"/>
                  <a:gd name="connsiteY3-516" fmla="*/ 1914 h 10038"/>
                  <a:gd name="connsiteX4-517" fmla="*/ 10857 w 11048"/>
                  <a:gd name="connsiteY4-518" fmla="*/ 6593 h 10038"/>
                  <a:gd name="connsiteX5-519" fmla="*/ 8296 w 11048"/>
                  <a:gd name="connsiteY5-520" fmla="*/ 9995 h 10038"/>
                  <a:gd name="connsiteX6-521" fmla="*/ 2460 w 11048"/>
                  <a:gd name="connsiteY6-522" fmla="*/ 8474 h 10038"/>
                  <a:gd name="connsiteX7-523" fmla="*/ 359 w 11048"/>
                  <a:gd name="connsiteY7-524" fmla="*/ 7721 h 10038"/>
                  <a:gd name="connsiteX0-525" fmla="*/ 359 w 11048"/>
                  <a:gd name="connsiteY0-526" fmla="*/ 8392 h 10075"/>
                  <a:gd name="connsiteX1-527" fmla="*/ 3469 w 11048"/>
                  <a:gd name="connsiteY1-528" fmla="*/ 864 h 10075"/>
                  <a:gd name="connsiteX2-529" fmla="*/ 7577 w 11048"/>
                  <a:gd name="connsiteY2-530" fmla="*/ 285 h 10075"/>
                  <a:gd name="connsiteX3-531" fmla="*/ 10495 w 11048"/>
                  <a:gd name="connsiteY3-532" fmla="*/ 1953 h 10075"/>
                  <a:gd name="connsiteX4-533" fmla="*/ 10857 w 11048"/>
                  <a:gd name="connsiteY4-534" fmla="*/ 6632 h 10075"/>
                  <a:gd name="connsiteX5-535" fmla="*/ 8296 w 11048"/>
                  <a:gd name="connsiteY5-536" fmla="*/ 10034 h 10075"/>
                  <a:gd name="connsiteX6-537" fmla="*/ 2460 w 11048"/>
                  <a:gd name="connsiteY6-538" fmla="*/ 8513 h 10075"/>
                  <a:gd name="connsiteX7-539" fmla="*/ 359 w 11048"/>
                  <a:gd name="connsiteY7-540" fmla="*/ 8392 h 10075"/>
                  <a:gd name="connsiteX0-541" fmla="*/ 371 w 11060"/>
                  <a:gd name="connsiteY0-542" fmla="*/ 8392 h 10075"/>
                  <a:gd name="connsiteX1-543" fmla="*/ 3481 w 11060"/>
                  <a:gd name="connsiteY1-544" fmla="*/ 864 h 10075"/>
                  <a:gd name="connsiteX2-545" fmla="*/ 7589 w 11060"/>
                  <a:gd name="connsiteY2-546" fmla="*/ 285 h 10075"/>
                  <a:gd name="connsiteX3-547" fmla="*/ 10507 w 11060"/>
                  <a:gd name="connsiteY3-548" fmla="*/ 1953 h 10075"/>
                  <a:gd name="connsiteX4-549" fmla="*/ 10869 w 11060"/>
                  <a:gd name="connsiteY4-550" fmla="*/ 6632 h 10075"/>
                  <a:gd name="connsiteX5-551" fmla="*/ 8308 w 11060"/>
                  <a:gd name="connsiteY5-552" fmla="*/ 10034 h 10075"/>
                  <a:gd name="connsiteX6-553" fmla="*/ 2472 w 11060"/>
                  <a:gd name="connsiteY6-554" fmla="*/ 8513 h 10075"/>
                  <a:gd name="connsiteX7-555" fmla="*/ 371 w 11060"/>
                  <a:gd name="connsiteY7-556" fmla="*/ 8392 h 10075"/>
                  <a:gd name="connsiteX0-557" fmla="*/ 54 w 10743"/>
                  <a:gd name="connsiteY0-558" fmla="*/ 9468 h 11151"/>
                  <a:gd name="connsiteX1-559" fmla="*/ 4027 w 10743"/>
                  <a:gd name="connsiteY1-560" fmla="*/ 495 h 11151"/>
                  <a:gd name="connsiteX2-561" fmla="*/ 7272 w 10743"/>
                  <a:gd name="connsiteY2-562" fmla="*/ 1361 h 11151"/>
                  <a:gd name="connsiteX3-563" fmla="*/ 10190 w 10743"/>
                  <a:gd name="connsiteY3-564" fmla="*/ 3029 h 11151"/>
                  <a:gd name="connsiteX4-565" fmla="*/ 10552 w 10743"/>
                  <a:gd name="connsiteY4-566" fmla="*/ 7708 h 11151"/>
                  <a:gd name="connsiteX5-567" fmla="*/ 7991 w 10743"/>
                  <a:gd name="connsiteY5-568" fmla="*/ 11110 h 11151"/>
                  <a:gd name="connsiteX6-569" fmla="*/ 2155 w 10743"/>
                  <a:gd name="connsiteY6-570" fmla="*/ 9589 h 11151"/>
                  <a:gd name="connsiteX7-571" fmla="*/ 54 w 10743"/>
                  <a:gd name="connsiteY7-572" fmla="*/ 9468 h 11151"/>
                  <a:gd name="connsiteX0-573" fmla="*/ 54 w 10743"/>
                  <a:gd name="connsiteY0-574" fmla="*/ 9506 h 11189"/>
                  <a:gd name="connsiteX1-575" fmla="*/ 4027 w 10743"/>
                  <a:gd name="connsiteY1-576" fmla="*/ 533 h 11189"/>
                  <a:gd name="connsiteX2-577" fmla="*/ 7272 w 10743"/>
                  <a:gd name="connsiteY2-578" fmla="*/ 1399 h 11189"/>
                  <a:gd name="connsiteX3-579" fmla="*/ 10190 w 10743"/>
                  <a:gd name="connsiteY3-580" fmla="*/ 3067 h 11189"/>
                  <a:gd name="connsiteX4-581" fmla="*/ 10552 w 10743"/>
                  <a:gd name="connsiteY4-582" fmla="*/ 7746 h 11189"/>
                  <a:gd name="connsiteX5-583" fmla="*/ 7991 w 10743"/>
                  <a:gd name="connsiteY5-584" fmla="*/ 11148 h 11189"/>
                  <a:gd name="connsiteX6-585" fmla="*/ 2155 w 10743"/>
                  <a:gd name="connsiteY6-586" fmla="*/ 9627 h 11189"/>
                  <a:gd name="connsiteX7-587" fmla="*/ 54 w 10743"/>
                  <a:gd name="connsiteY7-588" fmla="*/ 9506 h 11189"/>
                  <a:gd name="connsiteX0-589" fmla="*/ 40 w 11293"/>
                  <a:gd name="connsiteY0-590" fmla="*/ 9082 h 11127"/>
                  <a:gd name="connsiteX1-591" fmla="*/ 4577 w 11293"/>
                  <a:gd name="connsiteY1-592" fmla="*/ 470 h 11127"/>
                  <a:gd name="connsiteX2-593" fmla="*/ 7822 w 11293"/>
                  <a:gd name="connsiteY2-594" fmla="*/ 1336 h 11127"/>
                  <a:gd name="connsiteX3-595" fmla="*/ 10740 w 11293"/>
                  <a:gd name="connsiteY3-596" fmla="*/ 3004 h 11127"/>
                  <a:gd name="connsiteX4-597" fmla="*/ 11102 w 11293"/>
                  <a:gd name="connsiteY4-598" fmla="*/ 7683 h 11127"/>
                  <a:gd name="connsiteX5-599" fmla="*/ 8541 w 11293"/>
                  <a:gd name="connsiteY5-600" fmla="*/ 11085 h 11127"/>
                  <a:gd name="connsiteX6-601" fmla="*/ 2705 w 11293"/>
                  <a:gd name="connsiteY6-602" fmla="*/ 9564 h 11127"/>
                  <a:gd name="connsiteX7-603" fmla="*/ 40 w 11293"/>
                  <a:gd name="connsiteY7-604" fmla="*/ 9082 h 1112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1293" h="11127">
                    <a:moveTo>
                      <a:pt x="40" y="9082"/>
                    </a:moveTo>
                    <a:cubicBezTo>
                      <a:pt x="352" y="7566"/>
                      <a:pt x="3280" y="1761"/>
                      <a:pt x="4577" y="470"/>
                    </a:cubicBezTo>
                    <a:cubicBezTo>
                      <a:pt x="5874" y="-821"/>
                      <a:pt x="6795" y="914"/>
                      <a:pt x="7822" y="1336"/>
                    </a:cubicBezTo>
                    <a:cubicBezTo>
                      <a:pt x="8849" y="1758"/>
                      <a:pt x="10193" y="1947"/>
                      <a:pt x="10740" y="3004"/>
                    </a:cubicBezTo>
                    <a:cubicBezTo>
                      <a:pt x="11287" y="4061"/>
                      <a:pt x="11468" y="6337"/>
                      <a:pt x="11102" y="7683"/>
                    </a:cubicBezTo>
                    <a:cubicBezTo>
                      <a:pt x="10736" y="9030"/>
                      <a:pt x="9940" y="10771"/>
                      <a:pt x="8541" y="11085"/>
                    </a:cubicBezTo>
                    <a:cubicBezTo>
                      <a:pt x="7141" y="11398"/>
                      <a:pt x="4122" y="9898"/>
                      <a:pt x="2705" y="9564"/>
                    </a:cubicBezTo>
                    <a:cubicBezTo>
                      <a:pt x="1288" y="9230"/>
                      <a:pt x="-272" y="10598"/>
                      <a:pt x="40" y="9082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370" name="Group 327"/>
              <p:cNvGrpSpPr/>
              <p:nvPr/>
            </p:nvGrpSpPr>
            <p:grpSpPr bwMode="auto">
              <a:xfrm>
                <a:off x="7908175" y="5241780"/>
                <a:ext cx="536554" cy="263548"/>
                <a:chOff x="1871277" y="1576300"/>
                <a:chExt cx="1128371" cy="437861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6" name="Oval 375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7" name="Freeform 376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8" name="Freeform 377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9" name="Freeform 378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0" name="Freeform 379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81" name="Straight Connector 380"/>
                <p:cNvCxnSpPr>
                  <a:endCxn id="376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2" name="Straight Connector 381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1" name="Group 370"/>
              <p:cNvGrpSpPr/>
              <p:nvPr/>
            </p:nvGrpSpPr>
            <p:grpSpPr>
              <a:xfrm>
                <a:off x="7876581" y="5223365"/>
                <a:ext cx="466894" cy="369332"/>
                <a:chOff x="599495" y="1708643"/>
                <a:chExt cx="491778" cy="409344"/>
              </a:xfrm>
            </p:grpSpPr>
            <p:sp>
              <p:nvSpPr>
                <p:cNvPr id="372" name="Oval 371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3" name="TextBox 372"/>
                <p:cNvSpPr txBox="1"/>
                <p:nvPr/>
              </p:nvSpPr>
              <p:spPr>
                <a:xfrm>
                  <a:off x="599495" y="1708643"/>
                  <a:ext cx="491778" cy="4093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  X</a:t>
                  </a:r>
                  <a:endParaRPr lang="en-US" dirty="0"/>
                </a:p>
              </p:txBody>
            </p:sp>
          </p:grpSp>
        </p:grpSp>
        <p:cxnSp>
          <p:nvCxnSpPr>
            <p:cNvPr id="402" name="Straight Connector 401"/>
            <p:cNvCxnSpPr/>
            <p:nvPr/>
          </p:nvCxnSpPr>
          <p:spPr bwMode="auto">
            <a:xfrm flipH="1">
              <a:off x="7133690" y="5764030"/>
              <a:ext cx="870024" cy="9999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8" name="Group 117"/>
          <p:cNvGrpSpPr/>
          <p:nvPr/>
        </p:nvGrpSpPr>
        <p:grpSpPr bwMode="auto">
          <a:xfrm>
            <a:off x="5713440" y="4938746"/>
            <a:ext cx="2590803" cy="1117600"/>
            <a:chOff x="2244" y="2236"/>
            <a:chExt cx="1632" cy="704"/>
          </a:xfrm>
        </p:grpSpPr>
        <p:sp>
          <p:nvSpPr>
            <p:cNvPr id="162850" name="AutoShape 118"/>
            <p:cNvSpPr>
              <a:spLocks noChangeArrowheads="1"/>
            </p:cNvSpPr>
            <p:nvPr/>
          </p:nvSpPr>
          <p:spPr bwMode="auto">
            <a:xfrm rot="17597965">
              <a:off x="2089" y="2391"/>
              <a:ext cx="484" cy="174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2851" name="Text Box 119"/>
            <p:cNvSpPr txBox="1">
              <a:spLocks noChangeArrowheads="1"/>
            </p:cNvSpPr>
            <p:nvPr/>
          </p:nvSpPr>
          <p:spPr bwMode="auto">
            <a:xfrm>
              <a:off x="2325" y="2614"/>
              <a:ext cx="1551" cy="3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600" i="1" dirty="0">
                  <a:solidFill>
                    <a:srgbClr val="CC0000"/>
                  </a:solidFill>
                </a:rPr>
                <a:t>BGP </a:t>
              </a:r>
              <a:r>
                <a:rPr lang="en-US" sz="1600" i="1" dirty="0" smtClean="0">
                  <a:solidFill>
                    <a:srgbClr val="CC0000"/>
                  </a:solidFill>
                </a:rPr>
                <a:t>advertisement:</a:t>
              </a:r>
              <a:endParaRPr lang="en-US" sz="1600" i="1" dirty="0" smtClean="0">
                <a:solidFill>
                  <a:srgbClr val="CC0000"/>
                </a:solidFill>
              </a:endParaRPr>
            </a:p>
            <a:p>
              <a:pPr>
                <a:lnSpc>
                  <a:spcPct val="85000"/>
                </a:lnSpc>
              </a:pPr>
              <a:r>
                <a:rPr lang="en-US" sz="1600" i="1" dirty="0" smtClean="0">
                  <a:solidFill>
                    <a:srgbClr val="CC0000"/>
                  </a:solidFill>
                </a:rPr>
                <a:t>AS3, X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</p:grpSp>
      <p:sp>
        <p:nvSpPr>
          <p:cNvPr id="32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32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2" name="Rectangle 2"/>
          <p:cNvSpPr>
            <a:spLocks noGrp="1" noChangeArrowheads="1"/>
          </p:cNvSpPr>
          <p:nvPr>
            <p:ph type="title"/>
          </p:nvPr>
        </p:nvSpPr>
        <p:spPr>
          <a:xfrm>
            <a:off x="377825" y="150813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Path attributes and BGP routes</a:t>
            </a:r>
            <a:endParaRPr lang="en-US">
              <a:cs typeface="+mj-cs"/>
            </a:endParaRPr>
          </a:p>
        </p:txBody>
      </p:sp>
      <p:sp>
        <p:nvSpPr>
          <p:cNvPr id="1648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725" y="1422400"/>
            <a:ext cx="8247063" cy="4648200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advertised prefix includes BGP attributes 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prefix + attributes = </a:t>
            </a:r>
            <a:r>
              <a:rPr lang="ja-JP" altLang="en-US" dirty="0">
                <a:latin typeface="Gill Sans MT" panose="020B0502020104020203" pitchFamily="34" charset="0"/>
              </a:rPr>
              <a:t>“</a:t>
            </a:r>
            <a:r>
              <a:rPr lang="en-US" altLang="ja-JP" dirty="0">
                <a:latin typeface="Gill Sans MT" panose="020B0502020104020203" pitchFamily="34" charset="0"/>
              </a:rPr>
              <a:t>route</a:t>
            </a:r>
            <a:r>
              <a:rPr lang="ja-JP" altLang="en-US" dirty="0">
                <a:latin typeface="Gill Sans MT" panose="020B0502020104020203" pitchFamily="34" charset="0"/>
              </a:rPr>
              <a:t>”</a:t>
            </a:r>
            <a:endParaRPr lang="en-US" altLang="ja-JP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two important attributes: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solidFill>
                  <a:srgbClr val="000090"/>
                </a:solidFill>
                <a:latin typeface="Gill Sans MT" panose="020B0502020104020203" pitchFamily="34" charset="0"/>
              </a:rPr>
              <a:t>AS-PATH: </a:t>
            </a:r>
            <a:r>
              <a:rPr lang="en-US" dirty="0" smtClean="0">
                <a:latin typeface="Gill Sans MT" panose="020B0502020104020203" pitchFamily="34" charset="0"/>
              </a:rPr>
              <a:t>list of </a:t>
            </a:r>
            <a:r>
              <a:rPr lang="en-US" dirty="0" err="1" smtClean="0">
                <a:latin typeface="Gill Sans MT" panose="020B0502020104020203" pitchFamily="34" charset="0"/>
              </a:rPr>
              <a:t>ASes</a:t>
            </a:r>
            <a:r>
              <a:rPr lang="en-US" dirty="0" smtClean="0">
                <a:latin typeface="Gill Sans MT" panose="020B0502020104020203" pitchFamily="34" charset="0"/>
              </a:rPr>
              <a:t> </a:t>
            </a:r>
            <a:r>
              <a:rPr lang="en-US" dirty="0">
                <a:latin typeface="Gill Sans MT" panose="020B0502020104020203" pitchFamily="34" charset="0"/>
              </a:rPr>
              <a:t>through which prefix advertisement has </a:t>
            </a:r>
            <a:r>
              <a:rPr lang="en-US" dirty="0" smtClean="0">
                <a:latin typeface="Gill Sans MT" panose="020B0502020104020203" pitchFamily="34" charset="0"/>
              </a:rPr>
              <a:t>passed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solidFill>
                  <a:srgbClr val="000090"/>
                </a:solidFill>
                <a:latin typeface="Gill Sans MT" panose="020B0502020104020203" pitchFamily="34" charset="0"/>
              </a:rPr>
              <a:t>NEXT-HOP</a:t>
            </a:r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:</a:t>
            </a:r>
            <a:r>
              <a:rPr lang="en-US" dirty="0">
                <a:latin typeface="Gill Sans MT" panose="020B0502020104020203" pitchFamily="34" charset="0"/>
              </a:rPr>
              <a:t> indicates specific internal-AS router to next-hop </a:t>
            </a:r>
            <a:r>
              <a:rPr lang="en-US" dirty="0" smtClean="0">
                <a:latin typeface="Gill Sans MT" panose="020B0502020104020203" pitchFamily="34" charset="0"/>
              </a:rPr>
              <a:t>AS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i="1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Policy-based routing:</a:t>
            </a:r>
            <a:endParaRPr lang="en-US" i="1" dirty="0" smtClean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lvl="1"/>
            <a:r>
              <a:rPr lang="en-US" dirty="0" smtClean="0">
                <a:latin typeface="Gill Sans MT" panose="020B0502020104020203" pitchFamily="34" charset="0"/>
              </a:rPr>
              <a:t>gateway receiving </a:t>
            </a:r>
            <a:r>
              <a:rPr lang="en-US" dirty="0">
                <a:latin typeface="Gill Sans MT" panose="020B0502020104020203" pitchFamily="34" charset="0"/>
              </a:rPr>
              <a:t>route advertisement uses </a:t>
            </a:r>
            <a:r>
              <a:rPr lang="en-US" i="1" dirty="0">
                <a:solidFill>
                  <a:srgbClr val="CC0000"/>
                </a:solidFill>
                <a:latin typeface="Gill Sans MT" panose="020B0502020104020203" pitchFamily="34" charset="0"/>
              </a:rPr>
              <a:t>import policy</a:t>
            </a:r>
            <a:r>
              <a:rPr lang="en-US" i="1" dirty="0">
                <a:latin typeface="Gill Sans MT" panose="020B0502020104020203" pitchFamily="34" charset="0"/>
              </a:rPr>
              <a:t> </a:t>
            </a:r>
            <a:r>
              <a:rPr lang="en-US" dirty="0">
                <a:latin typeface="Gill Sans MT" panose="020B0502020104020203" pitchFamily="34" charset="0"/>
              </a:rPr>
              <a:t>to accept/</a:t>
            </a:r>
            <a:r>
              <a:rPr lang="en-US" dirty="0" smtClean="0">
                <a:latin typeface="Gill Sans MT" panose="020B0502020104020203" pitchFamily="34" charset="0"/>
              </a:rPr>
              <a:t>decline path (e.g., never route through AS Y).</a:t>
            </a:r>
            <a:endParaRPr lang="en-US" dirty="0" smtClean="0">
              <a:latin typeface="Gill Sans MT" panose="020B0502020104020203" pitchFamily="34" charset="0"/>
            </a:endParaRPr>
          </a:p>
          <a:p>
            <a:pPr lvl="1"/>
            <a:r>
              <a:rPr lang="en-US" dirty="0" smtClean="0">
                <a:latin typeface="Gill Sans MT" panose="020B0502020104020203" pitchFamily="34" charset="0"/>
              </a:rPr>
              <a:t>AS policy also determines whether to </a:t>
            </a:r>
            <a:r>
              <a:rPr lang="en-US" i="1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advertise</a:t>
            </a:r>
            <a:r>
              <a:rPr lang="en-US" dirty="0" smtClean="0">
                <a:latin typeface="Gill Sans MT" panose="020B0502020104020203" pitchFamily="34" charset="0"/>
              </a:rPr>
              <a:t> path to other other neighboring </a:t>
            </a:r>
            <a:r>
              <a:rPr lang="en-US" dirty="0" err="1" smtClean="0">
                <a:latin typeface="Gill Sans MT" panose="020B0502020104020203" pitchFamily="34" charset="0"/>
              </a:rPr>
              <a:t>ASes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endParaRPr lang="en-US" dirty="0">
              <a:latin typeface="Gill Sans MT" panose="020B0502020104020203" pitchFamily="34" charset="0"/>
            </a:endParaRPr>
          </a:p>
        </p:txBody>
      </p:sp>
      <p:pic>
        <p:nvPicPr>
          <p:cNvPr id="164869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88" y="993775"/>
            <a:ext cx="73136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Rectangle 3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dirty="0">
                <a:cs typeface="+mj-cs"/>
              </a:rPr>
              <a:t>BGP </a:t>
            </a:r>
            <a:r>
              <a:rPr lang="en-US" dirty="0" smtClean="0">
                <a:cs typeface="+mj-cs"/>
              </a:rPr>
              <a:t>path advertisement</a:t>
            </a:r>
            <a:endParaRPr lang="en-US" dirty="0">
              <a:cs typeface="+mj-cs"/>
            </a:endParaRPr>
          </a:p>
        </p:txBody>
      </p:sp>
      <p:sp>
        <p:nvSpPr>
          <p:cNvPr id="753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99869" y="4977429"/>
            <a:ext cx="8505825" cy="845038"/>
          </a:xfrm>
        </p:spPr>
        <p:txBody>
          <a:bodyPr/>
          <a:lstStyle/>
          <a:p>
            <a:pPr marL="294005" indent="-294005">
              <a:lnSpc>
                <a:spcPts val="2140"/>
              </a:lnSpc>
            </a:pPr>
            <a:r>
              <a:rPr lang="en-US" sz="2200" dirty="0" smtClean="0">
                <a:latin typeface="Gill Sans MT" panose="020B0502020104020203" pitchFamily="34" charset="0"/>
              </a:rPr>
              <a:t>Based on AS2 policy, AS2 router 2c accepts path AS3,X, propagates (via iBGP) to all AS2 routers</a:t>
            </a:r>
            <a:endParaRPr lang="en-US" sz="2200" dirty="0" smtClean="0">
              <a:latin typeface="Gill Sans MT" panose="020B0502020104020203" pitchFamily="34" charset="0"/>
            </a:endParaRPr>
          </a:p>
          <a:p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162849" name="Picture 121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7" y="800100"/>
            <a:ext cx="5602043" cy="1768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roup 124"/>
          <p:cNvGrpSpPr/>
          <p:nvPr/>
        </p:nvGrpSpPr>
        <p:grpSpPr>
          <a:xfrm>
            <a:off x="624887" y="1451514"/>
            <a:ext cx="2557336" cy="1719017"/>
            <a:chOff x="-2170772" y="2784954"/>
            <a:chExt cx="2712783" cy="1853712"/>
          </a:xfrm>
        </p:grpSpPr>
        <p:sp>
          <p:nvSpPr>
            <p:cNvPr id="261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62" name="Group 261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263" name="Group 262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1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16" name="Oval 31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7" name="Rectangle 31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18" name="Oval 31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9" name="Freeform 31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0" name="Freeform 31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1" name="Freeform 32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2" name="Freeform 32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23" name="Straight Connector 322"/>
                  <p:cNvCxnSpPr>
                    <a:endCxn id="31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Straight Connector 32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3" name="Group 312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14" name="Oval 31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5" name="TextBox 314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4" name="Group 263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9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03" name="Oval 30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4" name="Rectangle 30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5" name="Oval 30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6" name="Freeform 30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7" name="Freeform 30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8" name="Freeform 30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9" name="Freeform 30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10" name="Straight Connector 309"/>
                  <p:cNvCxnSpPr>
                    <a:endCxn id="30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1" name="Straight Connector 31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0" name="Group 29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01" name="Oval 30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2" name="TextBox 30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5" name="Group 264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86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90" name="Oval 289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1" name="Rectangle 290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2" name="Oval 291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3" name="Freeform 292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4" name="Freeform 293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5" name="Freeform 294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6" name="Freeform 295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97" name="Straight Connector 296"/>
                  <p:cNvCxnSpPr>
                    <a:endCxn id="292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" name="Straight Connector 297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7" name="Group 286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88" name="Oval 287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9" name="TextBox 288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6" name="Group 265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73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77" name="Oval 276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78" name="Rectangle 277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79" name="Oval 278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80" name="Freeform 279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1" name="Freeform 280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2" name="Freeform 281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3" name="Freeform 282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84" name="Straight Connector 283"/>
                  <p:cNvCxnSpPr>
                    <a:endCxn id="279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" name="Straight Connector 284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4" name="Group 273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75" name="Oval 274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6" name="TextBox 275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267" name="Straight Connector 266"/>
              <p:cNvCxnSpPr>
                <a:stCxn id="315" idx="2"/>
                <a:endCxn id="302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" name="Straight Connector 267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9" name="Straight Connector 268"/>
              <p:cNvCxnSpPr>
                <a:stCxn id="316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0" name="Straight Connector 269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1" name="Straight Connector 270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2" name="Straight Connector 271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26" name="Group 125"/>
          <p:cNvGrpSpPr/>
          <p:nvPr/>
        </p:nvGrpSpPr>
        <p:grpSpPr>
          <a:xfrm>
            <a:off x="3285692" y="2378685"/>
            <a:ext cx="2545688" cy="1720535"/>
            <a:chOff x="-2170772" y="2784954"/>
            <a:chExt cx="2712783" cy="1853712"/>
          </a:xfrm>
        </p:grpSpPr>
        <p:sp>
          <p:nvSpPr>
            <p:cNvPr id="197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98" name="Group 197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199" name="Group 198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48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52" name="Oval 251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53" name="Rectangle 252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4" name="Oval 253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55" name="Freeform 254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6" name="Freeform 255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7" name="Freeform 256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8" name="Freeform 257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59" name="Straight Connector 258"/>
                  <p:cNvCxnSpPr>
                    <a:endCxn id="254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" name="Straight Connector 259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9" name="Group 248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50" name="Oval 249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1" name="TextBox 250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0" name="Group 199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35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39" name="Oval 238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40" name="Rectangle 239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1" name="Oval 240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42" name="Freeform 241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3" name="Freeform 242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4" name="Freeform 243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5" name="Freeform 244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46" name="Straight Connector 245"/>
                  <p:cNvCxnSpPr>
                    <a:endCxn id="241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7" name="Straight Connector 246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6" name="Group 235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37" name="Oval 236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8" name="TextBox 237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1" name="Group 200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2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26" name="Oval 22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7" name="Rectangle 22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28" name="Oval 22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9" name="Freeform 22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0" name="Freeform 22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1" name="Freeform 23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2" name="Freeform 23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33" name="Straight Connector 232"/>
                  <p:cNvCxnSpPr>
                    <a:endCxn id="22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4" name="Straight Connector 23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23" name="Group 222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24" name="Oval 22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5" name="TextBox 224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2" name="Group 201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0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13" name="Oval 21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14" name="Rectangle 21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5" name="Oval 21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16" name="Freeform 21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7" name="Freeform 21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8" name="Freeform 21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9" name="Freeform 21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20" name="Straight Connector 219"/>
                  <p:cNvCxnSpPr>
                    <a:endCxn id="21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Straight Connector 22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0" name="Group 20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11" name="Oval 21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2" name="TextBox 21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203" name="Straight Connector 202"/>
              <p:cNvCxnSpPr>
                <a:stCxn id="251" idx="2"/>
                <a:endCxn id="238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4" name="Straight Connector 203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5" name="Straight Connector 204"/>
              <p:cNvCxnSpPr>
                <a:stCxn id="252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6" name="Straight Connector 205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7" name="Straight Connector 206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8" name="Straight Connector 207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133" name="Freeform 2"/>
          <p:cNvSpPr/>
          <p:nvPr/>
        </p:nvSpPr>
        <p:spPr bwMode="auto">
          <a:xfrm>
            <a:off x="5507686" y="1310427"/>
            <a:ext cx="2575521" cy="1672516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34" name="Group 133"/>
          <p:cNvGrpSpPr/>
          <p:nvPr/>
        </p:nvGrpSpPr>
        <p:grpSpPr>
          <a:xfrm>
            <a:off x="5731177" y="1446543"/>
            <a:ext cx="2215548" cy="1435167"/>
            <a:chOff x="833331" y="2873352"/>
            <a:chExt cx="2333625" cy="1590649"/>
          </a:xfrm>
        </p:grpSpPr>
        <p:grpSp>
          <p:nvGrpSpPr>
            <p:cNvPr id="135" name="Group 134"/>
            <p:cNvGrpSpPr/>
            <p:nvPr/>
          </p:nvGrpSpPr>
          <p:grpSpPr>
            <a:xfrm>
              <a:off x="1736090" y="2873352"/>
              <a:ext cx="565150" cy="369332"/>
              <a:chOff x="1736090" y="2873352"/>
              <a:chExt cx="565150" cy="369332"/>
            </a:xfrm>
          </p:grpSpPr>
          <p:grpSp>
            <p:nvGrpSpPr>
              <p:cNvPr id="184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89" name="Rectangle 18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0" name="Oval 18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91" name="Freeform 19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2" name="Freeform 19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3" name="Freeform 19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4" name="Freeform 193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95" name="Straight Connector 194"/>
                <p:cNvCxnSpPr>
                  <a:endCxn id="19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86" name="Oval 185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b</a:t>
                  </a:r>
                  <a:endParaRPr lang="en-US" dirty="0"/>
                </a:p>
              </p:txBody>
            </p:sp>
          </p:grpSp>
        </p:grpSp>
        <p:grpSp>
          <p:nvGrpSpPr>
            <p:cNvPr id="136" name="Group 135"/>
            <p:cNvGrpSpPr/>
            <p:nvPr/>
          </p:nvGrpSpPr>
          <p:grpSpPr>
            <a:xfrm>
              <a:off x="1740320" y="4094669"/>
              <a:ext cx="565150" cy="369332"/>
              <a:chOff x="1736090" y="2873352"/>
              <a:chExt cx="565150" cy="369332"/>
            </a:xfrm>
          </p:grpSpPr>
          <p:grpSp>
            <p:nvGrpSpPr>
              <p:cNvPr id="171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75" name="Oval 174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6" name="Rectangle 175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7" name="Oval 176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8" name="Freeform 177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9" name="Freeform 178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0" name="Freeform 179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1" name="Freeform 180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82" name="Straight Connector 181"/>
                <p:cNvCxnSpPr>
                  <a:endCxn id="177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2" name="Group 171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73" name="Oval 172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4" name="TextBox 173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d</a:t>
                  </a:r>
                  <a:endParaRPr lang="en-US" dirty="0"/>
                </a:p>
              </p:txBody>
            </p:sp>
          </p:grpSp>
        </p:grpSp>
        <p:grpSp>
          <p:nvGrpSpPr>
            <p:cNvPr id="137" name="Group 136"/>
            <p:cNvGrpSpPr/>
            <p:nvPr/>
          </p:nvGrpSpPr>
          <p:grpSpPr>
            <a:xfrm>
              <a:off x="2601806" y="3485072"/>
              <a:ext cx="565150" cy="369332"/>
              <a:chOff x="1736090" y="2873352"/>
              <a:chExt cx="565150" cy="369332"/>
            </a:xfrm>
          </p:grpSpPr>
          <p:grpSp>
            <p:nvGrpSpPr>
              <p:cNvPr id="15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62" name="Oval 16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5" name="Freeform 16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6" name="Freeform 16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7" name="Freeform 16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8" name="Freeform 16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69" name="Straight Connector 168"/>
                <p:cNvCxnSpPr>
                  <a:endCxn id="16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9" name="Group 158"/>
              <p:cNvGrpSpPr/>
              <p:nvPr/>
            </p:nvGrpSpPr>
            <p:grpSpPr>
              <a:xfrm>
                <a:off x="1770362" y="2873352"/>
                <a:ext cx="428460" cy="369332"/>
                <a:chOff x="667045" y="1708643"/>
                <a:chExt cx="428460" cy="369332"/>
              </a:xfrm>
            </p:grpSpPr>
            <p:sp>
              <p:nvSpPr>
                <p:cNvPr id="160" name="Oval 159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1" name="TextBox 160"/>
                <p:cNvSpPr txBox="1"/>
                <p:nvPr/>
              </p:nvSpPr>
              <p:spPr>
                <a:xfrm>
                  <a:off x="667045" y="1708643"/>
                  <a:ext cx="42846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c</a:t>
                  </a:r>
                  <a:endParaRPr lang="en-US" dirty="0"/>
                </a:p>
              </p:txBody>
            </p:sp>
          </p:grpSp>
        </p:grpSp>
        <p:grpSp>
          <p:nvGrpSpPr>
            <p:cNvPr id="138" name="Group 137"/>
            <p:cNvGrpSpPr/>
            <p:nvPr/>
          </p:nvGrpSpPr>
          <p:grpSpPr>
            <a:xfrm>
              <a:off x="833331" y="3478719"/>
              <a:ext cx="565150" cy="369332"/>
              <a:chOff x="1736090" y="2873352"/>
              <a:chExt cx="565150" cy="369332"/>
            </a:xfrm>
          </p:grpSpPr>
          <p:grpSp>
            <p:nvGrpSpPr>
              <p:cNvPr id="14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49" name="Oval 14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0" name="Rectangle 14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1" name="Oval 15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2" name="Freeform 15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3" name="Freeform 15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4" name="Freeform 15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5" name="Freeform 15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56" name="Straight Connector 155"/>
                <p:cNvCxnSpPr>
                  <a:endCxn id="15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6" name="Group 145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47" name="Oval 146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8" name="TextBox 147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a</a:t>
                  </a:r>
                  <a:endParaRPr lang="en-US" dirty="0"/>
                </a:p>
              </p:txBody>
            </p:sp>
          </p:grpSp>
        </p:grpSp>
        <p:cxnSp>
          <p:nvCxnSpPr>
            <p:cNvPr id="139" name="Straight Connector 138"/>
            <p:cNvCxnSpPr>
              <a:stCxn id="187" idx="2"/>
              <a:endCxn id="174" idx="0"/>
            </p:cNvCxnSpPr>
            <p:nvPr/>
          </p:nvCxnSpPr>
          <p:spPr bwMode="auto">
            <a:xfrm>
              <a:off x="1991073" y="3242684"/>
              <a:ext cx="4230" cy="851985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" name="Straight Connector 139"/>
            <p:cNvCxnSpPr/>
            <p:nvPr/>
          </p:nvCxnSpPr>
          <p:spPr bwMode="auto">
            <a:xfrm>
              <a:off x="1407477" y="3648621"/>
              <a:ext cx="1204913" cy="635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" name="Straight Connector 140"/>
            <p:cNvCxnSpPr>
              <a:stCxn id="188" idx="7"/>
            </p:cNvCxnSpPr>
            <p:nvPr/>
          </p:nvCxnSpPr>
          <p:spPr bwMode="auto">
            <a:xfrm>
              <a:off x="2218708" y="3154477"/>
              <a:ext cx="480042" cy="36977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2" name="Straight Connector 141"/>
            <p:cNvCxnSpPr/>
            <p:nvPr/>
          </p:nvCxnSpPr>
          <p:spPr bwMode="auto">
            <a:xfrm>
              <a:off x="1300073" y="3786304"/>
              <a:ext cx="477927" cy="35707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3" name="Straight Connector 142"/>
            <p:cNvCxnSpPr/>
            <p:nvPr/>
          </p:nvCxnSpPr>
          <p:spPr bwMode="auto">
            <a:xfrm flipH="1">
              <a:off x="2196042" y="3783542"/>
              <a:ext cx="508002" cy="34925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/>
            <p:nvPr/>
          </p:nvCxnSpPr>
          <p:spPr bwMode="auto">
            <a:xfrm flipH="1">
              <a:off x="1287553" y="3166946"/>
              <a:ext cx="508002" cy="34925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28" name="Straight Connector 127"/>
          <p:cNvCxnSpPr/>
          <p:nvPr/>
        </p:nvCxnSpPr>
        <p:spPr bwMode="auto">
          <a:xfrm flipH="1" flipV="1">
            <a:off x="3046706" y="2340047"/>
            <a:ext cx="480877" cy="7440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9" name="Straight Connector 128"/>
          <p:cNvCxnSpPr/>
          <p:nvPr/>
        </p:nvCxnSpPr>
        <p:spPr bwMode="auto">
          <a:xfrm flipV="1">
            <a:off x="5523188" y="2281165"/>
            <a:ext cx="337735" cy="82312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30" name="TextBox 129"/>
          <p:cNvSpPr txBox="1"/>
          <p:nvPr/>
        </p:nvSpPr>
        <p:spPr>
          <a:xfrm>
            <a:off x="3493291" y="2438369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AS2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5543950" y="1351667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AS3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707172" y="1562343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AS1</a:t>
            </a:r>
            <a:endParaRPr lang="en-US" sz="2000" dirty="0">
              <a:solidFill>
                <a:srgbClr val="00009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070827" y="2413274"/>
            <a:ext cx="1701734" cy="616172"/>
            <a:chOff x="7073692" y="5469792"/>
            <a:chExt cx="1701734" cy="616172"/>
          </a:xfrm>
        </p:grpSpPr>
        <p:grpSp>
          <p:nvGrpSpPr>
            <p:cNvPr id="10" name="Group 9"/>
            <p:cNvGrpSpPr/>
            <p:nvPr/>
          </p:nvGrpSpPr>
          <p:grpSpPr>
            <a:xfrm>
              <a:off x="7073692" y="5469792"/>
              <a:ext cx="1701734" cy="616172"/>
              <a:chOff x="6946249" y="5096269"/>
              <a:chExt cx="1701734" cy="616172"/>
            </a:xfrm>
          </p:grpSpPr>
          <p:sp>
            <p:nvSpPr>
              <p:cNvPr id="399" name="Freeform 2"/>
              <p:cNvSpPr/>
              <p:nvPr/>
            </p:nvSpPr>
            <p:spPr bwMode="auto">
              <a:xfrm>
                <a:off x="6946249" y="5096269"/>
                <a:ext cx="1701734" cy="61617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-1" fmla="*/ 4 w 8600"/>
                  <a:gd name="connsiteY0-2" fmla="*/ 4042 h 10128"/>
                  <a:gd name="connsiteX1-3" fmla="*/ 715 w 8600"/>
                  <a:gd name="connsiteY1-4" fmla="*/ 1598 h 10128"/>
                  <a:gd name="connsiteX2-5" fmla="*/ 3130 w 8600"/>
                  <a:gd name="connsiteY2-6" fmla="*/ 1009 h 10128"/>
                  <a:gd name="connsiteX3-7" fmla="*/ 4995 w 8600"/>
                  <a:gd name="connsiteY3-8" fmla="*/ 3 h 10128"/>
                  <a:gd name="connsiteX4-9" fmla="*/ 6720 w 8600"/>
                  <a:gd name="connsiteY4-10" fmla="*/ 1012 h 10128"/>
                  <a:gd name="connsiteX5-11" fmla="*/ 8599 w 8600"/>
                  <a:gd name="connsiteY5-12" fmla="*/ 6800 h 10128"/>
                  <a:gd name="connsiteX6-13" fmla="*/ 6995 w 8600"/>
                  <a:gd name="connsiteY6-14" fmla="*/ 9325 h 10128"/>
                  <a:gd name="connsiteX7-15" fmla="*/ 5307 w 8600"/>
                  <a:gd name="connsiteY7-16" fmla="*/ 8846 h 10128"/>
                  <a:gd name="connsiteX8-17" fmla="*/ 4371 w 8600"/>
                  <a:gd name="connsiteY8-18" fmla="*/ 9915 h 10128"/>
                  <a:gd name="connsiteX9-19" fmla="*/ 3140 w 8600"/>
                  <a:gd name="connsiteY9-20" fmla="*/ 10022 h 10128"/>
                  <a:gd name="connsiteX10-21" fmla="*/ 2179 w 8600"/>
                  <a:gd name="connsiteY10-22" fmla="*/ 7898 h 10128"/>
                  <a:gd name="connsiteX11-23" fmla="*/ 1187 w 8600"/>
                  <a:gd name="connsiteY11-24" fmla="*/ 7498 h 10128"/>
                  <a:gd name="connsiteX12-25" fmla="*/ 4 w 8600"/>
                  <a:gd name="connsiteY12-26" fmla="*/ 4042 h 10128"/>
                  <a:gd name="connsiteX0-27" fmla="*/ 4 w 9326"/>
                  <a:gd name="connsiteY0-28" fmla="*/ 3988 h 9997"/>
                  <a:gd name="connsiteX1-29" fmla="*/ 830 w 9326"/>
                  <a:gd name="connsiteY1-30" fmla="*/ 1575 h 9997"/>
                  <a:gd name="connsiteX2-31" fmla="*/ 3639 w 9326"/>
                  <a:gd name="connsiteY2-32" fmla="*/ 993 h 9997"/>
                  <a:gd name="connsiteX3-33" fmla="*/ 5807 w 9326"/>
                  <a:gd name="connsiteY3-34" fmla="*/ 0 h 9997"/>
                  <a:gd name="connsiteX4-35" fmla="*/ 7813 w 9326"/>
                  <a:gd name="connsiteY4-36" fmla="*/ 996 h 9997"/>
                  <a:gd name="connsiteX5-37" fmla="*/ 9324 w 9326"/>
                  <a:gd name="connsiteY5-38" fmla="*/ 5746 h 9997"/>
                  <a:gd name="connsiteX6-39" fmla="*/ 8133 w 9326"/>
                  <a:gd name="connsiteY6-40" fmla="*/ 9204 h 9997"/>
                  <a:gd name="connsiteX7-41" fmla="*/ 6170 w 9326"/>
                  <a:gd name="connsiteY7-42" fmla="*/ 8731 h 9997"/>
                  <a:gd name="connsiteX8-43" fmla="*/ 5082 w 9326"/>
                  <a:gd name="connsiteY8-44" fmla="*/ 9787 h 9997"/>
                  <a:gd name="connsiteX9-45" fmla="*/ 3650 w 9326"/>
                  <a:gd name="connsiteY9-46" fmla="*/ 9892 h 9997"/>
                  <a:gd name="connsiteX10-47" fmla="*/ 2533 w 9326"/>
                  <a:gd name="connsiteY10-48" fmla="*/ 7795 h 9997"/>
                  <a:gd name="connsiteX11-49" fmla="*/ 1379 w 9326"/>
                  <a:gd name="connsiteY11-50" fmla="*/ 7400 h 9997"/>
                  <a:gd name="connsiteX12-51" fmla="*/ 4 w 9326"/>
                  <a:gd name="connsiteY12-52" fmla="*/ 3988 h 9997"/>
                  <a:gd name="connsiteX0-53" fmla="*/ 4 w 10001"/>
                  <a:gd name="connsiteY0-54" fmla="*/ 3989 h 10041"/>
                  <a:gd name="connsiteX1-55" fmla="*/ 890 w 10001"/>
                  <a:gd name="connsiteY1-56" fmla="*/ 1575 h 10041"/>
                  <a:gd name="connsiteX2-57" fmla="*/ 3902 w 10001"/>
                  <a:gd name="connsiteY2-58" fmla="*/ 993 h 10041"/>
                  <a:gd name="connsiteX3-59" fmla="*/ 6227 w 10001"/>
                  <a:gd name="connsiteY3-60" fmla="*/ 0 h 10041"/>
                  <a:gd name="connsiteX4-61" fmla="*/ 8378 w 10001"/>
                  <a:gd name="connsiteY4-62" fmla="*/ 996 h 10041"/>
                  <a:gd name="connsiteX5-63" fmla="*/ 9998 w 10001"/>
                  <a:gd name="connsiteY5-64" fmla="*/ 5748 h 10041"/>
                  <a:gd name="connsiteX6-65" fmla="*/ 8721 w 10001"/>
                  <a:gd name="connsiteY6-66" fmla="*/ 9207 h 10041"/>
                  <a:gd name="connsiteX7-67" fmla="*/ 5449 w 10001"/>
                  <a:gd name="connsiteY7-68" fmla="*/ 9790 h 10041"/>
                  <a:gd name="connsiteX8-69" fmla="*/ 3914 w 10001"/>
                  <a:gd name="connsiteY8-70" fmla="*/ 9895 h 10041"/>
                  <a:gd name="connsiteX9-71" fmla="*/ 2716 w 10001"/>
                  <a:gd name="connsiteY9-72" fmla="*/ 7797 h 10041"/>
                  <a:gd name="connsiteX10-73" fmla="*/ 1479 w 10001"/>
                  <a:gd name="connsiteY10-74" fmla="*/ 7402 h 10041"/>
                  <a:gd name="connsiteX11-75" fmla="*/ 4 w 10001"/>
                  <a:gd name="connsiteY11-76" fmla="*/ 3989 h 10041"/>
                  <a:gd name="connsiteX0-77" fmla="*/ 4 w 10001"/>
                  <a:gd name="connsiteY0-78" fmla="*/ 3989 h 14825"/>
                  <a:gd name="connsiteX1-79" fmla="*/ 890 w 10001"/>
                  <a:gd name="connsiteY1-80" fmla="*/ 1575 h 14825"/>
                  <a:gd name="connsiteX2-81" fmla="*/ 3902 w 10001"/>
                  <a:gd name="connsiteY2-82" fmla="*/ 993 h 14825"/>
                  <a:gd name="connsiteX3-83" fmla="*/ 6227 w 10001"/>
                  <a:gd name="connsiteY3-84" fmla="*/ 0 h 14825"/>
                  <a:gd name="connsiteX4-85" fmla="*/ 8378 w 10001"/>
                  <a:gd name="connsiteY4-86" fmla="*/ 996 h 14825"/>
                  <a:gd name="connsiteX5-87" fmla="*/ 9998 w 10001"/>
                  <a:gd name="connsiteY5-88" fmla="*/ 5748 h 14825"/>
                  <a:gd name="connsiteX6-89" fmla="*/ 8721 w 10001"/>
                  <a:gd name="connsiteY6-90" fmla="*/ 9207 h 14825"/>
                  <a:gd name="connsiteX7-91" fmla="*/ 6011 w 10001"/>
                  <a:gd name="connsiteY7-92" fmla="*/ 14823 h 14825"/>
                  <a:gd name="connsiteX8-93" fmla="*/ 3914 w 10001"/>
                  <a:gd name="connsiteY8-94" fmla="*/ 9895 h 14825"/>
                  <a:gd name="connsiteX9-95" fmla="*/ 2716 w 10001"/>
                  <a:gd name="connsiteY9-96" fmla="*/ 7797 h 14825"/>
                  <a:gd name="connsiteX10-97" fmla="*/ 1479 w 10001"/>
                  <a:gd name="connsiteY10-98" fmla="*/ 7402 h 14825"/>
                  <a:gd name="connsiteX11-99" fmla="*/ 4 w 10001"/>
                  <a:gd name="connsiteY11-100" fmla="*/ 3989 h 14825"/>
                  <a:gd name="connsiteX0-101" fmla="*/ 4 w 10001"/>
                  <a:gd name="connsiteY0-102" fmla="*/ 7436 h 18272"/>
                  <a:gd name="connsiteX1-103" fmla="*/ 890 w 10001"/>
                  <a:gd name="connsiteY1-104" fmla="*/ 5022 h 18272"/>
                  <a:gd name="connsiteX2-105" fmla="*/ 3902 w 10001"/>
                  <a:gd name="connsiteY2-106" fmla="*/ 4440 h 18272"/>
                  <a:gd name="connsiteX3-107" fmla="*/ 6026 w 10001"/>
                  <a:gd name="connsiteY3-108" fmla="*/ 0 h 18272"/>
                  <a:gd name="connsiteX4-109" fmla="*/ 8378 w 10001"/>
                  <a:gd name="connsiteY4-110" fmla="*/ 4443 h 18272"/>
                  <a:gd name="connsiteX5-111" fmla="*/ 9998 w 10001"/>
                  <a:gd name="connsiteY5-112" fmla="*/ 9195 h 18272"/>
                  <a:gd name="connsiteX6-113" fmla="*/ 8721 w 10001"/>
                  <a:gd name="connsiteY6-114" fmla="*/ 12654 h 18272"/>
                  <a:gd name="connsiteX7-115" fmla="*/ 6011 w 10001"/>
                  <a:gd name="connsiteY7-116" fmla="*/ 18270 h 18272"/>
                  <a:gd name="connsiteX8-117" fmla="*/ 3914 w 10001"/>
                  <a:gd name="connsiteY8-118" fmla="*/ 13342 h 18272"/>
                  <a:gd name="connsiteX9-119" fmla="*/ 2716 w 10001"/>
                  <a:gd name="connsiteY9-120" fmla="*/ 11244 h 18272"/>
                  <a:gd name="connsiteX10-121" fmla="*/ 1479 w 10001"/>
                  <a:gd name="connsiteY10-122" fmla="*/ 10849 h 18272"/>
                  <a:gd name="connsiteX11-123" fmla="*/ 4 w 10001"/>
                  <a:gd name="connsiteY11-124" fmla="*/ 7436 h 18272"/>
                  <a:gd name="connsiteX0-125" fmla="*/ 1 w 9998"/>
                  <a:gd name="connsiteY0-126" fmla="*/ 7436 h 18272"/>
                  <a:gd name="connsiteX1-127" fmla="*/ 3899 w 9998"/>
                  <a:gd name="connsiteY1-128" fmla="*/ 4440 h 18272"/>
                  <a:gd name="connsiteX2-129" fmla="*/ 6023 w 9998"/>
                  <a:gd name="connsiteY2-130" fmla="*/ 0 h 18272"/>
                  <a:gd name="connsiteX3-131" fmla="*/ 8375 w 9998"/>
                  <a:gd name="connsiteY3-132" fmla="*/ 4443 h 18272"/>
                  <a:gd name="connsiteX4-133" fmla="*/ 9995 w 9998"/>
                  <a:gd name="connsiteY4-134" fmla="*/ 9195 h 18272"/>
                  <a:gd name="connsiteX5-135" fmla="*/ 8718 w 9998"/>
                  <a:gd name="connsiteY5-136" fmla="*/ 12654 h 18272"/>
                  <a:gd name="connsiteX6-137" fmla="*/ 6008 w 9998"/>
                  <a:gd name="connsiteY6-138" fmla="*/ 18270 h 18272"/>
                  <a:gd name="connsiteX7-139" fmla="*/ 3911 w 9998"/>
                  <a:gd name="connsiteY7-140" fmla="*/ 13342 h 18272"/>
                  <a:gd name="connsiteX8-141" fmla="*/ 2713 w 9998"/>
                  <a:gd name="connsiteY8-142" fmla="*/ 11244 h 18272"/>
                  <a:gd name="connsiteX9-143" fmla="*/ 1476 w 9998"/>
                  <a:gd name="connsiteY9-144" fmla="*/ 10849 h 18272"/>
                  <a:gd name="connsiteX10-145" fmla="*/ 1 w 9998"/>
                  <a:gd name="connsiteY10-146" fmla="*/ 7436 h 18272"/>
                  <a:gd name="connsiteX0-147" fmla="*/ 35 w 8559"/>
                  <a:gd name="connsiteY0-148" fmla="*/ 5938 h 10000"/>
                  <a:gd name="connsiteX1-149" fmla="*/ 2459 w 8559"/>
                  <a:gd name="connsiteY1-150" fmla="*/ 2430 h 10000"/>
                  <a:gd name="connsiteX2-151" fmla="*/ 4583 w 8559"/>
                  <a:gd name="connsiteY2-152" fmla="*/ 0 h 10000"/>
                  <a:gd name="connsiteX3-153" fmla="*/ 6936 w 8559"/>
                  <a:gd name="connsiteY3-154" fmla="*/ 2432 h 10000"/>
                  <a:gd name="connsiteX4-155" fmla="*/ 8556 w 8559"/>
                  <a:gd name="connsiteY4-156" fmla="*/ 5032 h 10000"/>
                  <a:gd name="connsiteX5-157" fmla="*/ 7279 w 8559"/>
                  <a:gd name="connsiteY5-158" fmla="*/ 6925 h 10000"/>
                  <a:gd name="connsiteX6-159" fmla="*/ 4568 w 8559"/>
                  <a:gd name="connsiteY6-160" fmla="*/ 9999 h 10000"/>
                  <a:gd name="connsiteX7-161" fmla="*/ 2471 w 8559"/>
                  <a:gd name="connsiteY7-162" fmla="*/ 7302 h 10000"/>
                  <a:gd name="connsiteX8-163" fmla="*/ 1273 w 8559"/>
                  <a:gd name="connsiteY8-164" fmla="*/ 6154 h 10000"/>
                  <a:gd name="connsiteX9-165" fmla="*/ 35 w 8559"/>
                  <a:gd name="connsiteY9-166" fmla="*/ 5938 h 10000"/>
                  <a:gd name="connsiteX0-167" fmla="*/ 49 w 9820"/>
                  <a:gd name="connsiteY0-168" fmla="*/ 4655 h 10000"/>
                  <a:gd name="connsiteX1-169" fmla="*/ 2693 w 9820"/>
                  <a:gd name="connsiteY1-170" fmla="*/ 2430 h 10000"/>
                  <a:gd name="connsiteX2-171" fmla="*/ 5175 w 9820"/>
                  <a:gd name="connsiteY2-172" fmla="*/ 0 h 10000"/>
                  <a:gd name="connsiteX3-173" fmla="*/ 7924 w 9820"/>
                  <a:gd name="connsiteY3-174" fmla="*/ 2432 h 10000"/>
                  <a:gd name="connsiteX4-175" fmla="*/ 9816 w 9820"/>
                  <a:gd name="connsiteY4-176" fmla="*/ 5032 h 10000"/>
                  <a:gd name="connsiteX5-177" fmla="*/ 8324 w 9820"/>
                  <a:gd name="connsiteY5-178" fmla="*/ 6925 h 10000"/>
                  <a:gd name="connsiteX6-179" fmla="*/ 5157 w 9820"/>
                  <a:gd name="connsiteY6-180" fmla="*/ 9999 h 10000"/>
                  <a:gd name="connsiteX7-181" fmla="*/ 2707 w 9820"/>
                  <a:gd name="connsiteY7-182" fmla="*/ 7302 h 10000"/>
                  <a:gd name="connsiteX8-183" fmla="*/ 1307 w 9820"/>
                  <a:gd name="connsiteY8-184" fmla="*/ 6154 h 10000"/>
                  <a:gd name="connsiteX9-185" fmla="*/ 49 w 9820"/>
                  <a:gd name="connsiteY9-186" fmla="*/ 4655 h 10000"/>
                  <a:gd name="connsiteX0-187" fmla="*/ 45 w 9995"/>
                  <a:gd name="connsiteY0-188" fmla="*/ 4655 h 10000"/>
                  <a:gd name="connsiteX1-189" fmla="*/ 2737 w 9995"/>
                  <a:gd name="connsiteY1-190" fmla="*/ 2430 h 10000"/>
                  <a:gd name="connsiteX2-191" fmla="*/ 5265 w 9995"/>
                  <a:gd name="connsiteY2-192" fmla="*/ 0 h 10000"/>
                  <a:gd name="connsiteX3-193" fmla="*/ 8064 w 9995"/>
                  <a:gd name="connsiteY3-194" fmla="*/ 2432 h 10000"/>
                  <a:gd name="connsiteX4-195" fmla="*/ 9991 w 9995"/>
                  <a:gd name="connsiteY4-196" fmla="*/ 5032 h 10000"/>
                  <a:gd name="connsiteX5-197" fmla="*/ 8472 w 9995"/>
                  <a:gd name="connsiteY5-198" fmla="*/ 6925 h 10000"/>
                  <a:gd name="connsiteX6-199" fmla="*/ 5247 w 9995"/>
                  <a:gd name="connsiteY6-200" fmla="*/ 9999 h 10000"/>
                  <a:gd name="connsiteX7-201" fmla="*/ 2752 w 9995"/>
                  <a:gd name="connsiteY7-202" fmla="*/ 7302 h 10000"/>
                  <a:gd name="connsiteX8-203" fmla="*/ 1374 w 9995"/>
                  <a:gd name="connsiteY8-204" fmla="*/ 6984 h 10000"/>
                  <a:gd name="connsiteX9-205" fmla="*/ 45 w 9995"/>
                  <a:gd name="connsiteY9-206" fmla="*/ 4655 h 10000"/>
                  <a:gd name="connsiteX0-207" fmla="*/ 45 w 10000"/>
                  <a:gd name="connsiteY0-208" fmla="*/ 5032 h 10377"/>
                  <a:gd name="connsiteX1-209" fmla="*/ 2738 w 10000"/>
                  <a:gd name="connsiteY1-210" fmla="*/ 2807 h 10377"/>
                  <a:gd name="connsiteX2-211" fmla="*/ 4886 w 10000"/>
                  <a:gd name="connsiteY2-212" fmla="*/ 0 h 10377"/>
                  <a:gd name="connsiteX3-213" fmla="*/ 8068 w 10000"/>
                  <a:gd name="connsiteY3-214" fmla="*/ 2809 h 10377"/>
                  <a:gd name="connsiteX4-215" fmla="*/ 9996 w 10000"/>
                  <a:gd name="connsiteY4-216" fmla="*/ 5409 h 10377"/>
                  <a:gd name="connsiteX5-217" fmla="*/ 8476 w 10000"/>
                  <a:gd name="connsiteY5-218" fmla="*/ 7302 h 10377"/>
                  <a:gd name="connsiteX6-219" fmla="*/ 5250 w 10000"/>
                  <a:gd name="connsiteY6-220" fmla="*/ 10376 h 10377"/>
                  <a:gd name="connsiteX7-221" fmla="*/ 2753 w 10000"/>
                  <a:gd name="connsiteY7-222" fmla="*/ 7679 h 10377"/>
                  <a:gd name="connsiteX8-223" fmla="*/ 1375 w 10000"/>
                  <a:gd name="connsiteY8-224" fmla="*/ 7361 h 10377"/>
                  <a:gd name="connsiteX9-225" fmla="*/ 45 w 10000"/>
                  <a:gd name="connsiteY9-226" fmla="*/ 5032 h 10377"/>
                  <a:gd name="connsiteX0-227" fmla="*/ 45 w 10000"/>
                  <a:gd name="connsiteY0-228" fmla="*/ 5036 h 10381"/>
                  <a:gd name="connsiteX1-229" fmla="*/ 2738 w 10000"/>
                  <a:gd name="connsiteY1-230" fmla="*/ 2811 h 10381"/>
                  <a:gd name="connsiteX2-231" fmla="*/ 4886 w 10000"/>
                  <a:gd name="connsiteY2-232" fmla="*/ 4 h 10381"/>
                  <a:gd name="connsiteX3-233" fmla="*/ 8068 w 10000"/>
                  <a:gd name="connsiteY3-234" fmla="*/ 2813 h 10381"/>
                  <a:gd name="connsiteX4-235" fmla="*/ 9996 w 10000"/>
                  <a:gd name="connsiteY4-236" fmla="*/ 5413 h 10381"/>
                  <a:gd name="connsiteX5-237" fmla="*/ 8476 w 10000"/>
                  <a:gd name="connsiteY5-238" fmla="*/ 7306 h 10381"/>
                  <a:gd name="connsiteX6-239" fmla="*/ 5250 w 10000"/>
                  <a:gd name="connsiteY6-240" fmla="*/ 10380 h 10381"/>
                  <a:gd name="connsiteX7-241" fmla="*/ 2753 w 10000"/>
                  <a:gd name="connsiteY7-242" fmla="*/ 7683 h 10381"/>
                  <a:gd name="connsiteX8-243" fmla="*/ 1375 w 10000"/>
                  <a:gd name="connsiteY8-244" fmla="*/ 7365 h 10381"/>
                  <a:gd name="connsiteX9-245" fmla="*/ 45 w 10000"/>
                  <a:gd name="connsiteY9-246" fmla="*/ 5036 h 10381"/>
                  <a:gd name="connsiteX0-247" fmla="*/ 45 w 10000"/>
                  <a:gd name="connsiteY0-248" fmla="*/ 5036 h 10796"/>
                  <a:gd name="connsiteX1-249" fmla="*/ 2738 w 10000"/>
                  <a:gd name="connsiteY1-250" fmla="*/ 2811 h 10796"/>
                  <a:gd name="connsiteX2-251" fmla="*/ 4886 w 10000"/>
                  <a:gd name="connsiteY2-252" fmla="*/ 4 h 10796"/>
                  <a:gd name="connsiteX3-253" fmla="*/ 8068 w 10000"/>
                  <a:gd name="connsiteY3-254" fmla="*/ 2813 h 10796"/>
                  <a:gd name="connsiteX4-255" fmla="*/ 9996 w 10000"/>
                  <a:gd name="connsiteY4-256" fmla="*/ 5413 h 10796"/>
                  <a:gd name="connsiteX5-257" fmla="*/ 8476 w 10000"/>
                  <a:gd name="connsiteY5-258" fmla="*/ 7306 h 10796"/>
                  <a:gd name="connsiteX6-259" fmla="*/ 5202 w 10000"/>
                  <a:gd name="connsiteY6-260" fmla="*/ 10795 h 10796"/>
                  <a:gd name="connsiteX7-261" fmla="*/ 2753 w 10000"/>
                  <a:gd name="connsiteY7-262" fmla="*/ 7683 h 10796"/>
                  <a:gd name="connsiteX8-263" fmla="*/ 1375 w 10000"/>
                  <a:gd name="connsiteY8-264" fmla="*/ 7365 h 10796"/>
                  <a:gd name="connsiteX9-265" fmla="*/ 45 w 10000"/>
                  <a:gd name="connsiteY9-266" fmla="*/ 5036 h 10796"/>
                  <a:gd name="connsiteX0-267" fmla="*/ 45 w 10000"/>
                  <a:gd name="connsiteY0-268" fmla="*/ 5036 h 10795"/>
                  <a:gd name="connsiteX1-269" fmla="*/ 2738 w 10000"/>
                  <a:gd name="connsiteY1-270" fmla="*/ 2811 h 10795"/>
                  <a:gd name="connsiteX2-271" fmla="*/ 4886 w 10000"/>
                  <a:gd name="connsiteY2-272" fmla="*/ 4 h 10795"/>
                  <a:gd name="connsiteX3-273" fmla="*/ 8068 w 10000"/>
                  <a:gd name="connsiteY3-274" fmla="*/ 2813 h 10795"/>
                  <a:gd name="connsiteX4-275" fmla="*/ 9996 w 10000"/>
                  <a:gd name="connsiteY4-276" fmla="*/ 5413 h 10795"/>
                  <a:gd name="connsiteX5-277" fmla="*/ 8476 w 10000"/>
                  <a:gd name="connsiteY5-278" fmla="*/ 7306 h 10795"/>
                  <a:gd name="connsiteX6-279" fmla="*/ 5202 w 10000"/>
                  <a:gd name="connsiteY6-280" fmla="*/ 10795 h 10795"/>
                  <a:gd name="connsiteX7-281" fmla="*/ 2753 w 10000"/>
                  <a:gd name="connsiteY7-282" fmla="*/ 7683 h 10795"/>
                  <a:gd name="connsiteX8-283" fmla="*/ 1375 w 10000"/>
                  <a:gd name="connsiteY8-284" fmla="*/ 7365 h 10795"/>
                  <a:gd name="connsiteX9-285" fmla="*/ 45 w 10000"/>
                  <a:gd name="connsiteY9-286" fmla="*/ 5036 h 10795"/>
                  <a:gd name="connsiteX0-287" fmla="*/ 45 w 10000"/>
                  <a:gd name="connsiteY0-288" fmla="*/ 5036 h 10795"/>
                  <a:gd name="connsiteX1-289" fmla="*/ 2738 w 10000"/>
                  <a:gd name="connsiteY1-290" fmla="*/ 2811 h 10795"/>
                  <a:gd name="connsiteX2-291" fmla="*/ 4886 w 10000"/>
                  <a:gd name="connsiteY2-292" fmla="*/ 4 h 10795"/>
                  <a:gd name="connsiteX3-293" fmla="*/ 8068 w 10000"/>
                  <a:gd name="connsiteY3-294" fmla="*/ 2813 h 10795"/>
                  <a:gd name="connsiteX4-295" fmla="*/ 9996 w 10000"/>
                  <a:gd name="connsiteY4-296" fmla="*/ 5413 h 10795"/>
                  <a:gd name="connsiteX5-297" fmla="*/ 8476 w 10000"/>
                  <a:gd name="connsiteY5-298" fmla="*/ 7306 h 10795"/>
                  <a:gd name="connsiteX6-299" fmla="*/ 5202 w 10000"/>
                  <a:gd name="connsiteY6-300" fmla="*/ 10795 h 10795"/>
                  <a:gd name="connsiteX7-301" fmla="*/ 2753 w 10000"/>
                  <a:gd name="connsiteY7-302" fmla="*/ 7683 h 10795"/>
                  <a:gd name="connsiteX8-303" fmla="*/ 1375 w 10000"/>
                  <a:gd name="connsiteY8-304" fmla="*/ 7365 h 10795"/>
                  <a:gd name="connsiteX9-305" fmla="*/ 45 w 10000"/>
                  <a:gd name="connsiteY9-306" fmla="*/ 5036 h 10795"/>
                  <a:gd name="connsiteX0-307" fmla="*/ 4 w 9959"/>
                  <a:gd name="connsiteY0-308" fmla="*/ 5593 h 11352"/>
                  <a:gd name="connsiteX1-309" fmla="*/ 1089 w 9959"/>
                  <a:gd name="connsiteY1-310" fmla="*/ 469 h 11352"/>
                  <a:gd name="connsiteX2-311" fmla="*/ 4845 w 9959"/>
                  <a:gd name="connsiteY2-312" fmla="*/ 561 h 11352"/>
                  <a:gd name="connsiteX3-313" fmla="*/ 8027 w 9959"/>
                  <a:gd name="connsiteY3-314" fmla="*/ 3370 h 11352"/>
                  <a:gd name="connsiteX4-315" fmla="*/ 9955 w 9959"/>
                  <a:gd name="connsiteY4-316" fmla="*/ 5970 h 11352"/>
                  <a:gd name="connsiteX5-317" fmla="*/ 8435 w 9959"/>
                  <a:gd name="connsiteY5-318" fmla="*/ 7863 h 11352"/>
                  <a:gd name="connsiteX6-319" fmla="*/ 5161 w 9959"/>
                  <a:gd name="connsiteY6-320" fmla="*/ 11352 h 11352"/>
                  <a:gd name="connsiteX7-321" fmla="*/ 2712 w 9959"/>
                  <a:gd name="connsiteY7-322" fmla="*/ 8240 h 11352"/>
                  <a:gd name="connsiteX8-323" fmla="*/ 1334 w 9959"/>
                  <a:gd name="connsiteY8-324" fmla="*/ 7922 h 11352"/>
                  <a:gd name="connsiteX9-325" fmla="*/ 4 w 9959"/>
                  <a:gd name="connsiteY9-326" fmla="*/ 5593 h 11352"/>
                  <a:gd name="connsiteX0-327" fmla="*/ 0 w 11223"/>
                  <a:gd name="connsiteY0-328" fmla="*/ 3835 h 9929"/>
                  <a:gd name="connsiteX1-329" fmla="*/ 2316 w 11223"/>
                  <a:gd name="connsiteY1-330" fmla="*/ 342 h 9929"/>
                  <a:gd name="connsiteX2-331" fmla="*/ 6088 w 11223"/>
                  <a:gd name="connsiteY2-332" fmla="*/ 423 h 9929"/>
                  <a:gd name="connsiteX3-333" fmla="*/ 9283 w 11223"/>
                  <a:gd name="connsiteY3-334" fmla="*/ 2898 h 9929"/>
                  <a:gd name="connsiteX4-335" fmla="*/ 11219 w 11223"/>
                  <a:gd name="connsiteY4-336" fmla="*/ 5188 h 9929"/>
                  <a:gd name="connsiteX5-337" fmla="*/ 9693 w 11223"/>
                  <a:gd name="connsiteY5-338" fmla="*/ 6856 h 9929"/>
                  <a:gd name="connsiteX6-339" fmla="*/ 6405 w 11223"/>
                  <a:gd name="connsiteY6-340" fmla="*/ 9929 h 9929"/>
                  <a:gd name="connsiteX7-341" fmla="*/ 3946 w 11223"/>
                  <a:gd name="connsiteY7-342" fmla="*/ 7188 h 9929"/>
                  <a:gd name="connsiteX8-343" fmla="*/ 2562 w 11223"/>
                  <a:gd name="connsiteY8-344" fmla="*/ 6908 h 9929"/>
                  <a:gd name="connsiteX9-345" fmla="*/ 0 w 11223"/>
                  <a:gd name="connsiteY9-346" fmla="*/ 3835 h 9929"/>
                  <a:gd name="connsiteX0-347" fmla="*/ 0 w 9999"/>
                  <a:gd name="connsiteY0-348" fmla="*/ 3862 h 10000"/>
                  <a:gd name="connsiteX1-349" fmla="*/ 2064 w 9999"/>
                  <a:gd name="connsiteY1-350" fmla="*/ 344 h 10000"/>
                  <a:gd name="connsiteX2-351" fmla="*/ 5425 w 9999"/>
                  <a:gd name="connsiteY2-352" fmla="*/ 426 h 10000"/>
                  <a:gd name="connsiteX3-353" fmla="*/ 8271 w 9999"/>
                  <a:gd name="connsiteY3-354" fmla="*/ 2919 h 10000"/>
                  <a:gd name="connsiteX4-355" fmla="*/ 9996 w 9999"/>
                  <a:gd name="connsiteY4-356" fmla="*/ 5225 h 10000"/>
                  <a:gd name="connsiteX5-357" fmla="*/ 8637 w 9999"/>
                  <a:gd name="connsiteY5-358" fmla="*/ 6905 h 10000"/>
                  <a:gd name="connsiteX6-359" fmla="*/ 5707 w 9999"/>
                  <a:gd name="connsiteY6-360" fmla="*/ 10000 h 10000"/>
                  <a:gd name="connsiteX7-361" fmla="*/ 2283 w 9999"/>
                  <a:gd name="connsiteY7-362" fmla="*/ 6957 h 10000"/>
                  <a:gd name="connsiteX8-363" fmla="*/ 0 w 9999"/>
                  <a:gd name="connsiteY8-364" fmla="*/ 3862 h 10000"/>
                  <a:gd name="connsiteX0-365" fmla="*/ 124 w 10124"/>
                  <a:gd name="connsiteY0-366" fmla="*/ 3862 h 10000"/>
                  <a:gd name="connsiteX1-367" fmla="*/ 2188 w 10124"/>
                  <a:gd name="connsiteY1-368" fmla="*/ 344 h 10000"/>
                  <a:gd name="connsiteX2-369" fmla="*/ 5550 w 10124"/>
                  <a:gd name="connsiteY2-370" fmla="*/ 426 h 10000"/>
                  <a:gd name="connsiteX3-371" fmla="*/ 8396 w 10124"/>
                  <a:gd name="connsiteY3-372" fmla="*/ 2919 h 10000"/>
                  <a:gd name="connsiteX4-373" fmla="*/ 10121 w 10124"/>
                  <a:gd name="connsiteY4-374" fmla="*/ 5225 h 10000"/>
                  <a:gd name="connsiteX5-375" fmla="*/ 8762 w 10124"/>
                  <a:gd name="connsiteY5-376" fmla="*/ 6905 h 10000"/>
                  <a:gd name="connsiteX6-377" fmla="*/ 5832 w 10124"/>
                  <a:gd name="connsiteY6-378" fmla="*/ 10000 h 10000"/>
                  <a:gd name="connsiteX7-379" fmla="*/ 124 w 10124"/>
                  <a:gd name="connsiteY7-380" fmla="*/ 3862 h 10000"/>
                  <a:gd name="connsiteX0-381" fmla="*/ 43 w 10045"/>
                  <a:gd name="connsiteY0-382" fmla="*/ 3862 h 6912"/>
                  <a:gd name="connsiteX1-383" fmla="*/ 2107 w 10045"/>
                  <a:gd name="connsiteY1-384" fmla="*/ 344 h 6912"/>
                  <a:gd name="connsiteX2-385" fmla="*/ 5469 w 10045"/>
                  <a:gd name="connsiteY2-386" fmla="*/ 426 h 6912"/>
                  <a:gd name="connsiteX3-387" fmla="*/ 8315 w 10045"/>
                  <a:gd name="connsiteY3-388" fmla="*/ 2919 h 6912"/>
                  <a:gd name="connsiteX4-389" fmla="*/ 10040 w 10045"/>
                  <a:gd name="connsiteY4-390" fmla="*/ 5225 h 6912"/>
                  <a:gd name="connsiteX5-391" fmla="*/ 8681 w 10045"/>
                  <a:gd name="connsiteY5-392" fmla="*/ 6905 h 6912"/>
                  <a:gd name="connsiteX6-393" fmla="*/ 3967 w 10045"/>
                  <a:gd name="connsiteY6-394" fmla="*/ 5885 h 6912"/>
                  <a:gd name="connsiteX7-395" fmla="*/ 43 w 10045"/>
                  <a:gd name="connsiteY7-396" fmla="*/ 3862 h 6912"/>
                  <a:gd name="connsiteX0-397" fmla="*/ 47 w 10004"/>
                  <a:gd name="connsiteY0-398" fmla="*/ 5106 h 9519"/>
                  <a:gd name="connsiteX1-399" fmla="*/ 2102 w 10004"/>
                  <a:gd name="connsiteY1-400" fmla="*/ 17 h 9519"/>
                  <a:gd name="connsiteX2-401" fmla="*/ 6651 w 10004"/>
                  <a:gd name="connsiteY2-402" fmla="*/ 3484 h 9519"/>
                  <a:gd name="connsiteX3-403" fmla="*/ 8282 w 10004"/>
                  <a:gd name="connsiteY3-404" fmla="*/ 3742 h 9519"/>
                  <a:gd name="connsiteX4-405" fmla="*/ 9999 w 10004"/>
                  <a:gd name="connsiteY4-406" fmla="*/ 7078 h 9519"/>
                  <a:gd name="connsiteX5-407" fmla="*/ 8646 w 10004"/>
                  <a:gd name="connsiteY5-408" fmla="*/ 9509 h 9519"/>
                  <a:gd name="connsiteX6-409" fmla="*/ 3953 w 10004"/>
                  <a:gd name="connsiteY6-410" fmla="*/ 8033 h 9519"/>
                  <a:gd name="connsiteX7-411" fmla="*/ 47 w 10004"/>
                  <a:gd name="connsiteY7-412" fmla="*/ 5106 h 9519"/>
                  <a:gd name="connsiteX0-413" fmla="*/ 43 w 9996"/>
                  <a:gd name="connsiteY0-414" fmla="*/ 6232 h 10868"/>
                  <a:gd name="connsiteX1-415" fmla="*/ 2097 w 9996"/>
                  <a:gd name="connsiteY1-416" fmla="*/ 886 h 10868"/>
                  <a:gd name="connsiteX2-417" fmla="*/ 5642 w 9996"/>
                  <a:gd name="connsiteY2-418" fmla="*/ 385 h 10868"/>
                  <a:gd name="connsiteX3-419" fmla="*/ 8275 w 9996"/>
                  <a:gd name="connsiteY3-420" fmla="*/ 4799 h 10868"/>
                  <a:gd name="connsiteX4-421" fmla="*/ 9991 w 9996"/>
                  <a:gd name="connsiteY4-422" fmla="*/ 8304 h 10868"/>
                  <a:gd name="connsiteX5-423" fmla="*/ 8639 w 9996"/>
                  <a:gd name="connsiteY5-424" fmla="*/ 10857 h 10868"/>
                  <a:gd name="connsiteX6-425" fmla="*/ 3947 w 9996"/>
                  <a:gd name="connsiteY6-426" fmla="*/ 9307 h 10868"/>
                  <a:gd name="connsiteX7-427" fmla="*/ 43 w 9996"/>
                  <a:gd name="connsiteY7-428" fmla="*/ 6232 h 10868"/>
                  <a:gd name="connsiteX0-429" fmla="*/ 43 w 10004"/>
                  <a:gd name="connsiteY0-430" fmla="*/ 5543 h 9809"/>
                  <a:gd name="connsiteX1-431" fmla="*/ 2098 w 10004"/>
                  <a:gd name="connsiteY1-432" fmla="*/ 624 h 9809"/>
                  <a:gd name="connsiteX2-433" fmla="*/ 5644 w 10004"/>
                  <a:gd name="connsiteY2-434" fmla="*/ 163 h 9809"/>
                  <a:gd name="connsiteX3-435" fmla="*/ 8163 w 10004"/>
                  <a:gd name="connsiteY3-436" fmla="*/ 1492 h 9809"/>
                  <a:gd name="connsiteX4-437" fmla="*/ 9995 w 10004"/>
                  <a:gd name="connsiteY4-438" fmla="*/ 7450 h 9809"/>
                  <a:gd name="connsiteX5-439" fmla="*/ 8642 w 10004"/>
                  <a:gd name="connsiteY5-440" fmla="*/ 9799 h 9809"/>
                  <a:gd name="connsiteX6-441" fmla="*/ 3949 w 10004"/>
                  <a:gd name="connsiteY6-442" fmla="*/ 8373 h 9809"/>
                  <a:gd name="connsiteX7-443" fmla="*/ 43 w 10004"/>
                  <a:gd name="connsiteY7-444" fmla="*/ 5543 h 9809"/>
                  <a:gd name="connsiteX0-445" fmla="*/ 43 w 8950"/>
                  <a:gd name="connsiteY0-446" fmla="*/ 5651 h 10081"/>
                  <a:gd name="connsiteX1-447" fmla="*/ 2097 w 8950"/>
                  <a:gd name="connsiteY1-448" fmla="*/ 636 h 10081"/>
                  <a:gd name="connsiteX2-449" fmla="*/ 5642 w 8950"/>
                  <a:gd name="connsiteY2-450" fmla="*/ 166 h 10081"/>
                  <a:gd name="connsiteX3-451" fmla="*/ 8160 w 8950"/>
                  <a:gd name="connsiteY3-452" fmla="*/ 1521 h 10081"/>
                  <a:gd name="connsiteX4-453" fmla="*/ 8473 w 8950"/>
                  <a:gd name="connsiteY4-454" fmla="*/ 5322 h 10081"/>
                  <a:gd name="connsiteX5-455" fmla="*/ 8639 w 8950"/>
                  <a:gd name="connsiteY5-456" fmla="*/ 9990 h 10081"/>
                  <a:gd name="connsiteX6-457" fmla="*/ 3947 w 8950"/>
                  <a:gd name="connsiteY6-458" fmla="*/ 8536 h 10081"/>
                  <a:gd name="connsiteX7-459" fmla="*/ 43 w 8950"/>
                  <a:gd name="connsiteY7-460" fmla="*/ 5651 h 10081"/>
                  <a:gd name="connsiteX0-461" fmla="*/ 48 w 9651"/>
                  <a:gd name="connsiteY0-462" fmla="*/ 5606 h 8648"/>
                  <a:gd name="connsiteX1-463" fmla="*/ 2343 w 9651"/>
                  <a:gd name="connsiteY1-464" fmla="*/ 631 h 8648"/>
                  <a:gd name="connsiteX2-465" fmla="*/ 6304 w 9651"/>
                  <a:gd name="connsiteY2-466" fmla="*/ 165 h 8648"/>
                  <a:gd name="connsiteX3-467" fmla="*/ 9117 w 9651"/>
                  <a:gd name="connsiteY3-468" fmla="*/ 1509 h 8648"/>
                  <a:gd name="connsiteX4-469" fmla="*/ 9467 w 9651"/>
                  <a:gd name="connsiteY4-470" fmla="*/ 5279 h 8648"/>
                  <a:gd name="connsiteX5-471" fmla="*/ 6997 w 9651"/>
                  <a:gd name="connsiteY5-472" fmla="*/ 8019 h 8648"/>
                  <a:gd name="connsiteX6-473" fmla="*/ 4410 w 9651"/>
                  <a:gd name="connsiteY6-474" fmla="*/ 8467 h 8648"/>
                  <a:gd name="connsiteX7-475" fmla="*/ 48 w 9651"/>
                  <a:gd name="connsiteY7-476" fmla="*/ 5606 h 8648"/>
                  <a:gd name="connsiteX0-477" fmla="*/ 41 w 9991"/>
                  <a:gd name="connsiteY0-478" fmla="*/ 6482 h 9316"/>
                  <a:gd name="connsiteX1-479" fmla="*/ 2419 w 9991"/>
                  <a:gd name="connsiteY1-480" fmla="*/ 730 h 9316"/>
                  <a:gd name="connsiteX2-481" fmla="*/ 6523 w 9991"/>
                  <a:gd name="connsiteY2-482" fmla="*/ 191 h 9316"/>
                  <a:gd name="connsiteX3-483" fmla="*/ 9438 w 9991"/>
                  <a:gd name="connsiteY3-484" fmla="*/ 1745 h 9316"/>
                  <a:gd name="connsiteX4-485" fmla="*/ 9800 w 9991"/>
                  <a:gd name="connsiteY4-486" fmla="*/ 6104 h 9316"/>
                  <a:gd name="connsiteX5-487" fmla="*/ 7241 w 9991"/>
                  <a:gd name="connsiteY5-488" fmla="*/ 9273 h 9316"/>
                  <a:gd name="connsiteX6-489" fmla="*/ 1411 w 9991"/>
                  <a:gd name="connsiteY6-490" fmla="*/ 7856 h 9316"/>
                  <a:gd name="connsiteX7-491" fmla="*/ 41 w 9991"/>
                  <a:gd name="connsiteY7-492" fmla="*/ 6482 h 9316"/>
                  <a:gd name="connsiteX0-493" fmla="*/ 19 w 10708"/>
                  <a:gd name="connsiteY0-494" fmla="*/ 7721 h 10038"/>
                  <a:gd name="connsiteX1-495" fmla="*/ 3129 w 10708"/>
                  <a:gd name="connsiteY1-496" fmla="*/ 825 h 10038"/>
                  <a:gd name="connsiteX2-497" fmla="*/ 7237 w 10708"/>
                  <a:gd name="connsiteY2-498" fmla="*/ 246 h 10038"/>
                  <a:gd name="connsiteX3-499" fmla="*/ 10155 w 10708"/>
                  <a:gd name="connsiteY3-500" fmla="*/ 1914 h 10038"/>
                  <a:gd name="connsiteX4-501" fmla="*/ 10517 w 10708"/>
                  <a:gd name="connsiteY4-502" fmla="*/ 6593 h 10038"/>
                  <a:gd name="connsiteX5-503" fmla="*/ 7956 w 10708"/>
                  <a:gd name="connsiteY5-504" fmla="*/ 9995 h 10038"/>
                  <a:gd name="connsiteX6-505" fmla="*/ 2120 w 10708"/>
                  <a:gd name="connsiteY6-506" fmla="*/ 8474 h 10038"/>
                  <a:gd name="connsiteX7-507" fmla="*/ 19 w 10708"/>
                  <a:gd name="connsiteY7-508" fmla="*/ 7721 h 10038"/>
                  <a:gd name="connsiteX0-509" fmla="*/ 359 w 11048"/>
                  <a:gd name="connsiteY0-510" fmla="*/ 7721 h 10038"/>
                  <a:gd name="connsiteX1-511" fmla="*/ 3469 w 11048"/>
                  <a:gd name="connsiteY1-512" fmla="*/ 825 h 10038"/>
                  <a:gd name="connsiteX2-513" fmla="*/ 7577 w 11048"/>
                  <a:gd name="connsiteY2-514" fmla="*/ 246 h 10038"/>
                  <a:gd name="connsiteX3-515" fmla="*/ 10495 w 11048"/>
                  <a:gd name="connsiteY3-516" fmla="*/ 1914 h 10038"/>
                  <a:gd name="connsiteX4-517" fmla="*/ 10857 w 11048"/>
                  <a:gd name="connsiteY4-518" fmla="*/ 6593 h 10038"/>
                  <a:gd name="connsiteX5-519" fmla="*/ 8296 w 11048"/>
                  <a:gd name="connsiteY5-520" fmla="*/ 9995 h 10038"/>
                  <a:gd name="connsiteX6-521" fmla="*/ 2460 w 11048"/>
                  <a:gd name="connsiteY6-522" fmla="*/ 8474 h 10038"/>
                  <a:gd name="connsiteX7-523" fmla="*/ 359 w 11048"/>
                  <a:gd name="connsiteY7-524" fmla="*/ 7721 h 10038"/>
                  <a:gd name="connsiteX0-525" fmla="*/ 359 w 11048"/>
                  <a:gd name="connsiteY0-526" fmla="*/ 8392 h 10075"/>
                  <a:gd name="connsiteX1-527" fmla="*/ 3469 w 11048"/>
                  <a:gd name="connsiteY1-528" fmla="*/ 864 h 10075"/>
                  <a:gd name="connsiteX2-529" fmla="*/ 7577 w 11048"/>
                  <a:gd name="connsiteY2-530" fmla="*/ 285 h 10075"/>
                  <a:gd name="connsiteX3-531" fmla="*/ 10495 w 11048"/>
                  <a:gd name="connsiteY3-532" fmla="*/ 1953 h 10075"/>
                  <a:gd name="connsiteX4-533" fmla="*/ 10857 w 11048"/>
                  <a:gd name="connsiteY4-534" fmla="*/ 6632 h 10075"/>
                  <a:gd name="connsiteX5-535" fmla="*/ 8296 w 11048"/>
                  <a:gd name="connsiteY5-536" fmla="*/ 10034 h 10075"/>
                  <a:gd name="connsiteX6-537" fmla="*/ 2460 w 11048"/>
                  <a:gd name="connsiteY6-538" fmla="*/ 8513 h 10075"/>
                  <a:gd name="connsiteX7-539" fmla="*/ 359 w 11048"/>
                  <a:gd name="connsiteY7-540" fmla="*/ 8392 h 10075"/>
                  <a:gd name="connsiteX0-541" fmla="*/ 371 w 11060"/>
                  <a:gd name="connsiteY0-542" fmla="*/ 8392 h 10075"/>
                  <a:gd name="connsiteX1-543" fmla="*/ 3481 w 11060"/>
                  <a:gd name="connsiteY1-544" fmla="*/ 864 h 10075"/>
                  <a:gd name="connsiteX2-545" fmla="*/ 7589 w 11060"/>
                  <a:gd name="connsiteY2-546" fmla="*/ 285 h 10075"/>
                  <a:gd name="connsiteX3-547" fmla="*/ 10507 w 11060"/>
                  <a:gd name="connsiteY3-548" fmla="*/ 1953 h 10075"/>
                  <a:gd name="connsiteX4-549" fmla="*/ 10869 w 11060"/>
                  <a:gd name="connsiteY4-550" fmla="*/ 6632 h 10075"/>
                  <a:gd name="connsiteX5-551" fmla="*/ 8308 w 11060"/>
                  <a:gd name="connsiteY5-552" fmla="*/ 10034 h 10075"/>
                  <a:gd name="connsiteX6-553" fmla="*/ 2472 w 11060"/>
                  <a:gd name="connsiteY6-554" fmla="*/ 8513 h 10075"/>
                  <a:gd name="connsiteX7-555" fmla="*/ 371 w 11060"/>
                  <a:gd name="connsiteY7-556" fmla="*/ 8392 h 10075"/>
                  <a:gd name="connsiteX0-557" fmla="*/ 54 w 10743"/>
                  <a:gd name="connsiteY0-558" fmla="*/ 9468 h 11151"/>
                  <a:gd name="connsiteX1-559" fmla="*/ 4027 w 10743"/>
                  <a:gd name="connsiteY1-560" fmla="*/ 495 h 11151"/>
                  <a:gd name="connsiteX2-561" fmla="*/ 7272 w 10743"/>
                  <a:gd name="connsiteY2-562" fmla="*/ 1361 h 11151"/>
                  <a:gd name="connsiteX3-563" fmla="*/ 10190 w 10743"/>
                  <a:gd name="connsiteY3-564" fmla="*/ 3029 h 11151"/>
                  <a:gd name="connsiteX4-565" fmla="*/ 10552 w 10743"/>
                  <a:gd name="connsiteY4-566" fmla="*/ 7708 h 11151"/>
                  <a:gd name="connsiteX5-567" fmla="*/ 7991 w 10743"/>
                  <a:gd name="connsiteY5-568" fmla="*/ 11110 h 11151"/>
                  <a:gd name="connsiteX6-569" fmla="*/ 2155 w 10743"/>
                  <a:gd name="connsiteY6-570" fmla="*/ 9589 h 11151"/>
                  <a:gd name="connsiteX7-571" fmla="*/ 54 w 10743"/>
                  <a:gd name="connsiteY7-572" fmla="*/ 9468 h 11151"/>
                  <a:gd name="connsiteX0-573" fmla="*/ 54 w 10743"/>
                  <a:gd name="connsiteY0-574" fmla="*/ 9506 h 11189"/>
                  <a:gd name="connsiteX1-575" fmla="*/ 4027 w 10743"/>
                  <a:gd name="connsiteY1-576" fmla="*/ 533 h 11189"/>
                  <a:gd name="connsiteX2-577" fmla="*/ 7272 w 10743"/>
                  <a:gd name="connsiteY2-578" fmla="*/ 1399 h 11189"/>
                  <a:gd name="connsiteX3-579" fmla="*/ 10190 w 10743"/>
                  <a:gd name="connsiteY3-580" fmla="*/ 3067 h 11189"/>
                  <a:gd name="connsiteX4-581" fmla="*/ 10552 w 10743"/>
                  <a:gd name="connsiteY4-582" fmla="*/ 7746 h 11189"/>
                  <a:gd name="connsiteX5-583" fmla="*/ 7991 w 10743"/>
                  <a:gd name="connsiteY5-584" fmla="*/ 11148 h 11189"/>
                  <a:gd name="connsiteX6-585" fmla="*/ 2155 w 10743"/>
                  <a:gd name="connsiteY6-586" fmla="*/ 9627 h 11189"/>
                  <a:gd name="connsiteX7-587" fmla="*/ 54 w 10743"/>
                  <a:gd name="connsiteY7-588" fmla="*/ 9506 h 11189"/>
                  <a:gd name="connsiteX0-589" fmla="*/ 40 w 11293"/>
                  <a:gd name="connsiteY0-590" fmla="*/ 9082 h 11127"/>
                  <a:gd name="connsiteX1-591" fmla="*/ 4577 w 11293"/>
                  <a:gd name="connsiteY1-592" fmla="*/ 470 h 11127"/>
                  <a:gd name="connsiteX2-593" fmla="*/ 7822 w 11293"/>
                  <a:gd name="connsiteY2-594" fmla="*/ 1336 h 11127"/>
                  <a:gd name="connsiteX3-595" fmla="*/ 10740 w 11293"/>
                  <a:gd name="connsiteY3-596" fmla="*/ 3004 h 11127"/>
                  <a:gd name="connsiteX4-597" fmla="*/ 11102 w 11293"/>
                  <a:gd name="connsiteY4-598" fmla="*/ 7683 h 11127"/>
                  <a:gd name="connsiteX5-599" fmla="*/ 8541 w 11293"/>
                  <a:gd name="connsiteY5-600" fmla="*/ 11085 h 11127"/>
                  <a:gd name="connsiteX6-601" fmla="*/ 2705 w 11293"/>
                  <a:gd name="connsiteY6-602" fmla="*/ 9564 h 11127"/>
                  <a:gd name="connsiteX7-603" fmla="*/ 40 w 11293"/>
                  <a:gd name="connsiteY7-604" fmla="*/ 9082 h 1112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1293" h="11127">
                    <a:moveTo>
                      <a:pt x="40" y="9082"/>
                    </a:moveTo>
                    <a:cubicBezTo>
                      <a:pt x="352" y="7566"/>
                      <a:pt x="3280" y="1761"/>
                      <a:pt x="4577" y="470"/>
                    </a:cubicBezTo>
                    <a:cubicBezTo>
                      <a:pt x="5874" y="-821"/>
                      <a:pt x="6795" y="914"/>
                      <a:pt x="7822" y="1336"/>
                    </a:cubicBezTo>
                    <a:cubicBezTo>
                      <a:pt x="8849" y="1758"/>
                      <a:pt x="10193" y="1947"/>
                      <a:pt x="10740" y="3004"/>
                    </a:cubicBezTo>
                    <a:cubicBezTo>
                      <a:pt x="11287" y="4061"/>
                      <a:pt x="11468" y="6337"/>
                      <a:pt x="11102" y="7683"/>
                    </a:cubicBezTo>
                    <a:cubicBezTo>
                      <a:pt x="10736" y="9030"/>
                      <a:pt x="9940" y="10771"/>
                      <a:pt x="8541" y="11085"/>
                    </a:cubicBezTo>
                    <a:cubicBezTo>
                      <a:pt x="7141" y="11398"/>
                      <a:pt x="4122" y="9898"/>
                      <a:pt x="2705" y="9564"/>
                    </a:cubicBezTo>
                    <a:cubicBezTo>
                      <a:pt x="1288" y="9230"/>
                      <a:pt x="-272" y="10598"/>
                      <a:pt x="40" y="9082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370" name="Group 327"/>
              <p:cNvGrpSpPr/>
              <p:nvPr/>
            </p:nvGrpSpPr>
            <p:grpSpPr bwMode="auto">
              <a:xfrm>
                <a:off x="7908175" y="5241780"/>
                <a:ext cx="536554" cy="263548"/>
                <a:chOff x="1871277" y="1576300"/>
                <a:chExt cx="1128371" cy="437861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6" name="Oval 375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7" name="Freeform 376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8" name="Freeform 377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9" name="Freeform 378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0" name="Freeform 379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81" name="Straight Connector 380"/>
                <p:cNvCxnSpPr>
                  <a:endCxn id="376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2" name="Straight Connector 381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1" name="Group 370"/>
              <p:cNvGrpSpPr/>
              <p:nvPr/>
            </p:nvGrpSpPr>
            <p:grpSpPr>
              <a:xfrm>
                <a:off x="7876581" y="5223365"/>
                <a:ext cx="466894" cy="369332"/>
                <a:chOff x="599495" y="1708643"/>
                <a:chExt cx="491778" cy="409344"/>
              </a:xfrm>
            </p:grpSpPr>
            <p:sp>
              <p:nvSpPr>
                <p:cNvPr id="372" name="Oval 371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3" name="TextBox 372"/>
                <p:cNvSpPr txBox="1"/>
                <p:nvPr/>
              </p:nvSpPr>
              <p:spPr>
                <a:xfrm>
                  <a:off x="599495" y="1708643"/>
                  <a:ext cx="491778" cy="4093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  X</a:t>
                  </a:r>
                  <a:endParaRPr lang="en-US" dirty="0"/>
                </a:p>
              </p:txBody>
            </p:sp>
          </p:grpSp>
        </p:grpSp>
        <p:cxnSp>
          <p:nvCxnSpPr>
            <p:cNvPr id="402" name="Straight Connector 401"/>
            <p:cNvCxnSpPr/>
            <p:nvPr/>
          </p:nvCxnSpPr>
          <p:spPr bwMode="auto">
            <a:xfrm flipH="1">
              <a:off x="7133690" y="5764030"/>
              <a:ext cx="870024" cy="9999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7" name="Group 6"/>
          <p:cNvGrpSpPr/>
          <p:nvPr/>
        </p:nvGrpSpPr>
        <p:grpSpPr>
          <a:xfrm>
            <a:off x="5713444" y="2379268"/>
            <a:ext cx="1009362" cy="768350"/>
            <a:chOff x="5713444" y="2379268"/>
            <a:chExt cx="1009362" cy="768350"/>
          </a:xfrm>
        </p:grpSpPr>
        <p:sp>
          <p:nvSpPr>
            <p:cNvPr id="162850" name="AutoShape 118"/>
            <p:cNvSpPr>
              <a:spLocks noChangeArrowheads="1"/>
            </p:cNvSpPr>
            <p:nvPr/>
          </p:nvSpPr>
          <p:spPr bwMode="auto">
            <a:xfrm rot="17597965">
              <a:off x="5467382" y="2625330"/>
              <a:ext cx="768350" cy="276226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2851" name="Text Box 119"/>
            <p:cNvSpPr txBox="1">
              <a:spLocks noChangeArrowheads="1"/>
            </p:cNvSpPr>
            <p:nvPr/>
          </p:nvSpPr>
          <p:spPr bwMode="auto">
            <a:xfrm>
              <a:off x="5906829" y="2784958"/>
              <a:ext cx="815977" cy="30797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600" i="1" dirty="0" smtClean="0">
                  <a:solidFill>
                    <a:srgbClr val="CC0000"/>
                  </a:solidFill>
                </a:rPr>
                <a:t>AS3,X 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028828" y="2438604"/>
            <a:ext cx="1260153" cy="888605"/>
            <a:chOff x="2028828" y="2438604"/>
            <a:chExt cx="1260153" cy="888605"/>
          </a:xfrm>
        </p:grpSpPr>
        <p:sp>
          <p:nvSpPr>
            <p:cNvPr id="332" name="Text Box 119"/>
            <p:cNvSpPr txBox="1">
              <a:spLocks noChangeArrowheads="1"/>
            </p:cNvSpPr>
            <p:nvPr/>
          </p:nvSpPr>
          <p:spPr bwMode="auto">
            <a:xfrm>
              <a:off x="2028828" y="3019432"/>
              <a:ext cx="1260153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600" i="1" dirty="0" smtClean="0">
                  <a:solidFill>
                    <a:srgbClr val="CC0000"/>
                  </a:solidFill>
                </a:rPr>
                <a:t>AS2,AS3,X 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  <p:sp>
          <p:nvSpPr>
            <p:cNvPr id="327" name="AutoShape 118"/>
            <p:cNvSpPr>
              <a:spLocks noChangeArrowheads="1"/>
            </p:cNvSpPr>
            <p:nvPr/>
          </p:nvSpPr>
          <p:spPr bwMode="auto">
            <a:xfrm rot="3445218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6" name="Rectangle 4"/>
          <p:cNvSpPr txBox="1">
            <a:spLocks noChangeArrowheads="1"/>
          </p:cNvSpPr>
          <p:nvPr/>
        </p:nvSpPr>
        <p:spPr bwMode="auto">
          <a:xfrm>
            <a:off x="415500" y="4289671"/>
            <a:ext cx="8505825" cy="8489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294005" indent="-294005">
              <a:lnSpc>
                <a:spcPts val="2140"/>
              </a:lnSpc>
            </a:pPr>
            <a:r>
              <a:rPr lang="en-US" sz="2200" dirty="0" smtClean="0">
                <a:latin typeface="Gill Sans MT" panose="020B0502020104020203" pitchFamily="34" charset="0"/>
              </a:rPr>
              <a:t>AS2 router 2c receives path advertisement </a:t>
            </a:r>
            <a:r>
              <a:rPr lang="en-US" sz="20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AS3,X </a:t>
            </a:r>
            <a:r>
              <a:rPr lang="en-US" sz="2200" dirty="0" smtClean="0">
                <a:latin typeface="Gill Sans MT" panose="020B0502020104020203" pitchFamily="34" charset="0"/>
              </a:rPr>
              <a:t>(via eBGP) from AS3 router 3a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sp>
        <p:nvSpPr>
          <p:cNvPr id="328" name="Rectangle 4"/>
          <p:cNvSpPr txBox="1">
            <a:spLocks noChangeArrowheads="1"/>
          </p:cNvSpPr>
          <p:nvPr/>
        </p:nvSpPr>
        <p:spPr bwMode="auto">
          <a:xfrm>
            <a:off x="411594" y="5663719"/>
            <a:ext cx="8505825" cy="5104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294005" indent="-294005">
              <a:lnSpc>
                <a:spcPts val="2140"/>
              </a:lnSpc>
            </a:pPr>
            <a:r>
              <a:rPr lang="en-US" sz="2200" dirty="0" smtClean="0">
                <a:latin typeface="Gill Sans MT" panose="020B0502020104020203" pitchFamily="34" charset="0"/>
              </a:rPr>
              <a:t>Based on AS2 policy,  AS2 router 2a advertises (via eBGP)  path </a:t>
            </a:r>
            <a:r>
              <a:rPr lang="en-US" sz="20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AS2, AS3, X  </a:t>
            </a:r>
            <a:r>
              <a:rPr lang="en-US" sz="2200" dirty="0" smtClean="0">
                <a:latin typeface="Gill Sans MT" panose="020B0502020104020203" pitchFamily="34" charset="0"/>
              </a:rPr>
              <a:t> to AS</a:t>
            </a:r>
            <a:r>
              <a:rPr lang="en-US" sz="22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200" dirty="0" smtClean="0">
                <a:latin typeface="Gill Sans MT" panose="020B0502020104020203" pitchFamily="34" charset="0"/>
              </a:rPr>
              <a:t> router </a:t>
            </a:r>
            <a:r>
              <a:rPr lang="en-US" sz="22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200" dirty="0" smtClean="0">
                <a:latin typeface="Gill Sans MT" panose="020B0502020104020203" pitchFamily="34" charset="0"/>
              </a:rPr>
              <a:t>c</a:t>
            </a:r>
            <a:endParaRPr lang="en-US" sz="2200" dirty="0" smtClean="0">
              <a:latin typeface="Gill Sans MT" panose="020B0502020104020203" pitchFamily="34" charset="0"/>
            </a:endParaRPr>
          </a:p>
          <a:p>
            <a:endParaRPr lang="en-US" sz="2000" dirty="0">
              <a:latin typeface="Gill Sans MT" panose="020B0502020104020203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052000" y="2820739"/>
            <a:ext cx="1118837" cy="826267"/>
            <a:chOff x="4052000" y="2820739"/>
            <a:chExt cx="1118837" cy="826267"/>
          </a:xfrm>
        </p:grpSpPr>
        <p:cxnSp>
          <p:nvCxnSpPr>
            <p:cNvPr id="3" name="Straight Arrow Connector 2"/>
            <p:cNvCxnSpPr/>
            <p:nvPr/>
          </p:nvCxnSpPr>
          <p:spPr bwMode="auto">
            <a:xfrm flipH="1" flipV="1">
              <a:off x="4769093" y="2820739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30" name="Straight Arrow Connector 329"/>
            <p:cNvCxnSpPr/>
            <p:nvPr/>
          </p:nvCxnSpPr>
          <p:spPr bwMode="auto">
            <a:xfrm flipH="1" flipV="1">
              <a:off x="4052000" y="3192229"/>
              <a:ext cx="1059565" cy="1417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31" name="Straight Arrow Connector 330"/>
            <p:cNvCxnSpPr/>
            <p:nvPr/>
          </p:nvCxnSpPr>
          <p:spPr bwMode="auto">
            <a:xfrm flipH="1">
              <a:off x="4748700" y="3344630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2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32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53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3668" grpId="0" build="p"/>
      <p:bldP spid="326" grpId="0"/>
      <p:bldP spid="328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Rectangle 3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dirty="0">
                <a:cs typeface="+mj-cs"/>
              </a:rPr>
              <a:t>BGP </a:t>
            </a:r>
            <a:r>
              <a:rPr lang="en-US" dirty="0" smtClean="0">
                <a:cs typeface="+mj-cs"/>
              </a:rPr>
              <a:t>path advertisement</a:t>
            </a:r>
            <a:endParaRPr lang="en-US" dirty="0">
              <a:cs typeface="+mj-cs"/>
            </a:endParaRPr>
          </a:p>
        </p:txBody>
      </p:sp>
      <p:sp>
        <p:nvSpPr>
          <p:cNvPr id="753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38175" y="4742967"/>
            <a:ext cx="8505825" cy="551956"/>
          </a:xfrm>
        </p:spPr>
        <p:txBody>
          <a:bodyPr/>
          <a:lstStyle/>
          <a:p>
            <a:pPr marL="294005" indent="-294005">
              <a:lnSpc>
                <a:spcPts val="2140"/>
              </a:lnSpc>
            </a:pPr>
            <a:r>
              <a:rPr lang="en-US" sz="2200" dirty="0" smtClean="0">
                <a:latin typeface="Gill Sans MT" panose="020B0502020104020203" pitchFamily="34" charset="0"/>
              </a:rPr>
              <a:t>AS</a:t>
            </a:r>
            <a:r>
              <a:rPr lang="en-US" sz="22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200" dirty="0" smtClean="0">
                <a:latin typeface="Gill Sans MT" panose="020B0502020104020203" pitchFamily="34" charset="0"/>
              </a:rPr>
              <a:t> gateway router</a:t>
            </a:r>
            <a:r>
              <a:rPr lang="en-US" sz="2200" dirty="0">
                <a:latin typeface="Arial" panose="020B0604020202020204"/>
                <a:cs typeface="Arial" panose="020B0604020202020204"/>
              </a:rPr>
              <a:t> </a:t>
            </a:r>
            <a:r>
              <a:rPr lang="en-US" sz="2200" dirty="0" smtClean="0">
                <a:latin typeface="Arial" panose="020B0604020202020204"/>
                <a:cs typeface="Arial" panose="020B0604020202020204"/>
              </a:rPr>
              <a:t>1c </a:t>
            </a:r>
            <a:r>
              <a:rPr lang="en-US" sz="2200" dirty="0" smtClean="0">
                <a:latin typeface="Gill Sans MT" panose="020B0502020104020203" pitchFamily="34" charset="0"/>
              </a:rPr>
              <a:t>learns path </a:t>
            </a:r>
            <a:r>
              <a:rPr lang="en-US" sz="2200" i="1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AS2,AS3,X </a:t>
            </a:r>
            <a:r>
              <a:rPr lang="en-US" sz="2200" dirty="0" smtClean="0">
                <a:latin typeface="Gill Sans MT" panose="020B0502020104020203" pitchFamily="34" charset="0"/>
              </a:rPr>
              <a:t>from 2a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162849" name="Picture 121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7" y="800100"/>
            <a:ext cx="5602043" cy="1768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roup 124"/>
          <p:cNvGrpSpPr/>
          <p:nvPr/>
        </p:nvGrpSpPr>
        <p:grpSpPr>
          <a:xfrm>
            <a:off x="624887" y="1451514"/>
            <a:ext cx="2557336" cy="1719017"/>
            <a:chOff x="-2170772" y="2784954"/>
            <a:chExt cx="2712783" cy="1853712"/>
          </a:xfrm>
        </p:grpSpPr>
        <p:sp>
          <p:nvSpPr>
            <p:cNvPr id="261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62" name="Group 261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263" name="Group 262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1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16" name="Oval 31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7" name="Rectangle 31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18" name="Oval 31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9" name="Freeform 31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0" name="Freeform 31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1" name="Freeform 32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2" name="Freeform 32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23" name="Straight Connector 322"/>
                  <p:cNvCxnSpPr>
                    <a:endCxn id="31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Straight Connector 32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3" name="Group 312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14" name="Oval 31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5" name="TextBox 314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4" name="Group 263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9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03" name="Oval 30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4" name="Rectangle 30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5" name="Oval 30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6" name="Freeform 30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7" name="Freeform 30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8" name="Freeform 30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9" name="Freeform 30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10" name="Straight Connector 309"/>
                  <p:cNvCxnSpPr>
                    <a:endCxn id="30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1" name="Straight Connector 31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0" name="Group 29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01" name="Oval 30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2" name="TextBox 30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5" name="Group 264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86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90" name="Oval 289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1" name="Rectangle 290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2" name="Oval 291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3" name="Freeform 292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4" name="Freeform 293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5" name="Freeform 294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6" name="Freeform 295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97" name="Straight Connector 296"/>
                  <p:cNvCxnSpPr>
                    <a:endCxn id="292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" name="Straight Connector 297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7" name="Group 286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88" name="Oval 287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9" name="TextBox 288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6" name="Group 265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73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77" name="Oval 276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78" name="Rectangle 277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79" name="Oval 278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80" name="Freeform 279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1" name="Freeform 280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2" name="Freeform 281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3" name="Freeform 282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84" name="Straight Connector 283"/>
                  <p:cNvCxnSpPr>
                    <a:endCxn id="279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" name="Straight Connector 284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4" name="Group 273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75" name="Oval 274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6" name="TextBox 275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267" name="Straight Connector 266"/>
              <p:cNvCxnSpPr>
                <a:stCxn id="315" idx="2"/>
                <a:endCxn id="302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" name="Straight Connector 267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9" name="Straight Connector 268"/>
              <p:cNvCxnSpPr>
                <a:stCxn id="316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0" name="Straight Connector 269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1" name="Straight Connector 270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2" name="Straight Connector 271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26" name="Group 125"/>
          <p:cNvGrpSpPr/>
          <p:nvPr/>
        </p:nvGrpSpPr>
        <p:grpSpPr>
          <a:xfrm>
            <a:off x="3285692" y="2378685"/>
            <a:ext cx="2545688" cy="1720535"/>
            <a:chOff x="-2170772" y="2784954"/>
            <a:chExt cx="2712783" cy="1853712"/>
          </a:xfrm>
        </p:grpSpPr>
        <p:sp>
          <p:nvSpPr>
            <p:cNvPr id="197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98" name="Group 197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199" name="Group 198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48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52" name="Oval 251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53" name="Rectangle 252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4" name="Oval 253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55" name="Freeform 254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6" name="Freeform 255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7" name="Freeform 256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58" name="Freeform 257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59" name="Straight Connector 258"/>
                  <p:cNvCxnSpPr>
                    <a:endCxn id="254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" name="Straight Connector 259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9" name="Group 248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50" name="Oval 249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1" name="TextBox 250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0" name="Group 199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35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39" name="Oval 238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40" name="Rectangle 239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1" name="Oval 240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42" name="Freeform 241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3" name="Freeform 242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4" name="Freeform 243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45" name="Freeform 244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46" name="Straight Connector 245"/>
                  <p:cNvCxnSpPr>
                    <a:endCxn id="241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7" name="Straight Connector 246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36" name="Group 235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37" name="Oval 236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8" name="TextBox 237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1" name="Group 200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2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26" name="Oval 22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7" name="Rectangle 22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28" name="Oval 22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9" name="Freeform 22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0" name="Freeform 22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1" name="Freeform 23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32" name="Freeform 23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33" name="Straight Connector 232"/>
                  <p:cNvCxnSpPr>
                    <a:endCxn id="22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4" name="Straight Connector 23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23" name="Group 222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24" name="Oval 22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5" name="TextBox 224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02" name="Group 201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0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13" name="Oval 21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14" name="Rectangle 21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5" name="Oval 21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16" name="Freeform 21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7" name="Freeform 21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8" name="Freeform 21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19" name="Freeform 21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20" name="Straight Connector 219"/>
                  <p:cNvCxnSpPr>
                    <a:endCxn id="21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Straight Connector 22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0" name="Group 20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11" name="Oval 21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2" name="TextBox 21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2</a:t>
                    </a:r>
                    <a:r>
                      <a:rPr lang="en-US" dirty="0" smtClean="0"/>
                      <a:t>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203" name="Straight Connector 202"/>
              <p:cNvCxnSpPr>
                <a:stCxn id="251" idx="2"/>
                <a:endCxn id="238" idx="0"/>
              </p:cNvCxnSpPr>
              <p:nvPr/>
            </p:nvCxnSpPr>
            <p:spPr bwMode="auto">
              <a:xfrm>
                <a:off x="1991073" y="3242684"/>
                <a:ext cx="4230" cy="851985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4" name="Straight Connector 203"/>
              <p:cNvCxnSpPr/>
              <p:nvPr/>
            </p:nvCxnSpPr>
            <p:spPr bwMode="auto">
              <a:xfrm>
                <a:off x="1407477" y="3648621"/>
                <a:ext cx="1204913" cy="635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5" name="Straight Connector 204"/>
              <p:cNvCxnSpPr>
                <a:stCxn id="252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6" name="Straight Connector 205"/>
              <p:cNvCxnSpPr/>
              <p:nvPr/>
            </p:nvCxnSpPr>
            <p:spPr bwMode="auto">
              <a:xfrm>
                <a:off x="1300073" y="3786304"/>
                <a:ext cx="477927" cy="357071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7" name="Straight Connector 206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8" name="Straight Connector 207"/>
              <p:cNvCxnSpPr/>
              <p:nvPr/>
            </p:nvCxnSpPr>
            <p:spPr bwMode="auto">
              <a:xfrm flipH="1">
                <a:off x="1287553" y="3166946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9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133" name="Freeform 2"/>
          <p:cNvSpPr/>
          <p:nvPr/>
        </p:nvSpPr>
        <p:spPr bwMode="auto">
          <a:xfrm>
            <a:off x="5507686" y="1310427"/>
            <a:ext cx="2575521" cy="1672516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34" name="Group 133"/>
          <p:cNvGrpSpPr/>
          <p:nvPr/>
        </p:nvGrpSpPr>
        <p:grpSpPr>
          <a:xfrm>
            <a:off x="5731177" y="1446543"/>
            <a:ext cx="2215548" cy="1435167"/>
            <a:chOff x="833331" y="2873352"/>
            <a:chExt cx="2333625" cy="1590649"/>
          </a:xfrm>
        </p:grpSpPr>
        <p:grpSp>
          <p:nvGrpSpPr>
            <p:cNvPr id="135" name="Group 134"/>
            <p:cNvGrpSpPr/>
            <p:nvPr/>
          </p:nvGrpSpPr>
          <p:grpSpPr>
            <a:xfrm>
              <a:off x="1736090" y="2873352"/>
              <a:ext cx="565150" cy="369332"/>
              <a:chOff x="1736090" y="2873352"/>
              <a:chExt cx="565150" cy="369332"/>
            </a:xfrm>
          </p:grpSpPr>
          <p:grpSp>
            <p:nvGrpSpPr>
              <p:cNvPr id="184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89" name="Rectangle 18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0" name="Oval 18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91" name="Freeform 19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2" name="Freeform 19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3" name="Freeform 19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4" name="Freeform 193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95" name="Straight Connector 194"/>
                <p:cNvCxnSpPr>
                  <a:endCxn id="19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86" name="Oval 185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b</a:t>
                  </a:r>
                  <a:endParaRPr lang="en-US" dirty="0"/>
                </a:p>
              </p:txBody>
            </p:sp>
          </p:grpSp>
        </p:grpSp>
        <p:grpSp>
          <p:nvGrpSpPr>
            <p:cNvPr id="136" name="Group 135"/>
            <p:cNvGrpSpPr/>
            <p:nvPr/>
          </p:nvGrpSpPr>
          <p:grpSpPr>
            <a:xfrm>
              <a:off x="1740320" y="4094669"/>
              <a:ext cx="565150" cy="369332"/>
              <a:chOff x="1736090" y="2873352"/>
              <a:chExt cx="565150" cy="369332"/>
            </a:xfrm>
          </p:grpSpPr>
          <p:grpSp>
            <p:nvGrpSpPr>
              <p:cNvPr id="171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75" name="Oval 174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6" name="Rectangle 175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7" name="Oval 176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8" name="Freeform 177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9" name="Freeform 178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0" name="Freeform 179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1" name="Freeform 180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82" name="Straight Connector 181"/>
                <p:cNvCxnSpPr>
                  <a:endCxn id="177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2" name="Group 171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73" name="Oval 172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4" name="TextBox 173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d</a:t>
                  </a:r>
                  <a:endParaRPr lang="en-US" dirty="0"/>
                </a:p>
              </p:txBody>
            </p:sp>
          </p:grpSp>
        </p:grpSp>
        <p:grpSp>
          <p:nvGrpSpPr>
            <p:cNvPr id="137" name="Group 136"/>
            <p:cNvGrpSpPr/>
            <p:nvPr/>
          </p:nvGrpSpPr>
          <p:grpSpPr>
            <a:xfrm>
              <a:off x="2601806" y="3485072"/>
              <a:ext cx="565150" cy="369332"/>
              <a:chOff x="1736090" y="2873352"/>
              <a:chExt cx="565150" cy="369332"/>
            </a:xfrm>
          </p:grpSpPr>
          <p:grpSp>
            <p:nvGrpSpPr>
              <p:cNvPr id="15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62" name="Oval 16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5" name="Freeform 16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6" name="Freeform 16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7" name="Freeform 16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8" name="Freeform 16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69" name="Straight Connector 168"/>
                <p:cNvCxnSpPr>
                  <a:endCxn id="16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9" name="Group 158"/>
              <p:cNvGrpSpPr/>
              <p:nvPr/>
            </p:nvGrpSpPr>
            <p:grpSpPr>
              <a:xfrm>
                <a:off x="1770362" y="2873352"/>
                <a:ext cx="428460" cy="369332"/>
                <a:chOff x="667045" y="1708643"/>
                <a:chExt cx="428460" cy="369332"/>
              </a:xfrm>
            </p:grpSpPr>
            <p:sp>
              <p:nvSpPr>
                <p:cNvPr id="160" name="Oval 159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1" name="TextBox 160"/>
                <p:cNvSpPr txBox="1"/>
                <p:nvPr/>
              </p:nvSpPr>
              <p:spPr>
                <a:xfrm>
                  <a:off x="667045" y="1708643"/>
                  <a:ext cx="42846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c</a:t>
                  </a:r>
                  <a:endParaRPr lang="en-US" dirty="0"/>
                </a:p>
              </p:txBody>
            </p:sp>
          </p:grpSp>
        </p:grpSp>
        <p:grpSp>
          <p:nvGrpSpPr>
            <p:cNvPr id="138" name="Group 137"/>
            <p:cNvGrpSpPr/>
            <p:nvPr/>
          </p:nvGrpSpPr>
          <p:grpSpPr>
            <a:xfrm>
              <a:off x="833331" y="3478719"/>
              <a:ext cx="565150" cy="369332"/>
              <a:chOff x="1736090" y="2873352"/>
              <a:chExt cx="565150" cy="369332"/>
            </a:xfrm>
          </p:grpSpPr>
          <p:grpSp>
            <p:nvGrpSpPr>
              <p:cNvPr id="14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49" name="Oval 14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0" name="Rectangle 14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1" name="Oval 15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2" name="Freeform 15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3" name="Freeform 15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4" name="Freeform 15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5" name="Freeform 15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56" name="Straight Connector 155"/>
                <p:cNvCxnSpPr>
                  <a:endCxn id="15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6" name="Group 145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47" name="Oval 146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8" name="TextBox 147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a</a:t>
                  </a:r>
                  <a:endParaRPr lang="en-US" dirty="0"/>
                </a:p>
              </p:txBody>
            </p:sp>
          </p:grpSp>
        </p:grpSp>
        <p:cxnSp>
          <p:nvCxnSpPr>
            <p:cNvPr id="139" name="Straight Connector 138"/>
            <p:cNvCxnSpPr>
              <a:stCxn id="187" idx="2"/>
              <a:endCxn id="174" idx="0"/>
            </p:cNvCxnSpPr>
            <p:nvPr/>
          </p:nvCxnSpPr>
          <p:spPr bwMode="auto">
            <a:xfrm>
              <a:off x="1991073" y="3242684"/>
              <a:ext cx="4230" cy="851985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" name="Straight Connector 139"/>
            <p:cNvCxnSpPr/>
            <p:nvPr/>
          </p:nvCxnSpPr>
          <p:spPr bwMode="auto">
            <a:xfrm>
              <a:off x="1407477" y="3648621"/>
              <a:ext cx="1204913" cy="635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" name="Straight Connector 140"/>
            <p:cNvCxnSpPr>
              <a:stCxn id="188" idx="7"/>
            </p:cNvCxnSpPr>
            <p:nvPr/>
          </p:nvCxnSpPr>
          <p:spPr bwMode="auto">
            <a:xfrm>
              <a:off x="2218708" y="3154477"/>
              <a:ext cx="480042" cy="36977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2" name="Straight Connector 141"/>
            <p:cNvCxnSpPr/>
            <p:nvPr/>
          </p:nvCxnSpPr>
          <p:spPr bwMode="auto">
            <a:xfrm>
              <a:off x="1300073" y="3786304"/>
              <a:ext cx="477927" cy="35707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3" name="Straight Connector 142"/>
            <p:cNvCxnSpPr/>
            <p:nvPr/>
          </p:nvCxnSpPr>
          <p:spPr bwMode="auto">
            <a:xfrm flipH="1">
              <a:off x="2196042" y="3783542"/>
              <a:ext cx="508002" cy="34925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/>
            <p:nvPr/>
          </p:nvCxnSpPr>
          <p:spPr bwMode="auto">
            <a:xfrm flipH="1">
              <a:off x="1287553" y="3166946"/>
              <a:ext cx="508002" cy="34925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28" name="Straight Connector 127"/>
          <p:cNvCxnSpPr/>
          <p:nvPr/>
        </p:nvCxnSpPr>
        <p:spPr bwMode="auto">
          <a:xfrm flipH="1" flipV="1">
            <a:off x="3046706" y="2340047"/>
            <a:ext cx="480877" cy="7440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9" name="Straight Connector 128"/>
          <p:cNvCxnSpPr/>
          <p:nvPr/>
        </p:nvCxnSpPr>
        <p:spPr bwMode="auto">
          <a:xfrm flipV="1">
            <a:off x="5523188" y="2281165"/>
            <a:ext cx="337735" cy="82312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30" name="TextBox 129"/>
          <p:cNvSpPr txBox="1"/>
          <p:nvPr/>
        </p:nvSpPr>
        <p:spPr>
          <a:xfrm>
            <a:off x="3493291" y="2438369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AS2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5543950" y="1351667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AS3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707172" y="1562343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AS1</a:t>
            </a:r>
            <a:endParaRPr lang="en-US" sz="2000" dirty="0">
              <a:solidFill>
                <a:srgbClr val="00009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070827" y="2413274"/>
            <a:ext cx="1701734" cy="616172"/>
            <a:chOff x="7073692" y="5469792"/>
            <a:chExt cx="1701734" cy="616172"/>
          </a:xfrm>
        </p:grpSpPr>
        <p:grpSp>
          <p:nvGrpSpPr>
            <p:cNvPr id="10" name="Group 9"/>
            <p:cNvGrpSpPr/>
            <p:nvPr/>
          </p:nvGrpSpPr>
          <p:grpSpPr>
            <a:xfrm>
              <a:off x="7073692" y="5469792"/>
              <a:ext cx="1701734" cy="616172"/>
              <a:chOff x="6946249" y="5096269"/>
              <a:chExt cx="1701734" cy="616172"/>
            </a:xfrm>
          </p:grpSpPr>
          <p:sp>
            <p:nvSpPr>
              <p:cNvPr id="399" name="Freeform 2"/>
              <p:cNvSpPr/>
              <p:nvPr/>
            </p:nvSpPr>
            <p:spPr bwMode="auto">
              <a:xfrm>
                <a:off x="6946249" y="5096269"/>
                <a:ext cx="1701734" cy="61617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-1" fmla="*/ 4 w 8600"/>
                  <a:gd name="connsiteY0-2" fmla="*/ 4042 h 10128"/>
                  <a:gd name="connsiteX1-3" fmla="*/ 715 w 8600"/>
                  <a:gd name="connsiteY1-4" fmla="*/ 1598 h 10128"/>
                  <a:gd name="connsiteX2-5" fmla="*/ 3130 w 8600"/>
                  <a:gd name="connsiteY2-6" fmla="*/ 1009 h 10128"/>
                  <a:gd name="connsiteX3-7" fmla="*/ 4995 w 8600"/>
                  <a:gd name="connsiteY3-8" fmla="*/ 3 h 10128"/>
                  <a:gd name="connsiteX4-9" fmla="*/ 6720 w 8600"/>
                  <a:gd name="connsiteY4-10" fmla="*/ 1012 h 10128"/>
                  <a:gd name="connsiteX5-11" fmla="*/ 8599 w 8600"/>
                  <a:gd name="connsiteY5-12" fmla="*/ 6800 h 10128"/>
                  <a:gd name="connsiteX6-13" fmla="*/ 6995 w 8600"/>
                  <a:gd name="connsiteY6-14" fmla="*/ 9325 h 10128"/>
                  <a:gd name="connsiteX7-15" fmla="*/ 5307 w 8600"/>
                  <a:gd name="connsiteY7-16" fmla="*/ 8846 h 10128"/>
                  <a:gd name="connsiteX8-17" fmla="*/ 4371 w 8600"/>
                  <a:gd name="connsiteY8-18" fmla="*/ 9915 h 10128"/>
                  <a:gd name="connsiteX9-19" fmla="*/ 3140 w 8600"/>
                  <a:gd name="connsiteY9-20" fmla="*/ 10022 h 10128"/>
                  <a:gd name="connsiteX10-21" fmla="*/ 2179 w 8600"/>
                  <a:gd name="connsiteY10-22" fmla="*/ 7898 h 10128"/>
                  <a:gd name="connsiteX11-23" fmla="*/ 1187 w 8600"/>
                  <a:gd name="connsiteY11-24" fmla="*/ 7498 h 10128"/>
                  <a:gd name="connsiteX12-25" fmla="*/ 4 w 8600"/>
                  <a:gd name="connsiteY12-26" fmla="*/ 4042 h 10128"/>
                  <a:gd name="connsiteX0-27" fmla="*/ 4 w 9326"/>
                  <a:gd name="connsiteY0-28" fmla="*/ 3988 h 9997"/>
                  <a:gd name="connsiteX1-29" fmla="*/ 830 w 9326"/>
                  <a:gd name="connsiteY1-30" fmla="*/ 1575 h 9997"/>
                  <a:gd name="connsiteX2-31" fmla="*/ 3639 w 9326"/>
                  <a:gd name="connsiteY2-32" fmla="*/ 993 h 9997"/>
                  <a:gd name="connsiteX3-33" fmla="*/ 5807 w 9326"/>
                  <a:gd name="connsiteY3-34" fmla="*/ 0 h 9997"/>
                  <a:gd name="connsiteX4-35" fmla="*/ 7813 w 9326"/>
                  <a:gd name="connsiteY4-36" fmla="*/ 996 h 9997"/>
                  <a:gd name="connsiteX5-37" fmla="*/ 9324 w 9326"/>
                  <a:gd name="connsiteY5-38" fmla="*/ 5746 h 9997"/>
                  <a:gd name="connsiteX6-39" fmla="*/ 8133 w 9326"/>
                  <a:gd name="connsiteY6-40" fmla="*/ 9204 h 9997"/>
                  <a:gd name="connsiteX7-41" fmla="*/ 6170 w 9326"/>
                  <a:gd name="connsiteY7-42" fmla="*/ 8731 h 9997"/>
                  <a:gd name="connsiteX8-43" fmla="*/ 5082 w 9326"/>
                  <a:gd name="connsiteY8-44" fmla="*/ 9787 h 9997"/>
                  <a:gd name="connsiteX9-45" fmla="*/ 3650 w 9326"/>
                  <a:gd name="connsiteY9-46" fmla="*/ 9892 h 9997"/>
                  <a:gd name="connsiteX10-47" fmla="*/ 2533 w 9326"/>
                  <a:gd name="connsiteY10-48" fmla="*/ 7795 h 9997"/>
                  <a:gd name="connsiteX11-49" fmla="*/ 1379 w 9326"/>
                  <a:gd name="connsiteY11-50" fmla="*/ 7400 h 9997"/>
                  <a:gd name="connsiteX12-51" fmla="*/ 4 w 9326"/>
                  <a:gd name="connsiteY12-52" fmla="*/ 3988 h 9997"/>
                  <a:gd name="connsiteX0-53" fmla="*/ 4 w 10001"/>
                  <a:gd name="connsiteY0-54" fmla="*/ 3989 h 10041"/>
                  <a:gd name="connsiteX1-55" fmla="*/ 890 w 10001"/>
                  <a:gd name="connsiteY1-56" fmla="*/ 1575 h 10041"/>
                  <a:gd name="connsiteX2-57" fmla="*/ 3902 w 10001"/>
                  <a:gd name="connsiteY2-58" fmla="*/ 993 h 10041"/>
                  <a:gd name="connsiteX3-59" fmla="*/ 6227 w 10001"/>
                  <a:gd name="connsiteY3-60" fmla="*/ 0 h 10041"/>
                  <a:gd name="connsiteX4-61" fmla="*/ 8378 w 10001"/>
                  <a:gd name="connsiteY4-62" fmla="*/ 996 h 10041"/>
                  <a:gd name="connsiteX5-63" fmla="*/ 9998 w 10001"/>
                  <a:gd name="connsiteY5-64" fmla="*/ 5748 h 10041"/>
                  <a:gd name="connsiteX6-65" fmla="*/ 8721 w 10001"/>
                  <a:gd name="connsiteY6-66" fmla="*/ 9207 h 10041"/>
                  <a:gd name="connsiteX7-67" fmla="*/ 5449 w 10001"/>
                  <a:gd name="connsiteY7-68" fmla="*/ 9790 h 10041"/>
                  <a:gd name="connsiteX8-69" fmla="*/ 3914 w 10001"/>
                  <a:gd name="connsiteY8-70" fmla="*/ 9895 h 10041"/>
                  <a:gd name="connsiteX9-71" fmla="*/ 2716 w 10001"/>
                  <a:gd name="connsiteY9-72" fmla="*/ 7797 h 10041"/>
                  <a:gd name="connsiteX10-73" fmla="*/ 1479 w 10001"/>
                  <a:gd name="connsiteY10-74" fmla="*/ 7402 h 10041"/>
                  <a:gd name="connsiteX11-75" fmla="*/ 4 w 10001"/>
                  <a:gd name="connsiteY11-76" fmla="*/ 3989 h 10041"/>
                  <a:gd name="connsiteX0-77" fmla="*/ 4 w 10001"/>
                  <a:gd name="connsiteY0-78" fmla="*/ 3989 h 14825"/>
                  <a:gd name="connsiteX1-79" fmla="*/ 890 w 10001"/>
                  <a:gd name="connsiteY1-80" fmla="*/ 1575 h 14825"/>
                  <a:gd name="connsiteX2-81" fmla="*/ 3902 w 10001"/>
                  <a:gd name="connsiteY2-82" fmla="*/ 993 h 14825"/>
                  <a:gd name="connsiteX3-83" fmla="*/ 6227 w 10001"/>
                  <a:gd name="connsiteY3-84" fmla="*/ 0 h 14825"/>
                  <a:gd name="connsiteX4-85" fmla="*/ 8378 w 10001"/>
                  <a:gd name="connsiteY4-86" fmla="*/ 996 h 14825"/>
                  <a:gd name="connsiteX5-87" fmla="*/ 9998 w 10001"/>
                  <a:gd name="connsiteY5-88" fmla="*/ 5748 h 14825"/>
                  <a:gd name="connsiteX6-89" fmla="*/ 8721 w 10001"/>
                  <a:gd name="connsiteY6-90" fmla="*/ 9207 h 14825"/>
                  <a:gd name="connsiteX7-91" fmla="*/ 6011 w 10001"/>
                  <a:gd name="connsiteY7-92" fmla="*/ 14823 h 14825"/>
                  <a:gd name="connsiteX8-93" fmla="*/ 3914 w 10001"/>
                  <a:gd name="connsiteY8-94" fmla="*/ 9895 h 14825"/>
                  <a:gd name="connsiteX9-95" fmla="*/ 2716 w 10001"/>
                  <a:gd name="connsiteY9-96" fmla="*/ 7797 h 14825"/>
                  <a:gd name="connsiteX10-97" fmla="*/ 1479 w 10001"/>
                  <a:gd name="connsiteY10-98" fmla="*/ 7402 h 14825"/>
                  <a:gd name="connsiteX11-99" fmla="*/ 4 w 10001"/>
                  <a:gd name="connsiteY11-100" fmla="*/ 3989 h 14825"/>
                  <a:gd name="connsiteX0-101" fmla="*/ 4 w 10001"/>
                  <a:gd name="connsiteY0-102" fmla="*/ 7436 h 18272"/>
                  <a:gd name="connsiteX1-103" fmla="*/ 890 w 10001"/>
                  <a:gd name="connsiteY1-104" fmla="*/ 5022 h 18272"/>
                  <a:gd name="connsiteX2-105" fmla="*/ 3902 w 10001"/>
                  <a:gd name="connsiteY2-106" fmla="*/ 4440 h 18272"/>
                  <a:gd name="connsiteX3-107" fmla="*/ 6026 w 10001"/>
                  <a:gd name="connsiteY3-108" fmla="*/ 0 h 18272"/>
                  <a:gd name="connsiteX4-109" fmla="*/ 8378 w 10001"/>
                  <a:gd name="connsiteY4-110" fmla="*/ 4443 h 18272"/>
                  <a:gd name="connsiteX5-111" fmla="*/ 9998 w 10001"/>
                  <a:gd name="connsiteY5-112" fmla="*/ 9195 h 18272"/>
                  <a:gd name="connsiteX6-113" fmla="*/ 8721 w 10001"/>
                  <a:gd name="connsiteY6-114" fmla="*/ 12654 h 18272"/>
                  <a:gd name="connsiteX7-115" fmla="*/ 6011 w 10001"/>
                  <a:gd name="connsiteY7-116" fmla="*/ 18270 h 18272"/>
                  <a:gd name="connsiteX8-117" fmla="*/ 3914 w 10001"/>
                  <a:gd name="connsiteY8-118" fmla="*/ 13342 h 18272"/>
                  <a:gd name="connsiteX9-119" fmla="*/ 2716 w 10001"/>
                  <a:gd name="connsiteY9-120" fmla="*/ 11244 h 18272"/>
                  <a:gd name="connsiteX10-121" fmla="*/ 1479 w 10001"/>
                  <a:gd name="connsiteY10-122" fmla="*/ 10849 h 18272"/>
                  <a:gd name="connsiteX11-123" fmla="*/ 4 w 10001"/>
                  <a:gd name="connsiteY11-124" fmla="*/ 7436 h 18272"/>
                  <a:gd name="connsiteX0-125" fmla="*/ 1 w 9998"/>
                  <a:gd name="connsiteY0-126" fmla="*/ 7436 h 18272"/>
                  <a:gd name="connsiteX1-127" fmla="*/ 3899 w 9998"/>
                  <a:gd name="connsiteY1-128" fmla="*/ 4440 h 18272"/>
                  <a:gd name="connsiteX2-129" fmla="*/ 6023 w 9998"/>
                  <a:gd name="connsiteY2-130" fmla="*/ 0 h 18272"/>
                  <a:gd name="connsiteX3-131" fmla="*/ 8375 w 9998"/>
                  <a:gd name="connsiteY3-132" fmla="*/ 4443 h 18272"/>
                  <a:gd name="connsiteX4-133" fmla="*/ 9995 w 9998"/>
                  <a:gd name="connsiteY4-134" fmla="*/ 9195 h 18272"/>
                  <a:gd name="connsiteX5-135" fmla="*/ 8718 w 9998"/>
                  <a:gd name="connsiteY5-136" fmla="*/ 12654 h 18272"/>
                  <a:gd name="connsiteX6-137" fmla="*/ 6008 w 9998"/>
                  <a:gd name="connsiteY6-138" fmla="*/ 18270 h 18272"/>
                  <a:gd name="connsiteX7-139" fmla="*/ 3911 w 9998"/>
                  <a:gd name="connsiteY7-140" fmla="*/ 13342 h 18272"/>
                  <a:gd name="connsiteX8-141" fmla="*/ 2713 w 9998"/>
                  <a:gd name="connsiteY8-142" fmla="*/ 11244 h 18272"/>
                  <a:gd name="connsiteX9-143" fmla="*/ 1476 w 9998"/>
                  <a:gd name="connsiteY9-144" fmla="*/ 10849 h 18272"/>
                  <a:gd name="connsiteX10-145" fmla="*/ 1 w 9998"/>
                  <a:gd name="connsiteY10-146" fmla="*/ 7436 h 18272"/>
                  <a:gd name="connsiteX0-147" fmla="*/ 35 w 8559"/>
                  <a:gd name="connsiteY0-148" fmla="*/ 5938 h 10000"/>
                  <a:gd name="connsiteX1-149" fmla="*/ 2459 w 8559"/>
                  <a:gd name="connsiteY1-150" fmla="*/ 2430 h 10000"/>
                  <a:gd name="connsiteX2-151" fmla="*/ 4583 w 8559"/>
                  <a:gd name="connsiteY2-152" fmla="*/ 0 h 10000"/>
                  <a:gd name="connsiteX3-153" fmla="*/ 6936 w 8559"/>
                  <a:gd name="connsiteY3-154" fmla="*/ 2432 h 10000"/>
                  <a:gd name="connsiteX4-155" fmla="*/ 8556 w 8559"/>
                  <a:gd name="connsiteY4-156" fmla="*/ 5032 h 10000"/>
                  <a:gd name="connsiteX5-157" fmla="*/ 7279 w 8559"/>
                  <a:gd name="connsiteY5-158" fmla="*/ 6925 h 10000"/>
                  <a:gd name="connsiteX6-159" fmla="*/ 4568 w 8559"/>
                  <a:gd name="connsiteY6-160" fmla="*/ 9999 h 10000"/>
                  <a:gd name="connsiteX7-161" fmla="*/ 2471 w 8559"/>
                  <a:gd name="connsiteY7-162" fmla="*/ 7302 h 10000"/>
                  <a:gd name="connsiteX8-163" fmla="*/ 1273 w 8559"/>
                  <a:gd name="connsiteY8-164" fmla="*/ 6154 h 10000"/>
                  <a:gd name="connsiteX9-165" fmla="*/ 35 w 8559"/>
                  <a:gd name="connsiteY9-166" fmla="*/ 5938 h 10000"/>
                  <a:gd name="connsiteX0-167" fmla="*/ 49 w 9820"/>
                  <a:gd name="connsiteY0-168" fmla="*/ 4655 h 10000"/>
                  <a:gd name="connsiteX1-169" fmla="*/ 2693 w 9820"/>
                  <a:gd name="connsiteY1-170" fmla="*/ 2430 h 10000"/>
                  <a:gd name="connsiteX2-171" fmla="*/ 5175 w 9820"/>
                  <a:gd name="connsiteY2-172" fmla="*/ 0 h 10000"/>
                  <a:gd name="connsiteX3-173" fmla="*/ 7924 w 9820"/>
                  <a:gd name="connsiteY3-174" fmla="*/ 2432 h 10000"/>
                  <a:gd name="connsiteX4-175" fmla="*/ 9816 w 9820"/>
                  <a:gd name="connsiteY4-176" fmla="*/ 5032 h 10000"/>
                  <a:gd name="connsiteX5-177" fmla="*/ 8324 w 9820"/>
                  <a:gd name="connsiteY5-178" fmla="*/ 6925 h 10000"/>
                  <a:gd name="connsiteX6-179" fmla="*/ 5157 w 9820"/>
                  <a:gd name="connsiteY6-180" fmla="*/ 9999 h 10000"/>
                  <a:gd name="connsiteX7-181" fmla="*/ 2707 w 9820"/>
                  <a:gd name="connsiteY7-182" fmla="*/ 7302 h 10000"/>
                  <a:gd name="connsiteX8-183" fmla="*/ 1307 w 9820"/>
                  <a:gd name="connsiteY8-184" fmla="*/ 6154 h 10000"/>
                  <a:gd name="connsiteX9-185" fmla="*/ 49 w 9820"/>
                  <a:gd name="connsiteY9-186" fmla="*/ 4655 h 10000"/>
                  <a:gd name="connsiteX0-187" fmla="*/ 45 w 9995"/>
                  <a:gd name="connsiteY0-188" fmla="*/ 4655 h 10000"/>
                  <a:gd name="connsiteX1-189" fmla="*/ 2737 w 9995"/>
                  <a:gd name="connsiteY1-190" fmla="*/ 2430 h 10000"/>
                  <a:gd name="connsiteX2-191" fmla="*/ 5265 w 9995"/>
                  <a:gd name="connsiteY2-192" fmla="*/ 0 h 10000"/>
                  <a:gd name="connsiteX3-193" fmla="*/ 8064 w 9995"/>
                  <a:gd name="connsiteY3-194" fmla="*/ 2432 h 10000"/>
                  <a:gd name="connsiteX4-195" fmla="*/ 9991 w 9995"/>
                  <a:gd name="connsiteY4-196" fmla="*/ 5032 h 10000"/>
                  <a:gd name="connsiteX5-197" fmla="*/ 8472 w 9995"/>
                  <a:gd name="connsiteY5-198" fmla="*/ 6925 h 10000"/>
                  <a:gd name="connsiteX6-199" fmla="*/ 5247 w 9995"/>
                  <a:gd name="connsiteY6-200" fmla="*/ 9999 h 10000"/>
                  <a:gd name="connsiteX7-201" fmla="*/ 2752 w 9995"/>
                  <a:gd name="connsiteY7-202" fmla="*/ 7302 h 10000"/>
                  <a:gd name="connsiteX8-203" fmla="*/ 1374 w 9995"/>
                  <a:gd name="connsiteY8-204" fmla="*/ 6984 h 10000"/>
                  <a:gd name="connsiteX9-205" fmla="*/ 45 w 9995"/>
                  <a:gd name="connsiteY9-206" fmla="*/ 4655 h 10000"/>
                  <a:gd name="connsiteX0-207" fmla="*/ 45 w 10000"/>
                  <a:gd name="connsiteY0-208" fmla="*/ 5032 h 10377"/>
                  <a:gd name="connsiteX1-209" fmla="*/ 2738 w 10000"/>
                  <a:gd name="connsiteY1-210" fmla="*/ 2807 h 10377"/>
                  <a:gd name="connsiteX2-211" fmla="*/ 4886 w 10000"/>
                  <a:gd name="connsiteY2-212" fmla="*/ 0 h 10377"/>
                  <a:gd name="connsiteX3-213" fmla="*/ 8068 w 10000"/>
                  <a:gd name="connsiteY3-214" fmla="*/ 2809 h 10377"/>
                  <a:gd name="connsiteX4-215" fmla="*/ 9996 w 10000"/>
                  <a:gd name="connsiteY4-216" fmla="*/ 5409 h 10377"/>
                  <a:gd name="connsiteX5-217" fmla="*/ 8476 w 10000"/>
                  <a:gd name="connsiteY5-218" fmla="*/ 7302 h 10377"/>
                  <a:gd name="connsiteX6-219" fmla="*/ 5250 w 10000"/>
                  <a:gd name="connsiteY6-220" fmla="*/ 10376 h 10377"/>
                  <a:gd name="connsiteX7-221" fmla="*/ 2753 w 10000"/>
                  <a:gd name="connsiteY7-222" fmla="*/ 7679 h 10377"/>
                  <a:gd name="connsiteX8-223" fmla="*/ 1375 w 10000"/>
                  <a:gd name="connsiteY8-224" fmla="*/ 7361 h 10377"/>
                  <a:gd name="connsiteX9-225" fmla="*/ 45 w 10000"/>
                  <a:gd name="connsiteY9-226" fmla="*/ 5032 h 10377"/>
                  <a:gd name="connsiteX0-227" fmla="*/ 45 w 10000"/>
                  <a:gd name="connsiteY0-228" fmla="*/ 5036 h 10381"/>
                  <a:gd name="connsiteX1-229" fmla="*/ 2738 w 10000"/>
                  <a:gd name="connsiteY1-230" fmla="*/ 2811 h 10381"/>
                  <a:gd name="connsiteX2-231" fmla="*/ 4886 w 10000"/>
                  <a:gd name="connsiteY2-232" fmla="*/ 4 h 10381"/>
                  <a:gd name="connsiteX3-233" fmla="*/ 8068 w 10000"/>
                  <a:gd name="connsiteY3-234" fmla="*/ 2813 h 10381"/>
                  <a:gd name="connsiteX4-235" fmla="*/ 9996 w 10000"/>
                  <a:gd name="connsiteY4-236" fmla="*/ 5413 h 10381"/>
                  <a:gd name="connsiteX5-237" fmla="*/ 8476 w 10000"/>
                  <a:gd name="connsiteY5-238" fmla="*/ 7306 h 10381"/>
                  <a:gd name="connsiteX6-239" fmla="*/ 5250 w 10000"/>
                  <a:gd name="connsiteY6-240" fmla="*/ 10380 h 10381"/>
                  <a:gd name="connsiteX7-241" fmla="*/ 2753 w 10000"/>
                  <a:gd name="connsiteY7-242" fmla="*/ 7683 h 10381"/>
                  <a:gd name="connsiteX8-243" fmla="*/ 1375 w 10000"/>
                  <a:gd name="connsiteY8-244" fmla="*/ 7365 h 10381"/>
                  <a:gd name="connsiteX9-245" fmla="*/ 45 w 10000"/>
                  <a:gd name="connsiteY9-246" fmla="*/ 5036 h 10381"/>
                  <a:gd name="connsiteX0-247" fmla="*/ 45 w 10000"/>
                  <a:gd name="connsiteY0-248" fmla="*/ 5036 h 10796"/>
                  <a:gd name="connsiteX1-249" fmla="*/ 2738 w 10000"/>
                  <a:gd name="connsiteY1-250" fmla="*/ 2811 h 10796"/>
                  <a:gd name="connsiteX2-251" fmla="*/ 4886 w 10000"/>
                  <a:gd name="connsiteY2-252" fmla="*/ 4 h 10796"/>
                  <a:gd name="connsiteX3-253" fmla="*/ 8068 w 10000"/>
                  <a:gd name="connsiteY3-254" fmla="*/ 2813 h 10796"/>
                  <a:gd name="connsiteX4-255" fmla="*/ 9996 w 10000"/>
                  <a:gd name="connsiteY4-256" fmla="*/ 5413 h 10796"/>
                  <a:gd name="connsiteX5-257" fmla="*/ 8476 w 10000"/>
                  <a:gd name="connsiteY5-258" fmla="*/ 7306 h 10796"/>
                  <a:gd name="connsiteX6-259" fmla="*/ 5202 w 10000"/>
                  <a:gd name="connsiteY6-260" fmla="*/ 10795 h 10796"/>
                  <a:gd name="connsiteX7-261" fmla="*/ 2753 w 10000"/>
                  <a:gd name="connsiteY7-262" fmla="*/ 7683 h 10796"/>
                  <a:gd name="connsiteX8-263" fmla="*/ 1375 w 10000"/>
                  <a:gd name="connsiteY8-264" fmla="*/ 7365 h 10796"/>
                  <a:gd name="connsiteX9-265" fmla="*/ 45 w 10000"/>
                  <a:gd name="connsiteY9-266" fmla="*/ 5036 h 10796"/>
                  <a:gd name="connsiteX0-267" fmla="*/ 45 w 10000"/>
                  <a:gd name="connsiteY0-268" fmla="*/ 5036 h 10795"/>
                  <a:gd name="connsiteX1-269" fmla="*/ 2738 w 10000"/>
                  <a:gd name="connsiteY1-270" fmla="*/ 2811 h 10795"/>
                  <a:gd name="connsiteX2-271" fmla="*/ 4886 w 10000"/>
                  <a:gd name="connsiteY2-272" fmla="*/ 4 h 10795"/>
                  <a:gd name="connsiteX3-273" fmla="*/ 8068 w 10000"/>
                  <a:gd name="connsiteY3-274" fmla="*/ 2813 h 10795"/>
                  <a:gd name="connsiteX4-275" fmla="*/ 9996 w 10000"/>
                  <a:gd name="connsiteY4-276" fmla="*/ 5413 h 10795"/>
                  <a:gd name="connsiteX5-277" fmla="*/ 8476 w 10000"/>
                  <a:gd name="connsiteY5-278" fmla="*/ 7306 h 10795"/>
                  <a:gd name="connsiteX6-279" fmla="*/ 5202 w 10000"/>
                  <a:gd name="connsiteY6-280" fmla="*/ 10795 h 10795"/>
                  <a:gd name="connsiteX7-281" fmla="*/ 2753 w 10000"/>
                  <a:gd name="connsiteY7-282" fmla="*/ 7683 h 10795"/>
                  <a:gd name="connsiteX8-283" fmla="*/ 1375 w 10000"/>
                  <a:gd name="connsiteY8-284" fmla="*/ 7365 h 10795"/>
                  <a:gd name="connsiteX9-285" fmla="*/ 45 w 10000"/>
                  <a:gd name="connsiteY9-286" fmla="*/ 5036 h 10795"/>
                  <a:gd name="connsiteX0-287" fmla="*/ 45 w 10000"/>
                  <a:gd name="connsiteY0-288" fmla="*/ 5036 h 10795"/>
                  <a:gd name="connsiteX1-289" fmla="*/ 2738 w 10000"/>
                  <a:gd name="connsiteY1-290" fmla="*/ 2811 h 10795"/>
                  <a:gd name="connsiteX2-291" fmla="*/ 4886 w 10000"/>
                  <a:gd name="connsiteY2-292" fmla="*/ 4 h 10795"/>
                  <a:gd name="connsiteX3-293" fmla="*/ 8068 w 10000"/>
                  <a:gd name="connsiteY3-294" fmla="*/ 2813 h 10795"/>
                  <a:gd name="connsiteX4-295" fmla="*/ 9996 w 10000"/>
                  <a:gd name="connsiteY4-296" fmla="*/ 5413 h 10795"/>
                  <a:gd name="connsiteX5-297" fmla="*/ 8476 w 10000"/>
                  <a:gd name="connsiteY5-298" fmla="*/ 7306 h 10795"/>
                  <a:gd name="connsiteX6-299" fmla="*/ 5202 w 10000"/>
                  <a:gd name="connsiteY6-300" fmla="*/ 10795 h 10795"/>
                  <a:gd name="connsiteX7-301" fmla="*/ 2753 w 10000"/>
                  <a:gd name="connsiteY7-302" fmla="*/ 7683 h 10795"/>
                  <a:gd name="connsiteX8-303" fmla="*/ 1375 w 10000"/>
                  <a:gd name="connsiteY8-304" fmla="*/ 7365 h 10795"/>
                  <a:gd name="connsiteX9-305" fmla="*/ 45 w 10000"/>
                  <a:gd name="connsiteY9-306" fmla="*/ 5036 h 10795"/>
                  <a:gd name="connsiteX0-307" fmla="*/ 4 w 9959"/>
                  <a:gd name="connsiteY0-308" fmla="*/ 5593 h 11352"/>
                  <a:gd name="connsiteX1-309" fmla="*/ 1089 w 9959"/>
                  <a:gd name="connsiteY1-310" fmla="*/ 469 h 11352"/>
                  <a:gd name="connsiteX2-311" fmla="*/ 4845 w 9959"/>
                  <a:gd name="connsiteY2-312" fmla="*/ 561 h 11352"/>
                  <a:gd name="connsiteX3-313" fmla="*/ 8027 w 9959"/>
                  <a:gd name="connsiteY3-314" fmla="*/ 3370 h 11352"/>
                  <a:gd name="connsiteX4-315" fmla="*/ 9955 w 9959"/>
                  <a:gd name="connsiteY4-316" fmla="*/ 5970 h 11352"/>
                  <a:gd name="connsiteX5-317" fmla="*/ 8435 w 9959"/>
                  <a:gd name="connsiteY5-318" fmla="*/ 7863 h 11352"/>
                  <a:gd name="connsiteX6-319" fmla="*/ 5161 w 9959"/>
                  <a:gd name="connsiteY6-320" fmla="*/ 11352 h 11352"/>
                  <a:gd name="connsiteX7-321" fmla="*/ 2712 w 9959"/>
                  <a:gd name="connsiteY7-322" fmla="*/ 8240 h 11352"/>
                  <a:gd name="connsiteX8-323" fmla="*/ 1334 w 9959"/>
                  <a:gd name="connsiteY8-324" fmla="*/ 7922 h 11352"/>
                  <a:gd name="connsiteX9-325" fmla="*/ 4 w 9959"/>
                  <a:gd name="connsiteY9-326" fmla="*/ 5593 h 11352"/>
                  <a:gd name="connsiteX0-327" fmla="*/ 0 w 11223"/>
                  <a:gd name="connsiteY0-328" fmla="*/ 3835 h 9929"/>
                  <a:gd name="connsiteX1-329" fmla="*/ 2316 w 11223"/>
                  <a:gd name="connsiteY1-330" fmla="*/ 342 h 9929"/>
                  <a:gd name="connsiteX2-331" fmla="*/ 6088 w 11223"/>
                  <a:gd name="connsiteY2-332" fmla="*/ 423 h 9929"/>
                  <a:gd name="connsiteX3-333" fmla="*/ 9283 w 11223"/>
                  <a:gd name="connsiteY3-334" fmla="*/ 2898 h 9929"/>
                  <a:gd name="connsiteX4-335" fmla="*/ 11219 w 11223"/>
                  <a:gd name="connsiteY4-336" fmla="*/ 5188 h 9929"/>
                  <a:gd name="connsiteX5-337" fmla="*/ 9693 w 11223"/>
                  <a:gd name="connsiteY5-338" fmla="*/ 6856 h 9929"/>
                  <a:gd name="connsiteX6-339" fmla="*/ 6405 w 11223"/>
                  <a:gd name="connsiteY6-340" fmla="*/ 9929 h 9929"/>
                  <a:gd name="connsiteX7-341" fmla="*/ 3946 w 11223"/>
                  <a:gd name="connsiteY7-342" fmla="*/ 7188 h 9929"/>
                  <a:gd name="connsiteX8-343" fmla="*/ 2562 w 11223"/>
                  <a:gd name="connsiteY8-344" fmla="*/ 6908 h 9929"/>
                  <a:gd name="connsiteX9-345" fmla="*/ 0 w 11223"/>
                  <a:gd name="connsiteY9-346" fmla="*/ 3835 h 9929"/>
                  <a:gd name="connsiteX0-347" fmla="*/ 0 w 9999"/>
                  <a:gd name="connsiteY0-348" fmla="*/ 3862 h 10000"/>
                  <a:gd name="connsiteX1-349" fmla="*/ 2064 w 9999"/>
                  <a:gd name="connsiteY1-350" fmla="*/ 344 h 10000"/>
                  <a:gd name="connsiteX2-351" fmla="*/ 5425 w 9999"/>
                  <a:gd name="connsiteY2-352" fmla="*/ 426 h 10000"/>
                  <a:gd name="connsiteX3-353" fmla="*/ 8271 w 9999"/>
                  <a:gd name="connsiteY3-354" fmla="*/ 2919 h 10000"/>
                  <a:gd name="connsiteX4-355" fmla="*/ 9996 w 9999"/>
                  <a:gd name="connsiteY4-356" fmla="*/ 5225 h 10000"/>
                  <a:gd name="connsiteX5-357" fmla="*/ 8637 w 9999"/>
                  <a:gd name="connsiteY5-358" fmla="*/ 6905 h 10000"/>
                  <a:gd name="connsiteX6-359" fmla="*/ 5707 w 9999"/>
                  <a:gd name="connsiteY6-360" fmla="*/ 10000 h 10000"/>
                  <a:gd name="connsiteX7-361" fmla="*/ 2283 w 9999"/>
                  <a:gd name="connsiteY7-362" fmla="*/ 6957 h 10000"/>
                  <a:gd name="connsiteX8-363" fmla="*/ 0 w 9999"/>
                  <a:gd name="connsiteY8-364" fmla="*/ 3862 h 10000"/>
                  <a:gd name="connsiteX0-365" fmla="*/ 124 w 10124"/>
                  <a:gd name="connsiteY0-366" fmla="*/ 3862 h 10000"/>
                  <a:gd name="connsiteX1-367" fmla="*/ 2188 w 10124"/>
                  <a:gd name="connsiteY1-368" fmla="*/ 344 h 10000"/>
                  <a:gd name="connsiteX2-369" fmla="*/ 5550 w 10124"/>
                  <a:gd name="connsiteY2-370" fmla="*/ 426 h 10000"/>
                  <a:gd name="connsiteX3-371" fmla="*/ 8396 w 10124"/>
                  <a:gd name="connsiteY3-372" fmla="*/ 2919 h 10000"/>
                  <a:gd name="connsiteX4-373" fmla="*/ 10121 w 10124"/>
                  <a:gd name="connsiteY4-374" fmla="*/ 5225 h 10000"/>
                  <a:gd name="connsiteX5-375" fmla="*/ 8762 w 10124"/>
                  <a:gd name="connsiteY5-376" fmla="*/ 6905 h 10000"/>
                  <a:gd name="connsiteX6-377" fmla="*/ 5832 w 10124"/>
                  <a:gd name="connsiteY6-378" fmla="*/ 10000 h 10000"/>
                  <a:gd name="connsiteX7-379" fmla="*/ 124 w 10124"/>
                  <a:gd name="connsiteY7-380" fmla="*/ 3862 h 10000"/>
                  <a:gd name="connsiteX0-381" fmla="*/ 43 w 10045"/>
                  <a:gd name="connsiteY0-382" fmla="*/ 3862 h 6912"/>
                  <a:gd name="connsiteX1-383" fmla="*/ 2107 w 10045"/>
                  <a:gd name="connsiteY1-384" fmla="*/ 344 h 6912"/>
                  <a:gd name="connsiteX2-385" fmla="*/ 5469 w 10045"/>
                  <a:gd name="connsiteY2-386" fmla="*/ 426 h 6912"/>
                  <a:gd name="connsiteX3-387" fmla="*/ 8315 w 10045"/>
                  <a:gd name="connsiteY3-388" fmla="*/ 2919 h 6912"/>
                  <a:gd name="connsiteX4-389" fmla="*/ 10040 w 10045"/>
                  <a:gd name="connsiteY4-390" fmla="*/ 5225 h 6912"/>
                  <a:gd name="connsiteX5-391" fmla="*/ 8681 w 10045"/>
                  <a:gd name="connsiteY5-392" fmla="*/ 6905 h 6912"/>
                  <a:gd name="connsiteX6-393" fmla="*/ 3967 w 10045"/>
                  <a:gd name="connsiteY6-394" fmla="*/ 5885 h 6912"/>
                  <a:gd name="connsiteX7-395" fmla="*/ 43 w 10045"/>
                  <a:gd name="connsiteY7-396" fmla="*/ 3862 h 6912"/>
                  <a:gd name="connsiteX0-397" fmla="*/ 47 w 10004"/>
                  <a:gd name="connsiteY0-398" fmla="*/ 5106 h 9519"/>
                  <a:gd name="connsiteX1-399" fmla="*/ 2102 w 10004"/>
                  <a:gd name="connsiteY1-400" fmla="*/ 17 h 9519"/>
                  <a:gd name="connsiteX2-401" fmla="*/ 6651 w 10004"/>
                  <a:gd name="connsiteY2-402" fmla="*/ 3484 h 9519"/>
                  <a:gd name="connsiteX3-403" fmla="*/ 8282 w 10004"/>
                  <a:gd name="connsiteY3-404" fmla="*/ 3742 h 9519"/>
                  <a:gd name="connsiteX4-405" fmla="*/ 9999 w 10004"/>
                  <a:gd name="connsiteY4-406" fmla="*/ 7078 h 9519"/>
                  <a:gd name="connsiteX5-407" fmla="*/ 8646 w 10004"/>
                  <a:gd name="connsiteY5-408" fmla="*/ 9509 h 9519"/>
                  <a:gd name="connsiteX6-409" fmla="*/ 3953 w 10004"/>
                  <a:gd name="connsiteY6-410" fmla="*/ 8033 h 9519"/>
                  <a:gd name="connsiteX7-411" fmla="*/ 47 w 10004"/>
                  <a:gd name="connsiteY7-412" fmla="*/ 5106 h 9519"/>
                  <a:gd name="connsiteX0-413" fmla="*/ 43 w 9996"/>
                  <a:gd name="connsiteY0-414" fmla="*/ 6232 h 10868"/>
                  <a:gd name="connsiteX1-415" fmla="*/ 2097 w 9996"/>
                  <a:gd name="connsiteY1-416" fmla="*/ 886 h 10868"/>
                  <a:gd name="connsiteX2-417" fmla="*/ 5642 w 9996"/>
                  <a:gd name="connsiteY2-418" fmla="*/ 385 h 10868"/>
                  <a:gd name="connsiteX3-419" fmla="*/ 8275 w 9996"/>
                  <a:gd name="connsiteY3-420" fmla="*/ 4799 h 10868"/>
                  <a:gd name="connsiteX4-421" fmla="*/ 9991 w 9996"/>
                  <a:gd name="connsiteY4-422" fmla="*/ 8304 h 10868"/>
                  <a:gd name="connsiteX5-423" fmla="*/ 8639 w 9996"/>
                  <a:gd name="connsiteY5-424" fmla="*/ 10857 h 10868"/>
                  <a:gd name="connsiteX6-425" fmla="*/ 3947 w 9996"/>
                  <a:gd name="connsiteY6-426" fmla="*/ 9307 h 10868"/>
                  <a:gd name="connsiteX7-427" fmla="*/ 43 w 9996"/>
                  <a:gd name="connsiteY7-428" fmla="*/ 6232 h 10868"/>
                  <a:gd name="connsiteX0-429" fmla="*/ 43 w 10004"/>
                  <a:gd name="connsiteY0-430" fmla="*/ 5543 h 9809"/>
                  <a:gd name="connsiteX1-431" fmla="*/ 2098 w 10004"/>
                  <a:gd name="connsiteY1-432" fmla="*/ 624 h 9809"/>
                  <a:gd name="connsiteX2-433" fmla="*/ 5644 w 10004"/>
                  <a:gd name="connsiteY2-434" fmla="*/ 163 h 9809"/>
                  <a:gd name="connsiteX3-435" fmla="*/ 8163 w 10004"/>
                  <a:gd name="connsiteY3-436" fmla="*/ 1492 h 9809"/>
                  <a:gd name="connsiteX4-437" fmla="*/ 9995 w 10004"/>
                  <a:gd name="connsiteY4-438" fmla="*/ 7450 h 9809"/>
                  <a:gd name="connsiteX5-439" fmla="*/ 8642 w 10004"/>
                  <a:gd name="connsiteY5-440" fmla="*/ 9799 h 9809"/>
                  <a:gd name="connsiteX6-441" fmla="*/ 3949 w 10004"/>
                  <a:gd name="connsiteY6-442" fmla="*/ 8373 h 9809"/>
                  <a:gd name="connsiteX7-443" fmla="*/ 43 w 10004"/>
                  <a:gd name="connsiteY7-444" fmla="*/ 5543 h 9809"/>
                  <a:gd name="connsiteX0-445" fmla="*/ 43 w 8950"/>
                  <a:gd name="connsiteY0-446" fmla="*/ 5651 h 10081"/>
                  <a:gd name="connsiteX1-447" fmla="*/ 2097 w 8950"/>
                  <a:gd name="connsiteY1-448" fmla="*/ 636 h 10081"/>
                  <a:gd name="connsiteX2-449" fmla="*/ 5642 w 8950"/>
                  <a:gd name="connsiteY2-450" fmla="*/ 166 h 10081"/>
                  <a:gd name="connsiteX3-451" fmla="*/ 8160 w 8950"/>
                  <a:gd name="connsiteY3-452" fmla="*/ 1521 h 10081"/>
                  <a:gd name="connsiteX4-453" fmla="*/ 8473 w 8950"/>
                  <a:gd name="connsiteY4-454" fmla="*/ 5322 h 10081"/>
                  <a:gd name="connsiteX5-455" fmla="*/ 8639 w 8950"/>
                  <a:gd name="connsiteY5-456" fmla="*/ 9990 h 10081"/>
                  <a:gd name="connsiteX6-457" fmla="*/ 3947 w 8950"/>
                  <a:gd name="connsiteY6-458" fmla="*/ 8536 h 10081"/>
                  <a:gd name="connsiteX7-459" fmla="*/ 43 w 8950"/>
                  <a:gd name="connsiteY7-460" fmla="*/ 5651 h 10081"/>
                  <a:gd name="connsiteX0-461" fmla="*/ 48 w 9651"/>
                  <a:gd name="connsiteY0-462" fmla="*/ 5606 h 8648"/>
                  <a:gd name="connsiteX1-463" fmla="*/ 2343 w 9651"/>
                  <a:gd name="connsiteY1-464" fmla="*/ 631 h 8648"/>
                  <a:gd name="connsiteX2-465" fmla="*/ 6304 w 9651"/>
                  <a:gd name="connsiteY2-466" fmla="*/ 165 h 8648"/>
                  <a:gd name="connsiteX3-467" fmla="*/ 9117 w 9651"/>
                  <a:gd name="connsiteY3-468" fmla="*/ 1509 h 8648"/>
                  <a:gd name="connsiteX4-469" fmla="*/ 9467 w 9651"/>
                  <a:gd name="connsiteY4-470" fmla="*/ 5279 h 8648"/>
                  <a:gd name="connsiteX5-471" fmla="*/ 6997 w 9651"/>
                  <a:gd name="connsiteY5-472" fmla="*/ 8019 h 8648"/>
                  <a:gd name="connsiteX6-473" fmla="*/ 4410 w 9651"/>
                  <a:gd name="connsiteY6-474" fmla="*/ 8467 h 8648"/>
                  <a:gd name="connsiteX7-475" fmla="*/ 48 w 9651"/>
                  <a:gd name="connsiteY7-476" fmla="*/ 5606 h 8648"/>
                  <a:gd name="connsiteX0-477" fmla="*/ 41 w 9991"/>
                  <a:gd name="connsiteY0-478" fmla="*/ 6482 h 9316"/>
                  <a:gd name="connsiteX1-479" fmla="*/ 2419 w 9991"/>
                  <a:gd name="connsiteY1-480" fmla="*/ 730 h 9316"/>
                  <a:gd name="connsiteX2-481" fmla="*/ 6523 w 9991"/>
                  <a:gd name="connsiteY2-482" fmla="*/ 191 h 9316"/>
                  <a:gd name="connsiteX3-483" fmla="*/ 9438 w 9991"/>
                  <a:gd name="connsiteY3-484" fmla="*/ 1745 h 9316"/>
                  <a:gd name="connsiteX4-485" fmla="*/ 9800 w 9991"/>
                  <a:gd name="connsiteY4-486" fmla="*/ 6104 h 9316"/>
                  <a:gd name="connsiteX5-487" fmla="*/ 7241 w 9991"/>
                  <a:gd name="connsiteY5-488" fmla="*/ 9273 h 9316"/>
                  <a:gd name="connsiteX6-489" fmla="*/ 1411 w 9991"/>
                  <a:gd name="connsiteY6-490" fmla="*/ 7856 h 9316"/>
                  <a:gd name="connsiteX7-491" fmla="*/ 41 w 9991"/>
                  <a:gd name="connsiteY7-492" fmla="*/ 6482 h 9316"/>
                  <a:gd name="connsiteX0-493" fmla="*/ 19 w 10708"/>
                  <a:gd name="connsiteY0-494" fmla="*/ 7721 h 10038"/>
                  <a:gd name="connsiteX1-495" fmla="*/ 3129 w 10708"/>
                  <a:gd name="connsiteY1-496" fmla="*/ 825 h 10038"/>
                  <a:gd name="connsiteX2-497" fmla="*/ 7237 w 10708"/>
                  <a:gd name="connsiteY2-498" fmla="*/ 246 h 10038"/>
                  <a:gd name="connsiteX3-499" fmla="*/ 10155 w 10708"/>
                  <a:gd name="connsiteY3-500" fmla="*/ 1914 h 10038"/>
                  <a:gd name="connsiteX4-501" fmla="*/ 10517 w 10708"/>
                  <a:gd name="connsiteY4-502" fmla="*/ 6593 h 10038"/>
                  <a:gd name="connsiteX5-503" fmla="*/ 7956 w 10708"/>
                  <a:gd name="connsiteY5-504" fmla="*/ 9995 h 10038"/>
                  <a:gd name="connsiteX6-505" fmla="*/ 2120 w 10708"/>
                  <a:gd name="connsiteY6-506" fmla="*/ 8474 h 10038"/>
                  <a:gd name="connsiteX7-507" fmla="*/ 19 w 10708"/>
                  <a:gd name="connsiteY7-508" fmla="*/ 7721 h 10038"/>
                  <a:gd name="connsiteX0-509" fmla="*/ 359 w 11048"/>
                  <a:gd name="connsiteY0-510" fmla="*/ 7721 h 10038"/>
                  <a:gd name="connsiteX1-511" fmla="*/ 3469 w 11048"/>
                  <a:gd name="connsiteY1-512" fmla="*/ 825 h 10038"/>
                  <a:gd name="connsiteX2-513" fmla="*/ 7577 w 11048"/>
                  <a:gd name="connsiteY2-514" fmla="*/ 246 h 10038"/>
                  <a:gd name="connsiteX3-515" fmla="*/ 10495 w 11048"/>
                  <a:gd name="connsiteY3-516" fmla="*/ 1914 h 10038"/>
                  <a:gd name="connsiteX4-517" fmla="*/ 10857 w 11048"/>
                  <a:gd name="connsiteY4-518" fmla="*/ 6593 h 10038"/>
                  <a:gd name="connsiteX5-519" fmla="*/ 8296 w 11048"/>
                  <a:gd name="connsiteY5-520" fmla="*/ 9995 h 10038"/>
                  <a:gd name="connsiteX6-521" fmla="*/ 2460 w 11048"/>
                  <a:gd name="connsiteY6-522" fmla="*/ 8474 h 10038"/>
                  <a:gd name="connsiteX7-523" fmla="*/ 359 w 11048"/>
                  <a:gd name="connsiteY7-524" fmla="*/ 7721 h 10038"/>
                  <a:gd name="connsiteX0-525" fmla="*/ 359 w 11048"/>
                  <a:gd name="connsiteY0-526" fmla="*/ 8392 h 10075"/>
                  <a:gd name="connsiteX1-527" fmla="*/ 3469 w 11048"/>
                  <a:gd name="connsiteY1-528" fmla="*/ 864 h 10075"/>
                  <a:gd name="connsiteX2-529" fmla="*/ 7577 w 11048"/>
                  <a:gd name="connsiteY2-530" fmla="*/ 285 h 10075"/>
                  <a:gd name="connsiteX3-531" fmla="*/ 10495 w 11048"/>
                  <a:gd name="connsiteY3-532" fmla="*/ 1953 h 10075"/>
                  <a:gd name="connsiteX4-533" fmla="*/ 10857 w 11048"/>
                  <a:gd name="connsiteY4-534" fmla="*/ 6632 h 10075"/>
                  <a:gd name="connsiteX5-535" fmla="*/ 8296 w 11048"/>
                  <a:gd name="connsiteY5-536" fmla="*/ 10034 h 10075"/>
                  <a:gd name="connsiteX6-537" fmla="*/ 2460 w 11048"/>
                  <a:gd name="connsiteY6-538" fmla="*/ 8513 h 10075"/>
                  <a:gd name="connsiteX7-539" fmla="*/ 359 w 11048"/>
                  <a:gd name="connsiteY7-540" fmla="*/ 8392 h 10075"/>
                  <a:gd name="connsiteX0-541" fmla="*/ 371 w 11060"/>
                  <a:gd name="connsiteY0-542" fmla="*/ 8392 h 10075"/>
                  <a:gd name="connsiteX1-543" fmla="*/ 3481 w 11060"/>
                  <a:gd name="connsiteY1-544" fmla="*/ 864 h 10075"/>
                  <a:gd name="connsiteX2-545" fmla="*/ 7589 w 11060"/>
                  <a:gd name="connsiteY2-546" fmla="*/ 285 h 10075"/>
                  <a:gd name="connsiteX3-547" fmla="*/ 10507 w 11060"/>
                  <a:gd name="connsiteY3-548" fmla="*/ 1953 h 10075"/>
                  <a:gd name="connsiteX4-549" fmla="*/ 10869 w 11060"/>
                  <a:gd name="connsiteY4-550" fmla="*/ 6632 h 10075"/>
                  <a:gd name="connsiteX5-551" fmla="*/ 8308 w 11060"/>
                  <a:gd name="connsiteY5-552" fmla="*/ 10034 h 10075"/>
                  <a:gd name="connsiteX6-553" fmla="*/ 2472 w 11060"/>
                  <a:gd name="connsiteY6-554" fmla="*/ 8513 h 10075"/>
                  <a:gd name="connsiteX7-555" fmla="*/ 371 w 11060"/>
                  <a:gd name="connsiteY7-556" fmla="*/ 8392 h 10075"/>
                  <a:gd name="connsiteX0-557" fmla="*/ 54 w 10743"/>
                  <a:gd name="connsiteY0-558" fmla="*/ 9468 h 11151"/>
                  <a:gd name="connsiteX1-559" fmla="*/ 4027 w 10743"/>
                  <a:gd name="connsiteY1-560" fmla="*/ 495 h 11151"/>
                  <a:gd name="connsiteX2-561" fmla="*/ 7272 w 10743"/>
                  <a:gd name="connsiteY2-562" fmla="*/ 1361 h 11151"/>
                  <a:gd name="connsiteX3-563" fmla="*/ 10190 w 10743"/>
                  <a:gd name="connsiteY3-564" fmla="*/ 3029 h 11151"/>
                  <a:gd name="connsiteX4-565" fmla="*/ 10552 w 10743"/>
                  <a:gd name="connsiteY4-566" fmla="*/ 7708 h 11151"/>
                  <a:gd name="connsiteX5-567" fmla="*/ 7991 w 10743"/>
                  <a:gd name="connsiteY5-568" fmla="*/ 11110 h 11151"/>
                  <a:gd name="connsiteX6-569" fmla="*/ 2155 w 10743"/>
                  <a:gd name="connsiteY6-570" fmla="*/ 9589 h 11151"/>
                  <a:gd name="connsiteX7-571" fmla="*/ 54 w 10743"/>
                  <a:gd name="connsiteY7-572" fmla="*/ 9468 h 11151"/>
                  <a:gd name="connsiteX0-573" fmla="*/ 54 w 10743"/>
                  <a:gd name="connsiteY0-574" fmla="*/ 9506 h 11189"/>
                  <a:gd name="connsiteX1-575" fmla="*/ 4027 w 10743"/>
                  <a:gd name="connsiteY1-576" fmla="*/ 533 h 11189"/>
                  <a:gd name="connsiteX2-577" fmla="*/ 7272 w 10743"/>
                  <a:gd name="connsiteY2-578" fmla="*/ 1399 h 11189"/>
                  <a:gd name="connsiteX3-579" fmla="*/ 10190 w 10743"/>
                  <a:gd name="connsiteY3-580" fmla="*/ 3067 h 11189"/>
                  <a:gd name="connsiteX4-581" fmla="*/ 10552 w 10743"/>
                  <a:gd name="connsiteY4-582" fmla="*/ 7746 h 11189"/>
                  <a:gd name="connsiteX5-583" fmla="*/ 7991 w 10743"/>
                  <a:gd name="connsiteY5-584" fmla="*/ 11148 h 11189"/>
                  <a:gd name="connsiteX6-585" fmla="*/ 2155 w 10743"/>
                  <a:gd name="connsiteY6-586" fmla="*/ 9627 h 11189"/>
                  <a:gd name="connsiteX7-587" fmla="*/ 54 w 10743"/>
                  <a:gd name="connsiteY7-588" fmla="*/ 9506 h 11189"/>
                  <a:gd name="connsiteX0-589" fmla="*/ 40 w 11293"/>
                  <a:gd name="connsiteY0-590" fmla="*/ 9082 h 11127"/>
                  <a:gd name="connsiteX1-591" fmla="*/ 4577 w 11293"/>
                  <a:gd name="connsiteY1-592" fmla="*/ 470 h 11127"/>
                  <a:gd name="connsiteX2-593" fmla="*/ 7822 w 11293"/>
                  <a:gd name="connsiteY2-594" fmla="*/ 1336 h 11127"/>
                  <a:gd name="connsiteX3-595" fmla="*/ 10740 w 11293"/>
                  <a:gd name="connsiteY3-596" fmla="*/ 3004 h 11127"/>
                  <a:gd name="connsiteX4-597" fmla="*/ 11102 w 11293"/>
                  <a:gd name="connsiteY4-598" fmla="*/ 7683 h 11127"/>
                  <a:gd name="connsiteX5-599" fmla="*/ 8541 w 11293"/>
                  <a:gd name="connsiteY5-600" fmla="*/ 11085 h 11127"/>
                  <a:gd name="connsiteX6-601" fmla="*/ 2705 w 11293"/>
                  <a:gd name="connsiteY6-602" fmla="*/ 9564 h 11127"/>
                  <a:gd name="connsiteX7-603" fmla="*/ 40 w 11293"/>
                  <a:gd name="connsiteY7-604" fmla="*/ 9082 h 1112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1293" h="11127">
                    <a:moveTo>
                      <a:pt x="40" y="9082"/>
                    </a:moveTo>
                    <a:cubicBezTo>
                      <a:pt x="352" y="7566"/>
                      <a:pt x="3280" y="1761"/>
                      <a:pt x="4577" y="470"/>
                    </a:cubicBezTo>
                    <a:cubicBezTo>
                      <a:pt x="5874" y="-821"/>
                      <a:pt x="6795" y="914"/>
                      <a:pt x="7822" y="1336"/>
                    </a:cubicBezTo>
                    <a:cubicBezTo>
                      <a:pt x="8849" y="1758"/>
                      <a:pt x="10193" y="1947"/>
                      <a:pt x="10740" y="3004"/>
                    </a:cubicBezTo>
                    <a:cubicBezTo>
                      <a:pt x="11287" y="4061"/>
                      <a:pt x="11468" y="6337"/>
                      <a:pt x="11102" y="7683"/>
                    </a:cubicBezTo>
                    <a:cubicBezTo>
                      <a:pt x="10736" y="9030"/>
                      <a:pt x="9940" y="10771"/>
                      <a:pt x="8541" y="11085"/>
                    </a:cubicBezTo>
                    <a:cubicBezTo>
                      <a:pt x="7141" y="11398"/>
                      <a:pt x="4122" y="9898"/>
                      <a:pt x="2705" y="9564"/>
                    </a:cubicBezTo>
                    <a:cubicBezTo>
                      <a:pt x="1288" y="9230"/>
                      <a:pt x="-272" y="10598"/>
                      <a:pt x="40" y="9082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370" name="Group 327"/>
              <p:cNvGrpSpPr/>
              <p:nvPr/>
            </p:nvGrpSpPr>
            <p:grpSpPr bwMode="auto">
              <a:xfrm>
                <a:off x="7908175" y="5241780"/>
                <a:ext cx="536554" cy="263548"/>
                <a:chOff x="1871277" y="1576300"/>
                <a:chExt cx="1128371" cy="437861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6" name="Oval 375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7" name="Freeform 376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8" name="Freeform 377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9" name="Freeform 378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0" name="Freeform 379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81" name="Straight Connector 380"/>
                <p:cNvCxnSpPr>
                  <a:endCxn id="376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2" name="Straight Connector 381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1" name="Group 370"/>
              <p:cNvGrpSpPr/>
              <p:nvPr/>
            </p:nvGrpSpPr>
            <p:grpSpPr>
              <a:xfrm>
                <a:off x="7876581" y="5223365"/>
                <a:ext cx="466894" cy="369332"/>
                <a:chOff x="599495" y="1708643"/>
                <a:chExt cx="491778" cy="409344"/>
              </a:xfrm>
            </p:grpSpPr>
            <p:sp>
              <p:nvSpPr>
                <p:cNvPr id="372" name="Oval 371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3" name="TextBox 372"/>
                <p:cNvSpPr txBox="1"/>
                <p:nvPr/>
              </p:nvSpPr>
              <p:spPr>
                <a:xfrm>
                  <a:off x="599495" y="1708643"/>
                  <a:ext cx="491778" cy="4093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  X</a:t>
                  </a:r>
                  <a:endParaRPr lang="en-US" dirty="0"/>
                </a:p>
              </p:txBody>
            </p:sp>
          </p:grpSp>
        </p:grpSp>
        <p:cxnSp>
          <p:nvCxnSpPr>
            <p:cNvPr id="402" name="Straight Connector 401"/>
            <p:cNvCxnSpPr/>
            <p:nvPr/>
          </p:nvCxnSpPr>
          <p:spPr bwMode="auto">
            <a:xfrm flipH="1">
              <a:off x="7133690" y="5764030"/>
              <a:ext cx="870024" cy="9999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0009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7" name="Group 6"/>
          <p:cNvGrpSpPr/>
          <p:nvPr/>
        </p:nvGrpSpPr>
        <p:grpSpPr>
          <a:xfrm>
            <a:off x="5713444" y="2379268"/>
            <a:ext cx="1009362" cy="768350"/>
            <a:chOff x="5713444" y="2379268"/>
            <a:chExt cx="1009362" cy="768350"/>
          </a:xfrm>
        </p:grpSpPr>
        <p:sp>
          <p:nvSpPr>
            <p:cNvPr id="162850" name="AutoShape 118"/>
            <p:cNvSpPr>
              <a:spLocks noChangeArrowheads="1"/>
            </p:cNvSpPr>
            <p:nvPr/>
          </p:nvSpPr>
          <p:spPr bwMode="auto">
            <a:xfrm rot="17597965">
              <a:off x="5467382" y="2625330"/>
              <a:ext cx="768350" cy="276226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2851" name="Text Box 119"/>
            <p:cNvSpPr txBox="1">
              <a:spLocks noChangeArrowheads="1"/>
            </p:cNvSpPr>
            <p:nvPr/>
          </p:nvSpPr>
          <p:spPr bwMode="auto">
            <a:xfrm>
              <a:off x="5906829" y="2784958"/>
              <a:ext cx="815977" cy="30797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600" i="1" dirty="0" smtClean="0">
                  <a:solidFill>
                    <a:srgbClr val="CC0000"/>
                  </a:solidFill>
                </a:rPr>
                <a:t>AS3,X 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028828" y="2438604"/>
            <a:ext cx="1260153" cy="888605"/>
            <a:chOff x="2028828" y="2438604"/>
            <a:chExt cx="1260153" cy="888605"/>
          </a:xfrm>
        </p:grpSpPr>
        <p:sp>
          <p:nvSpPr>
            <p:cNvPr id="332" name="Text Box 119"/>
            <p:cNvSpPr txBox="1">
              <a:spLocks noChangeArrowheads="1"/>
            </p:cNvSpPr>
            <p:nvPr/>
          </p:nvSpPr>
          <p:spPr bwMode="auto">
            <a:xfrm>
              <a:off x="2028828" y="3019432"/>
              <a:ext cx="1260153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600" i="1" dirty="0" smtClean="0">
                  <a:solidFill>
                    <a:srgbClr val="CC0000"/>
                  </a:solidFill>
                </a:rPr>
                <a:t>AS2,AS3,X 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  <p:sp>
          <p:nvSpPr>
            <p:cNvPr id="327" name="AutoShape 118"/>
            <p:cNvSpPr>
              <a:spLocks noChangeArrowheads="1"/>
            </p:cNvSpPr>
            <p:nvPr/>
          </p:nvSpPr>
          <p:spPr bwMode="auto">
            <a:xfrm rot="3445218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6" name="Rectangle 4"/>
          <p:cNvSpPr txBox="1">
            <a:spLocks noChangeArrowheads="1"/>
          </p:cNvSpPr>
          <p:nvPr/>
        </p:nvSpPr>
        <p:spPr bwMode="auto">
          <a:xfrm>
            <a:off x="415500" y="4289671"/>
            <a:ext cx="8505825" cy="5754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0" indent="0">
              <a:lnSpc>
                <a:spcPts val="2140"/>
              </a:lnSpc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gateway router may learn about </a:t>
            </a:r>
            <a:r>
              <a:rPr lang="en-US" sz="2400" dirty="0" smtClean="0">
                <a:solidFill>
                  <a:srgbClr val="000090"/>
                </a:solidFill>
                <a:latin typeface="Gill Sans MT" panose="020B0502020104020203" pitchFamily="34" charset="0"/>
              </a:rPr>
              <a:t>multiple</a:t>
            </a:r>
            <a:r>
              <a:rPr lang="en-US" sz="2400" dirty="0" smtClean="0">
                <a:latin typeface="Gill Sans MT" panose="020B0502020104020203" pitchFamily="34" charset="0"/>
              </a:rPr>
              <a:t> paths to destination:</a:t>
            </a:r>
            <a:endParaRPr lang="en-US" sz="2400" dirty="0" smtClean="0">
              <a:latin typeface="Gill Sans MT" panose="020B0502020104020203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394769" y="1902431"/>
            <a:ext cx="1118837" cy="826267"/>
            <a:chOff x="4052000" y="2820739"/>
            <a:chExt cx="1118837" cy="826267"/>
          </a:xfrm>
        </p:grpSpPr>
        <p:cxnSp>
          <p:nvCxnSpPr>
            <p:cNvPr id="3" name="Straight Arrow Connector 2"/>
            <p:cNvCxnSpPr/>
            <p:nvPr/>
          </p:nvCxnSpPr>
          <p:spPr bwMode="auto">
            <a:xfrm flipH="1" flipV="1">
              <a:off x="4769093" y="2820739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30" name="Straight Arrow Connector 329"/>
            <p:cNvCxnSpPr/>
            <p:nvPr/>
          </p:nvCxnSpPr>
          <p:spPr bwMode="auto">
            <a:xfrm flipH="1" flipV="1">
              <a:off x="4052000" y="3192229"/>
              <a:ext cx="1059565" cy="1417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31" name="Straight Arrow Connector 330"/>
            <p:cNvCxnSpPr/>
            <p:nvPr/>
          </p:nvCxnSpPr>
          <p:spPr bwMode="auto">
            <a:xfrm flipH="1">
              <a:off x="4748700" y="3344630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325" name="Straight Connector 324"/>
          <p:cNvCxnSpPr/>
          <p:nvPr/>
        </p:nvCxnSpPr>
        <p:spPr bwMode="auto">
          <a:xfrm flipH="1">
            <a:off x="3142123" y="2168219"/>
            <a:ext cx="2534703" cy="14521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3"/>
          <p:cNvGrpSpPr/>
          <p:nvPr/>
        </p:nvGrpSpPr>
        <p:grpSpPr>
          <a:xfrm>
            <a:off x="4617960" y="1621326"/>
            <a:ext cx="968155" cy="547957"/>
            <a:chOff x="4617960" y="1621326"/>
            <a:chExt cx="968155" cy="547957"/>
          </a:xfrm>
        </p:grpSpPr>
        <p:sp>
          <p:nvSpPr>
            <p:cNvPr id="329" name="AutoShape 118"/>
            <p:cNvSpPr>
              <a:spLocks noChangeArrowheads="1"/>
            </p:cNvSpPr>
            <p:nvPr/>
          </p:nvSpPr>
          <p:spPr bwMode="auto">
            <a:xfrm rot="21413181">
              <a:off x="4617960" y="1893058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 rot="21418560">
              <a:off x="4770795" y="1621326"/>
              <a:ext cx="8153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 smtClean="0">
                  <a:solidFill>
                    <a:srgbClr val="CC0000"/>
                  </a:solidFill>
                </a:rPr>
                <a:t>AS3,X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</p:grpSp>
      <p:sp>
        <p:nvSpPr>
          <p:cNvPr id="333" name="Rectangle 4"/>
          <p:cNvSpPr txBox="1">
            <a:spLocks noChangeArrowheads="1"/>
          </p:cNvSpPr>
          <p:nvPr/>
        </p:nvSpPr>
        <p:spPr bwMode="auto">
          <a:xfrm>
            <a:off x="673347" y="5110285"/>
            <a:ext cx="8505825" cy="5519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294005" indent="-294005">
              <a:lnSpc>
                <a:spcPts val="2140"/>
              </a:lnSpc>
            </a:pPr>
            <a:r>
              <a:rPr lang="en-US" sz="2200" dirty="0" smtClean="0">
                <a:latin typeface="Gill Sans MT" panose="020B0502020104020203" pitchFamily="34" charset="0"/>
              </a:rPr>
              <a:t>AS</a:t>
            </a:r>
            <a:r>
              <a:rPr lang="en-US" sz="22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200" dirty="0" smtClean="0">
                <a:latin typeface="Gill Sans MT" panose="020B0502020104020203" pitchFamily="34" charset="0"/>
              </a:rPr>
              <a:t> gateway router</a:t>
            </a:r>
            <a:r>
              <a:rPr lang="en-US" sz="2200" dirty="0" smtClean="0">
                <a:latin typeface="Arial" panose="020B0604020202020204"/>
                <a:cs typeface="Arial" panose="020B0604020202020204"/>
              </a:rPr>
              <a:t> 1c </a:t>
            </a:r>
            <a:r>
              <a:rPr lang="en-US" sz="2200" dirty="0" smtClean="0">
                <a:latin typeface="Gill Sans MT" panose="020B0502020104020203" pitchFamily="34" charset="0"/>
              </a:rPr>
              <a:t>learns path </a:t>
            </a:r>
            <a:r>
              <a:rPr lang="en-US" sz="2200" i="1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AS3,X </a:t>
            </a:r>
            <a:r>
              <a:rPr lang="en-US" sz="2200" dirty="0" smtClean="0">
                <a:latin typeface="Gill Sans MT" panose="020B0502020104020203" pitchFamily="34" charset="0"/>
              </a:rPr>
              <a:t>from 3a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endParaRPr lang="en-US" sz="2000" dirty="0">
              <a:latin typeface="Gill Sans MT" panose="020B0502020104020203" pitchFamily="34" charset="0"/>
            </a:endParaRPr>
          </a:p>
        </p:txBody>
      </p:sp>
      <p:sp>
        <p:nvSpPr>
          <p:cNvPr id="334" name="Rectangle 4"/>
          <p:cNvSpPr txBox="1">
            <a:spLocks noChangeArrowheads="1"/>
          </p:cNvSpPr>
          <p:nvPr/>
        </p:nvSpPr>
        <p:spPr bwMode="auto">
          <a:xfrm>
            <a:off x="688981" y="5477602"/>
            <a:ext cx="8103327" cy="10287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294005" indent="-294005">
              <a:lnSpc>
                <a:spcPct val="100000"/>
              </a:lnSpc>
            </a:pPr>
            <a:r>
              <a:rPr lang="en-US" sz="2200" dirty="0" smtClean="0">
                <a:latin typeface="Gill Sans MT" panose="020B0502020104020203" pitchFamily="34" charset="0"/>
              </a:rPr>
              <a:t>Based on policy, AS</a:t>
            </a:r>
            <a:r>
              <a:rPr lang="en-US" sz="22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200" dirty="0" smtClean="0">
                <a:latin typeface="Gill Sans MT" panose="020B0502020104020203" pitchFamily="34" charset="0"/>
              </a:rPr>
              <a:t> gateway router</a:t>
            </a:r>
            <a:r>
              <a:rPr lang="en-US" sz="2200" dirty="0" smtClean="0">
                <a:latin typeface="Arial" panose="020B0604020202020204"/>
                <a:cs typeface="Arial" panose="020B0604020202020204"/>
              </a:rPr>
              <a:t> 1c </a:t>
            </a:r>
            <a:r>
              <a:rPr lang="en-US" sz="2200" dirty="0" smtClean="0">
                <a:latin typeface="Gill Sans MT" panose="020B0502020104020203" pitchFamily="34" charset="0"/>
              </a:rPr>
              <a:t>chooses path </a:t>
            </a:r>
            <a:r>
              <a:rPr lang="en-US" sz="2200" i="1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AS3,X, and advertises path within AS</a:t>
            </a:r>
            <a:r>
              <a:rPr lang="en-US" sz="2200" i="1" dirty="0" smtClean="0">
                <a:solidFill>
                  <a:srgbClr val="CC0000"/>
                </a:solidFill>
                <a:latin typeface="Arial" panose="020B0604020202020204"/>
                <a:cs typeface="Arial" panose="020B0604020202020204"/>
              </a:rPr>
              <a:t>1</a:t>
            </a:r>
            <a:r>
              <a:rPr lang="en-US" sz="2200" i="1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 via iBGP</a:t>
            </a:r>
            <a:endParaRPr lang="en-US" sz="20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Gill Sans MT" panose="020B0502020104020203" pitchFamily="34" charset="0"/>
            </a:endParaRPr>
          </a:p>
        </p:txBody>
      </p:sp>
      <p:sp>
        <p:nvSpPr>
          <p:cNvPr id="32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33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53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3" grpId="0"/>
      <p:bldP spid="33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latin typeface="Gill Sans MT" panose="020B0502020104020203" pitchFamily="34" charset="0"/>
              </a:rPr>
              <a:t>BGP messages</a:t>
            </a:r>
            <a:endParaRPr lang="en-US" sz="3200">
              <a:latin typeface="Gill Sans MT" panose="020B0502020104020203" pitchFamily="34" charset="0"/>
            </a:endParaRPr>
          </a:p>
        </p:txBody>
      </p:sp>
      <p:sp>
        <p:nvSpPr>
          <p:cNvPr id="166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524000"/>
            <a:ext cx="8229600" cy="5029200"/>
          </a:xfrm>
        </p:spPr>
        <p:txBody>
          <a:bodyPr/>
          <a:lstStyle/>
          <a:p>
            <a:pPr marL="294005" indent="-294005"/>
            <a:r>
              <a:rPr lang="en-US" sz="2400" dirty="0">
                <a:latin typeface="Gill Sans MT" panose="020B0502020104020203" pitchFamily="34" charset="0"/>
              </a:rPr>
              <a:t>BGP messages exchanged between peers over TCP connection</a:t>
            </a:r>
            <a:endParaRPr lang="en-US" sz="2400" dirty="0">
              <a:latin typeface="Gill Sans MT" panose="020B0502020104020203" pitchFamily="34" charset="0"/>
            </a:endParaRPr>
          </a:p>
          <a:p>
            <a:pPr marL="294005" indent="-294005"/>
            <a:r>
              <a:rPr lang="en-US" sz="2400" dirty="0">
                <a:latin typeface="Gill Sans MT" panose="020B0502020104020203" pitchFamily="34" charset="0"/>
              </a:rPr>
              <a:t>BGP messages:</a:t>
            </a:r>
            <a:endParaRPr lang="en-US" sz="2400" dirty="0">
              <a:latin typeface="Gill Sans MT" panose="020B0502020104020203" pitchFamily="34" charset="0"/>
            </a:endParaRPr>
          </a:p>
          <a:p>
            <a:pPr marL="684530" lvl="1" indent="-227330">
              <a:lnSpc>
                <a:spcPct val="100000"/>
              </a:lnSpc>
            </a:pPr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OPEN:</a:t>
            </a:r>
            <a:r>
              <a:rPr lang="en-US" dirty="0">
                <a:latin typeface="Gill Sans MT" panose="020B0502020104020203" pitchFamily="34" charset="0"/>
              </a:rPr>
              <a:t> opens TCP connection to </a:t>
            </a:r>
            <a:r>
              <a:rPr lang="en-US" dirty="0" smtClean="0">
                <a:latin typeface="Gill Sans MT" panose="020B0502020104020203" pitchFamily="34" charset="0"/>
              </a:rPr>
              <a:t>remote BGP peer </a:t>
            </a:r>
            <a:r>
              <a:rPr lang="en-US" dirty="0">
                <a:latin typeface="Gill Sans MT" panose="020B0502020104020203" pitchFamily="34" charset="0"/>
              </a:rPr>
              <a:t>and authenticates </a:t>
            </a:r>
            <a:r>
              <a:rPr lang="en-US" dirty="0" smtClean="0">
                <a:latin typeface="Gill Sans MT" panose="020B0502020104020203" pitchFamily="34" charset="0"/>
              </a:rPr>
              <a:t>sending BGP peer</a:t>
            </a:r>
            <a:endParaRPr lang="en-US" dirty="0">
              <a:latin typeface="Gill Sans MT" panose="020B0502020104020203" pitchFamily="34" charset="0"/>
            </a:endParaRPr>
          </a:p>
          <a:p>
            <a:pPr marL="684530" lvl="1" indent="-227330">
              <a:lnSpc>
                <a:spcPct val="100000"/>
              </a:lnSpc>
            </a:pPr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UPDATE:</a:t>
            </a:r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 </a:t>
            </a:r>
            <a:r>
              <a:rPr lang="en-US" dirty="0">
                <a:latin typeface="Gill Sans MT" panose="020B0502020104020203" pitchFamily="34" charset="0"/>
              </a:rPr>
              <a:t>advertises new path (or withdraws old)</a:t>
            </a:r>
            <a:endParaRPr lang="en-US" dirty="0">
              <a:latin typeface="Gill Sans MT" panose="020B0502020104020203" pitchFamily="34" charset="0"/>
            </a:endParaRPr>
          </a:p>
          <a:p>
            <a:pPr marL="684530" lvl="1" indent="-227330">
              <a:lnSpc>
                <a:spcPct val="100000"/>
              </a:lnSpc>
            </a:pPr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KEEPALIVE:</a:t>
            </a:r>
            <a:r>
              <a:rPr lang="en-US" dirty="0">
                <a:latin typeface="Gill Sans MT" panose="020B0502020104020203" pitchFamily="34" charset="0"/>
              </a:rPr>
              <a:t> keeps connection alive in absence of UPDATES; also ACKs OPEN request</a:t>
            </a:r>
            <a:endParaRPr lang="en-US" dirty="0">
              <a:latin typeface="Gill Sans MT" panose="020B0502020104020203" pitchFamily="34" charset="0"/>
            </a:endParaRPr>
          </a:p>
          <a:p>
            <a:pPr marL="684530" lvl="1" indent="-227330">
              <a:lnSpc>
                <a:spcPct val="100000"/>
              </a:lnSpc>
            </a:pPr>
            <a:r>
              <a:rPr lang="en-US" dirty="0">
                <a:solidFill>
                  <a:srgbClr val="CC0000"/>
                </a:solidFill>
                <a:latin typeface="Gill Sans MT" panose="020B0502020104020203" pitchFamily="34" charset="0"/>
              </a:rPr>
              <a:t>NOTIFICATION:</a:t>
            </a:r>
            <a:r>
              <a:rPr lang="en-US" dirty="0">
                <a:latin typeface="Gill Sans MT" panose="020B0502020104020203" pitchFamily="34" charset="0"/>
              </a:rPr>
              <a:t> reports errors in previous </a:t>
            </a:r>
            <a:r>
              <a:rPr lang="en-US" dirty="0" err="1">
                <a:latin typeface="Gill Sans MT" panose="020B0502020104020203" pitchFamily="34" charset="0"/>
              </a:rPr>
              <a:t>msg</a:t>
            </a:r>
            <a:r>
              <a:rPr lang="en-US" dirty="0">
                <a:latin typeface="Gill Sans MT" panose="020B0502020104020203" pitchFamily="34" charset="0"/>
              </a:rPr>
              <a:t>; also used to close connection</a:t>
            </a:r>
            <a:endParaRPr lang="en-US" sz="2800" dirty="0">
              <a:latin typeface="Gill Sans MT" panose="020B0502020104020203" pitchFamily="34" charset="0"/>
            </a:endParaRPr>
          </a:p>
        </p:txBody>
      </p:sp>
      <p:pic>
        <p:nvPicPr>
          <p:cNvPr id="166917" name="Picture 4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1044575"/>
            <a:ext cx="3016250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Rectangle 3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8200292" cy="1143000"/>
          </a:xfrm>
        </p:spPr>
        <p:txBody>
          <a:bodyPr/>
          <a:lstStyle/>
          <a:p>
            <a:pPr>
              <a:defRPr/>
            </a:pPr>
            <a:r>
              <a:rPr lang="en-US" sz="4000" dirty="0" smtClean="0">
                <a:cs typeface="+mj-cs"/>
              </a:rPr>
              <a:t>BGP, OSPF, forwarding table entries</a:t>
            </a:r>
            <a:endParaRPr lang="en-US" sz="4000" dirty="0">
              <a:cs typeface="+mj-cs"/>
            </a:endParaRPr>
          </a:p>
        </p:txBody>
      </p:sp>
      <p:sp>
        <p:nvSpPr>
          <p:cNvPr id="753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455674" y="4619374"/>
            <a:ext cx="5183508" cy="551956"/>
          </a:xfrm>
        </p:spPr>
        <p:txBody>
          <a:bodyPr/>
          <a:lstStyle/>
          <a:p>
            <a:pPr marL="292100" indent="-292100">
              <a:lnSpc>
                <a:spcPct val="90000"/>
              </a:lnSpc>
            </a:pPr>
            <a:r>
              <a:rPr lang="en-US" sz="2000" dirty="0" smtClean="0">
                <a:latin typeface="Gill Sans MT" panose="020B0502020104020203" pitchFamily="34" charset="0"/>
              </a:rPr>
              <a:t>recall: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Gill Sans MT" panose="020B0502020104020203" pitchFamily="34" charset="0"/>
              </a:rPr>
              <a:t>a,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Gill Sans MT" panose="020B0502020104020203" pitchFamily="34" charset="0"/>
              </a:rPr>
              <a:t>b,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Gill Sans MT" panose="020B0502020104020203" pitchFamily="34" charset="0"/>
              </a:rPr>
              <a:t>c learn about </a:t>
            </a:r>
            <a:r>
              <a:rPr lang="en-US" sz="2000" dirty="0" err="1" smtClean="0">
                <a:latin typeface="Gill Sans MT" panose="020B0502020104020203" pitchFamily="34" charset="0"/>
              </a:rPr>
              <a:t>dest</a:t>
            </a:r>
            <a:r>
              <a:rPr lang="en-US" sz="2000" dirty="0" smtClean="0">
                <a:latin typeface="Gill Sans MT" panose="020B0502020104020203" pitchFamily="34" charset="0"/>
              </a:rPr>
              <a:t> X via iBGP from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Gill Sans MT" panose="020B0502020104020203" pitchFamily="34" charset="0"/>
              </a:rPr>
              <a:t>c: “path to X goes through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Gill Sans MT" panose="020B0502020104020203" pitchFamily="34" charset="0"/>
              </a:rPr>
              <a:t>c”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162849" name="Picture 121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7" y="800100"/>
            <a:ext cx="7966198" cy="2354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roup 124"/>
          <p:cNvGrpSpPr/>
          <p:nvPr/>
        </p:nvGrpSpPr>
        <p:grpSpPr>
          <a:xfrm>
            <a:off x="624887" y="1814322"/>
            <a:ext cx="2557336" cy="1719017"/>
            <a:chOff x="-2170772" y="2784954"/>
            <a:chExt cx="2712783" cy="1853712"/>
          </a:xfrm>
        </p:grpSpPr>
        <p:sp>
          <p:nvSpPr>
            <p:cNvPr id="261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62" name="Group 261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263" name="Group 262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1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16" name="Oval 31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7" name="Rectangle 31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18" name="Oval 31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9" name="Freeform 31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0" name="Freeform 31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1" name="Freeform 32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2" name="Freeform 32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23" name="Straight Connector 322"/>
                  <p:cNvCxnSpPr>
                    <a:endCxn id="31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Straight Connector 32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3" name="Group 312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14" name="Oval 31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5" name="TextBox 314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4" name="Group 263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9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03" name="Oval 30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4" name="Rectangle 30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5" name="Oval 30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6" name="Freeform 30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7" name="Freeform 30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8" name="Freeform 30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9" name="Freeform 30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10" name="Straight Connector 309"/>
                  <p:cNvCxnSpPr>
                    <a:endCxn id="30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1" name="Straight Connector 31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0" name="Group 29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01" name="Oval 30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2" name="TextBox 30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5" name="Group 264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86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90" name="Oval 289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1" name="Rectangle 290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2" name="Oval 291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3" name="Freeform 292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4" name="Freeform 293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5" name="Freeform 294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6" name="Freeform 295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97" name="Straight Connector 296"/>
                  <p:cNvCxnSpPr>
                    <a:endCxn id="292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" name="Straight Connector 297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7" name="Group 286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88" name="Oval 287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9" name="TextBox 288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6" name="Group 265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73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77" name="Oval 276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78" name="Rectangle 277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79" name="Oval 278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80" name="Freeform 279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1" name="Freeform 280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2" name="Freeform 281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3" name="Freeform 282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84" name="Straight Connector 283"/>
                  <p:cNvCxnSpPr>
                    <a:endCxn id="279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" name="Straight Connector 284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4" name="Group 273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75" name="Oval 274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6" name="TextBox 275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269" name="Straight Connector 268"/>
              <p:cNvCxnSpPr>
                <a:stCxn id="316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0" name="Straight Connector 269"/>
              <p:cNvCxnSpPr/>
              <p:nvPr/>
            </p:nvCxnSpPr>
            <p:spPr bwMode="auto">
              <a:xfrm>
                <a:off x="1315140" y="3783345"/>
                <a:ext cx="489235" cy="35258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1" name="Straight Connector 270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7" name="Straight Connector 336"/>
              <p:cNvCxnSpPr>
                <a:endCxn id="316" idx="2"/>
              </p:cNvCxnSpPr>
              <p:nvPr/>
            </p:nvCxnSpPr>
            <p:spPr bwMode="auto">
              <a:xfrm flipV="1">
                <a:off x="1319809" y="3078707"/>
                <a:ext cx="417868" cy="457019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197" name="Freeform 2"/>
          <p:cNvSpPr/>
          <p:nvPr/>
        </p:nvSpPr>
        <p:spPr bwMode="auto">
          <a:xfrm>
            <a:off x="3285692" y="2741493"/>
            <a:ext cx="2545688" cy="1720535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98" name="Group 197"/>
          <p:cNvGrpSpPr/>
          <p:nvPr/>
        </p:nvGrpSpPr>
        <p:grpSpPr>
          <a:xfrm>
            <a:off x="3506594" y="2881517"/>
            <a:ext cx="2189884" cy="1476371"/>
            <a:chOff x="833331" y="2873352"/>
            <a:chExt cx="2333625" cy="1590649"/>
          </a:xfrm>
        </p:grpSpPr>
        <p:grpSp>
          <p:nvGrpSpPr>
            <p:cNvPr id="199" name="Group 198"/>
            <p:cNvGrpSpPr/>
            <p:nvPr/>
          </p:nvGrpSpPr>
          <p:grpSpPr>
            <a:xfrm>
              <a:off x="1736090" y="2873352"/>
              <a:ext cx="565150" cy="369332"/>
              <a:chOff x="1736090" y="2873352"/>
              <a:chExt cx="565150" cy="369332"/>
            </a:xfrm>
          </p:grpSpPr>
          <p:grpSp>
            <p:nvGrpSpPr>
              <p:cNvPr id="24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52" name="Oval 25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53" name="Rectangle 25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4" name="Oval 25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55" name="Freeform 25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6" name="Freeform 25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7" name="Freeform 25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8" name="Freeform 25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59" name="Straight Connector 258"/>
                <p:cNvCxnSpPr>
                  <a:endCxn id="25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9" name="Group 248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250" name="Oval 249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1" name="TextBox 250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b</a:t>
                  </a:r>
                  <a:endParaRPr lang="en-US" dirty="0"/>
                </a:p>
              </p:txBody>
            </p:sp>
          </p:grpSp>
        </p:grpSp>
        <p:grpSp>
          <p:nvGrpSpPr>
            <p:cNvPr id="200" name="Group 199"/>
            <p:cNvGrpSpPr/>
            <p:nvPr/>
          </p:nvGrpSpPr>
          <p:grpSpPr>
            <a:xfrm>
              <a:off x="1740320" y="4094669"/>
              <a:ext cx="565150" cy="369332"/>
              <a:chOff x="1736090" y="2873352"/>
              <a:chExt cx="565150" cy="369332"/>
            </a:xfrm>
          </p:grpSpPr>
          <p:grpSp>
            <p:nvGrpSpPr>
              <p:cNvPr id="23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39" name="Oval 23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40" name="Rectangle 23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1" name="Oval 24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42" name="Freeform 24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3" name="Freeform 24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4" name="Freeform 24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5" name="Freeform 24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46" name="Straight Connector 245"/>
                <p:cNvCxnSpPr>
                  <a:endCxn id="24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Straight Connector 24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6" name="Group 235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237" name="Oval 236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TextBox 237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d</a:t>
                  </a:r>
                  <a:endParaRPr lang="en-US" dirty="0"/>
                </a:p>
              </p:txBody>
            </p:sp>
          </p:grpSp>
        </p:grpSp>
        <p:grpSp>
          <p:nvGrpSpPr>
            <p:cNvPr id="201" name="Group 200"/>
            <p:cNvGrpSpPr/>
            <p:nvPr/>
          </p:nvGrpSpPr>
          <p:grpSpPr>
            <a:xfrm>
              <a:off x="2601806" y="3485072"/>
              <a:ext cx="565150" cy="369332"/>
              <a:chOff x="1736090" y="2873352"/>
              <a:chExt cx="565150" cy="369332"/>
            </a:xfrm>
          </p:grpSpPr>
          <p:grpSp>
            <p:nvGrpSpPr>
              <p:cNvPr id="222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26" name="Oval 225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27" name="Rectangle 226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28" name="Oval 227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29" name="Freeform 228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0" name="Freeform 229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1" name="Freeform 230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2" name="Freeform 231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33" name="Straight Connector 232"/>
                <p:cNvCxnSpPr>
                  <a:endCxn id="228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3" name="Group 222"/>
              <p:cNvGrpSpPr/>
              <p:nvPr/>
            </p:nvGrpSpPr>
            <p:grpSpPr>
              <a:xfrm>
                <a:off x="1770362" y="2873352"/>
                <a:ext cx="428460" cy="369332"/>
                <a:chOff x="667045" y="1708643"/>
                <a:chExt cx="428460" cy="369332"/>
              </a:xfrm>
            </p:grpSpPr>
            <p:sp>
              <p:nvSpPr>
                <p:cNvPr id="224" name="Oval 223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5" name="TextBox 224"/>
                <p:cNvSpPr txBox="1"/>
                <p:nvPr/>
              </p:nvSpPr>
              <p:spPr>
                <a:xfrm>
                  <a:off x="667045" y="1708643"/>
                  <a:ext cx="42846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c</a:t>
                  </a:r>
                  <a:endParaRPr lang="en-US" dirty="0"/>
                </a:p>
              </p:txBody>
            </p:sp>
          </p:grpSp>
        </p:grpSp>
        <p:grpSp>
          <p:nvGrpSpPr>
            <p:cNvPr id="202" name="Group 201"/>
            <p:cNvGrpSpPr/>
            <p:nvPr/>
          </p:nvGrpSpPr>
          <p:grpSpPr>
            <a:xfrm>
              <a:off x="833331" y="3478719"/>
              <a:ext cx="565150" cy="369332"/>
              <a:chOff x="1736090" y="2873352"/>
              <a:chExt cx="565150" cy="369332"/>
            </a:xfrm>
          </p:grpSpPr>
          <p:grpSp>
            <p:nvGrpSpPr>
              <p:cNvPr id="209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13" name="Oval 212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14" name="Rectangle 213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5" name="Oval 214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16" name="Freeform 215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7" name="Freeform 216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8" name="Freeform 217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9" name="Freeform 218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20" name="Straight Connector 219"/>
                <p:cNvCxnSpPr>
                  <a:endCxn id="215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1" name="Straight Connector 220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0" name="Group 209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211" name="Oval 210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2" name="TextBox 211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a</a:t>
                  </a:r>
                  <a:endParaRPr lang="en-US" dirty="0"/>
                </a:p>
              </p:txBody>
            </p:sp>
          </p:grpSp>
        </p:grpSp>
        <p:cxnSp>
          <p:nvCxnSpPr>
            <p:cNvPr id="203" name="Straight Connector 202"/>
            <p:cNvCxnSpPr>
              <a:endCxn id="238" idx="0"/>
            </p:cNvCxnSpPr>
            <p:nvPr/>
          </p:nvCxnSpPr>
          <p:spPr bwMode="auto">
            <a:xfrm>
              <a:off x="1991073" y="3173114"/>
              <a:ext cx="4230" cy="921555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5" name="Straight Connector 204"/>
            <p:cNvCxnSpPr/>
            <p:nvPr/>
          </p:nvCxnSpPr>
          <p:spPr bwMode="auto">
            <a:xfrm>
              <a:off x="2280478" y="3145660"/>
              <a:ext cx="435814" cy="359474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6" name="Straight Connector 205"/>
            <p:cNvCxnSpPr/>
            <p:nvPr/>
          </p:nvCxnSpPr>
          <p:spPr bwMode="auto">
            <a:xfrm>
              <a:off x="1300073" y="3768911"/>
              <a:ext cx="527386" cy="36820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7" name="Straight Connector 206"/>
            <p:cNvCxnSpPr/>
            <p:nvPr/>
          </p:nvCxnSpPr>
          <p:spPr bwMode="auto">
            <a:xfrm flipH="1">
              <a:off x="2194462" y="3713972"/>
              <a:ext cx="509583" cy="428945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33" name="Freeform 2"/>
          <p:cNvSpPr/>
          <p:nvPr/>
        </p:nvSpPr>
        <p:spPr bwMode="auto">
          <a:xfrm>
            <a:off x="5507686" y="1673235"/>
            <a:ext cx="2575521" cy="1672516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34" name="Group 133"/>
          <p:cNvGrpSpPr/>
          <p:nvPr/>
        </p:nvGrpSpPr>
        <p:grpSpPr>
          <a:xfrm>
            <a:off x="5731177" y="1809351"/>
            <a:ext cx="2215548" cy="2123152"/>
            <a:chOff x="833331" y="2873352"/>
            <a:chExt cx="2333625" cy="2353163"/>
          </a:xfrm>
        </p:grpSpPr>
        <p:grpSp>
          <p:nvGrpSpPr>
            <p:cNvPr id="135" name="Group 134"/>
            <p:cNvGrpSpPr/>
            <p:nvPr/>
          </p:nvGrpSpPr>
          <p:grpSpPr>
            <a:xfrm>
              <a:off x="1736090" y="2873352"/>
              <a:ext cx="565150" cy="369332"/>
              <a:chOff x="1736090" y="2873352"/>
              <a:chExt cx="565150" cy="369332"/>
            </a:xfrm>
          </p:grpSpPr>
          <p:grpSp>
            <p:nvGrpSpPr>
              <p:cNvPr id="184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89" name="Rectangle 18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0" name="Oval 18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91" name="Freeform 19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2" name="Freeform 19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3" name="Freeform 19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4" name="Freeform 193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95" name="Straight Connector 194"/>
                <p:cNvCxnSpPr>
                  <a:endCxn id="19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86" name="Oval 185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b</a:t>
                  </a:r>
                  <a:endParaRPr lang="en-US" dirty="0"/>
                </a:p>
              </p:txBody>
            </p:sp>
          </p:grpSp>
        </p:grpSp>
        <p:grpSp>
          <p:nvGrpSpPr>
            <p:cNvPr id="136" name="Group 135"/>
            <p:cNvGrpSpPr/>
            <p:nvPr/>
          </p:nvGrpSpPr>
          <p:grpSpPr>
            <a:xfrm>
              <a:off x="1740320" y="4094669"/>
              <a:ext cx="565150" cy="369332"/>
              <a:chOff x="1736090" y="2873352"/>
              <a:chExt cx="565150" cy="369332"/>
            </a:xfrm>
          </p:grpSpPr>
          <p:grpSp>
            <p:nvGrpSpPr>
              <p:cNvPr id="171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75" name="Oval 174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6" name="Rectangle 175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7" name="Oval 176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8" name="Freeform 177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9" name="Freeform 178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0" name="Freeform 179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1" name="Freeform 180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82" name="Straight Connector 181"/>
                <p:cNvCxnSpPr>
                  <a:endCxn id="177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2" name="Group 171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73" name="Oval 172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4" name="TextBox 173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d</a:t>
                  </a:r>
                  <a:endParaRPr lang="en-US" dirty="0"/>
                </a:p>
              </p:txBody>
            </p:sp>
          </p:grpSp>
        </p:grpSp>
        <p:grpSp>
          <p:nvGrpSpPr>
            <p:cNvPr id="137" name="Group 136"/>
            <p:cNvGrpSpPr/>
            <p:nvPr/>
          </p:nvGrpSpPr>
          <p:grpSpPr>
            <a:xfrm>
              <a:off x="2601806" y="3485072"/>
              <a:ext cx="565150" cy="369332"/>
              <a:chOff x="1736090" y="2873352"/>
              <a:chExt cx="565150" cy="369332"/>
            </a:xfrm>
          </p:grpSpPr>
          <p:grpSp>
            <p:nvGrpSpPr>
              <p:cNvPr id="15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62" name="Oval 16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5" name="Freeform 16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6" name="Freeform 16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7" name="Freeform 16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8" name="Freeform 16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69" name="Straight Connector 168"/>
                <p:cNvCxnSpPr>
                  <a:endCxn id="16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9" name="Group 158"/>
              <p:cNvGrpSpPr/>
              <p:nvPr/>
            </p:nvGrpSpPr>
            <p:grpSpPr>
              <a:xfrm>
                <a:off x="1770362" y="2873352"/>
                <a:ext cx="428460" cy="369332"/>
                <a:chOff x="667045" y="1708643"/>
                <a:chExt cx="428460" cy="369332"/>
              </a:xfrm>
            </p:grpSpPr>
            <p:sp>
              <p:nvSpPr>
                <p:cNvPr id="160" name="Oval 159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1" name="TextBox 160"/>
                <p:cNvSpPr txBox="1"/>
                <p:nvPr/>
              </p:nvSpPr>
              <p:spPr>
                <a:xfrm>
                  <a:off x="667045" y="1708643"/>
                  <a:ext cx="42846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c</a:t>
                  </a:r>
                  <a:endParaRPr lang="en-US" dirty="0"/>
                </a:p>
              </p:txBody>
            </p:sp>
          </p:grpSp>
        </p:grpSp>
        <p:grpSp>
          <p:nvGrpSpPr>
            <p:cNvPr id="138" name="Group 137"/>
            <p:cNvGrpSpPr/>
            <p:nvPr/>
          </p:nvGrpSpPr>
          <p:grpSpPr>
            <a:xfrm>
              <a:off x="833331" y="3478719"/>
              <a:ext cx="565150" cy="369332"/>
              <a:chOff x="1736090" y="2873352"/>
              <a:chExt cx="565150" cy="369332"/>
            </a:xfrm>
          </p:grpSpPr>
          <p:grpSp>
            <p:nvGrpSpPr>
              <p:cNvPr id="14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49" name="Oval 14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0" name="Rectangle 14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1" name="Oval 15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2" name="Freeform 15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3" name="Freeform 15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4" name="Freeform 15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5" name="Freeform 15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56" name="Straight Connector 155"/>
                <p:cNvCxnSpPr>
                  <a:endCxn id="15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6" name="Group 145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47" name="Oval 146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8" name="TextBox 147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a</a:t>
                  </a:r>
                  <a:endParaRPr lang="en-US" dirty="0"/>
                </a:p>
              </p:txBody>
            </p:sp>
          </p:grpSp>
        </p:grpSp>
        <p:cxnSp>
          <p:nvCxnSpPr>
            <p:cNvPr id="140" name="Straight Connector 139"/>
            <p:cNvCxnSpPr/>
            <p:nvPr/>
          </p:nvCxnSpPr>
          <p:spPr bwMode="auto">
            <a:xfrm>
              <a:off x="1407477" y="3648621"/>
              <a:ext cx="1204913" cy="635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" name="Straight Connector 140"/>
            <p:cNvCxnSpPr>
              <a:stCxn id="188" idx="7"/>
            </p:cNvCxnSpPr>
            <p:nvPr/>
          </p:nvCxnSpPr>
          <p:spPr bwMode="auto">
            <a:xfrm>
              <a:off x="2218708" y="3154477"/>
              <a:ext cx="480042" cy="36977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2" name="Straight Connector 141"/>
            <p:cNvCxnSpPr/>
            <p:nvPr/>
          </p:nvCxnSpPr>
          <p:spPr bwMode="auto">
            <a:xfrm>
              <a:off x="1300073" y="3786304"/>
              <a:ext cx="477927" cy="35707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/>
            <p:nvPr/>
          </p:nvCxnSpPr>
          <p:spPr bwMode="auto">
            <a:xfrm flipH="1">
              <a:off x="1287553" y="3166946"/>
              <a:ext cx="508002" cy="34925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6" name="Straight Connector 325"/>
            <p:cNvCxnSpPr/>
            <p:nvPr/>
          </p:nvCxnSpPr>
          <p:spPr bwMode="auto">
            <a:xfrm flipH="1">
              <a:off x="1596702" y="5224152"/>
              <a:ext cx="673647" cy="236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28" name="Straight Connector 127"/>
          <p:cNvCxnSpPr/>
          <p:nvPr/>
        </p:nvCxnSpPr>
        <p:spPr bwMode="auto">
          <a:xfrm flipH="1" flipV="1">
            <a:off x="3046707" y="2702855"/>
            <a:ext cx="542552" cy="78120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9" name="Straight Connector 128"/>
          <p:cNvCxnSpPr/>
          <p:nvPr/>
        </p:nvCxnSpPr>
        <p:spPr bwMode="auto">
          <a:xfrm flipV="1">
            <a:off x="5523188" y="2643973"/>
            <a:ext cx="337735" cy="82312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0" name="TextBox 129"/>
          <p:cNvSpPr txBox="1"/>
          <p:nvPr/>
        </p:nvSpPr>
        <p:spPr>
          <a:xfrm>
            <a:off x="3493291" y="2801177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AS2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5543950" y="1714475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AS3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707172" y="1925151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AS1</a:t>
            </a:r>
            <a:endParaRPr lang="en-US" sz="2000" dirty="0">
              <a:solidFill>
                <a:srgbClr val="00009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070827" y="2776082"/>
            <a:ext cx="1701734" cy="616172"/>
            <a:chOff x="7073692" y="5469792"/>
            <a:chExt cx="1701734" cy="616172"/>
          </a:xfrm>
        </p:grpSpPr>
        <p:grpSp>
          <p:nvGrpSpPr>
            <p:cNvPr id="10" name="Group 9"/>
            <p:cNvGrpSpPr/>
            <p:nvPr/>
          </p:nvGrpSpPr>
          <p:grpSpPr>
            <a:xfrm>
              <a:off x="7073692" y="5469792"/>
              <a:ext cx="1701734" cy="616172"/>
              <a:chOff x="6946249" y="5096269"/>
              <a:chExt cx="1701734" cy="616172"/>
            </a:xfrm>
          </p:grpSpPr>
          <p:sp>
            <p:nvSpPr>
              <p:cNvPr id="399" name="Freeform 2"/>
              <p:cNvSpPr/>
              <p:nvPr/>
            </p:nvSpPr>
            <p:spPr bwMode="auto">
              <a:xfrm>
                <a:off x="6946249" y="5096269"/>
                <a:ext cx="1701734" cy="61617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-1" fmla="*/ 4 w 8600"/>
                  <a:gd name="connsiteY0-2" fmla="*/ 4042 h 10128"/>
                  <a:gd name="connsiteX1-3" fmla="*/ 715 w 8600"/>
                  <a:gd name="connsiteY1-4" fmla="*/ 1598 h 10128"/>
                  <a:gd name="connsiteX2-5" fmla="*/ 3130 w 8600"/>
                  <a:gd name="connsiteY2-6" fmla="*/ 1009 h 10128"/>
                  <a:gd name="connsiteX3-7" fmla="*/ 4995 w 8600"/>
                  <a:gd name="connsiteY3-8" fmla="*/ 3 h 10128"/>
                  <a:gd name="connsiteX4-9" fmla="*/ 6720 w 8600"/>
                  <a:gd name="connsiteY4-10" fmla="*/ 1012 h 10128"/>
                  <a:gd name="connsiteX5-11" fmla="*/ 8599 w 8600"/>
                  <a:gd name="connsiteY5-12" fmla="*/ 6800 h 10128"/>
                  <a:gd name="connsiteX6-13" fmla="*/ 6995 w 8600"/>
                  <a:gd name="connsiteY6-14" fmla="*/ 9325 h 10128"/>
                  <a:gd name="connsiteX7-15" fmla="*/ 5307 w 8600"/>
                  <a:gd name="connsiteY7-16" fmla="*/ 8846 h 10128"/>
                  <a:gd name="connsiteX8-17" fmla="*/ 4371 w 8600"/>
                  <a:gd name="connsiteY8-18" fmla="*/ 9915 h 10128"/>
                  <a:gd name="connsiteX9-19" fmla="*/ 3140 w 8600"/>
                  <a:gd name="connsiteY9-20" fmla="*/ 10022 h 10128"/>
                  <a:gd name="connsiteX10-21" fmla="*/ 2179 w 8600"/>
                  <a:gd name="connsiteY10-22" fmla="*/ 7898 h 10128"/>
                  <a:gd name="connsiteX11-23" fmla="*/ 1187 w 8600"/>
                  <a:gd name="connsiteY11-24" fmla="*/ 7498 h 10128"/>
                  <a:gd name="connsiteX12-25" fmla="*/ 4 w 8600"/>
                  <a:gd name="connsiteY12-26" fmla="*/ 4042 h 10128"/>
                  <a:gd name="connsiteX0-27" fmla="*/ 4 w 9326"/>
                  <a:gd name="connsiteY0-28" fmla="*/ 3988 h 9997"/>
                  <a:gd name="connsiteX1-29" fmla="*/ 830 w 9326"/>
                  <a:gd name="connsiteY1-30" fmla="*/ 1575 h 9997"/>
                  <a:gd name="connsiteX2-31" fmla="*/ 3639 w 9326"/>
                  <a:gd name="connsiteY2-32" fmla="*/ 993 h 9997"/>
                  <a:gd name="connsiteX3-33" fmla="*/ 5807 w 9326"/>
                  <a:gd name="connsiteY3-34" fmla="*/ 0 h 9997"/>
                  <a:gd name="connsiteX4-35" fmla="*/ 7813 w 9326"/>
                  <a:gd name="connsiteY4-36" fmla="*/ 996 h 9997"/>
                  <a:gd name="connsiteX5-37" fmla="*/ 9324 w 9326"/>
                  <a:gd name="connsiteY5-38" fmla="*/ 5746 h 9997"/>
                  <a:gd name="connsiteX6-39" fmla="*/ 8133 w 9326"/>
                  <a:gd name="connsiteY6-40" fmla="*/ 9204 h 9997"/>
                  <a:gd name="connsiteX7-41" fmla="*/ 6170 w 9326"/>
                  <a:gd name="connsiteY7-42" fmla="*/ 8731 h 9997"/>
                  <a:gd name="connsiteX8-43" fmla="*/ 5082 w 9326"/>
                  <a:gd name="connsiteY8-44" fmla="*/ 9787 h 9997"/>
                  <a:gd name="connsiteX9-45" fmla="*/ 3650 w 9326"/>
                  <a:gd name="connsiteY9-46" fmla="*/ 9892 h 9997"/>
                  <a:gd name="connsiteX10-47" fmla="*/ 2533 w 9326"/>
                  <a:gd name="connsiteY10-48" fmla="*/ 7795 h 9997"/>
                  <a:gd name="connsiteX11-49" fmla="*/ 1379 w 9326"/>
                  <a:gd name="connsiteY11-50" fmla="*/ 7400 h 9997"/>
                  <a:gd name="connsiteX12-51" fmla="*/ 4 w 9326"/>
                  <a:gd name="connsiteY12-52" fmla="*/ 3988 h 9997"/>
                  <a:gd name="connsiteX0-53" fmla="*/ 4 w 10001"/>
                  <a:gd name="connsiteY0-54" fmla="*/ 3989 h 10041"/>
                  <a:gd name="connsiteX1-55" fmla="*/ 890 w 10001"/>
                  <a:gd name="connsiteY1-56" fmla="*/ 1575 h 10041"/>
                  <a:gd name="connsiteX2-57" fmla="*/ 3902 w 10001"/>
                  <a:gd name="connsiteY2-58" fmla="*/ 993 h 10041"/>
                  <a:gd name="connsiteX3-59" fmla="*/ 6227 w 10001"/>
                  <a:gd name="connsiteY3-60" fmla="*/ 0 h 10041"/>
                  <a:gd name="connsiteX4-61" fmla="*/ 8378 w 10001"/>
                  <a:gd name="connsiteY4-62" fmla="*/ 996 h 10041"/>
                  <a:gd name="connsiteX5-63" fmla="*/ 9998 w 10001"/>
                  <a:gd name="connsiteY5-64" fmla="*/ 5748 h 10041"/>
                  <a:gd name="connsiteX6-65" fmla="*/ 8721 w 10001"/>
                  <a:gd name="connsiteY6-66" fmla="*/ 9207 h 10041"/>
                  <a:gd name="connsiteX7-67" fmla="*/ 5449 w 10001"/>
                  <a:gd name="connsiteY7-68" fmla="*/ 9790 h 10041"/>
                  <a:gd name="connsiteX8-69" fmla="*/ 3914 w 10001"/>
                  <a:gd name="connsiteY8-70" fmla="*/ 9895 h 10041"/>
                  <a:gd name="connsiteX9-71" fmla="*/ 2716 w 10001"/>
                  <a:gd name="connsiteY9-72" fmla="*/ 7797 h 10041"/>
                  <a:gd name="connsiteX10-73" fmla="*/ 1479 w 10001"/>
                  <a:gd name="connsiteY10-74" fmla="*/ 7402 h 10041"/>
                  <a:gd name="connsiteX11-75" fmla="*/ 4 w 10001"/>
                  <a:gd name="connsiteY11-76" fmla="*/ 3989 h 10041"/>
                  <a:gd name="connsiteX0-77" fmla="*/ 4 w 10001"/>
                  <a:gd name="connsiteY0-78" fmla="*/ 3989 h 14825"/>
                  <a:gd name="connsiteX1-79" fmla="*/ 890 w 10001"/>
                  <a:gd name="connsiteY1-80" fmla="*/ 1575 h 14825"/>
                  <a:gd name="connsiteX2-81" fmla="*/ 3902 w 10001"/>
                  <a:gd name="connsiteY2-82" fmla="*/ 993 h 14825"/>
                  <a:gd name="connsiteX3-83" fmla="*/ 6227 w 10001"/>
                  <a:gd name="connsiteY3-84" fmla="*/ 0 h 14825"/>
                  <a:gd name="connsiteX4-85" fmla="*/ 8378 w 10001"/>
                  <a:gd name="connsiteY4-86" fmla="*/ 996 h 14825"/>
                  <a:gd name="connsiteX5-87" fmla="*/ 9998 w 10001"/>
                  <a:gd name="connsiteY5-88" fmla="*/ 5748 h 14825"/>
                  <a:gd name="connsiteX6-89" fmla="*/ 8721 w 10001"/>
                  <a:gd name="connsiteY6-90" fmla="*/ 9207 h 14825"/>
                  <a:gd name="connsiteX7-91" fmla="*/ 6011 w 10001"/>
                  <a:gd name="connsiteY7-92" fmla="*/ 14823 h 14825"/>
                  <a:gd name="connsiteX8-93" fmla="*/ 3914 w 10001"/>
                  <a:gd name="connsiteY8-94" fmla="*/ 9895 h 14825"/>
                  <a:gd name="connsiteX9-95" fmla="*/ 2716 w 10001"/>
                  <a:gd name="connsiteY9-96" fmla="*/ 7797 h 14825"/>
                  <a:gd name="connsiteX10-97" fmla="*/ 1479 w 10001"/>
                  <a:gd name="connsiteY10-98" fmla="*/ 7402 h 14825"/>
                  <a:gd name="connsiteX11-99" fmla="*/ 4 w 10001"/>
                  <a:gd name="connsiteY11-100" fmla="*/ 3989 h 14825"/>
                  <a:gd name="connsiteX0-101" fmla="*/ 4 w 10001"/>
                  <a:gd name="connsiteY0-102" fmla="*/ 7436 h 18272"/>
                  <a:gd name="connsiteX1-103" fmla="*/ 890 w 10001"/>
                  <a:gd name="connsiteY1-104" fmla="*/ 5022 h 18272"/>
                  <a:gd name="connsiteX2-105" fmla="*/ 3902 w 10001"/>
                  <a:gd name="connsiteY2-106" fmla="*/ 4440 h 18272"/>
                  <a:gd name="connsiteX3-107" fmla="*/ 6026 w 10001"/>
                  <a:gd name="connsiteY3-108" fmla="*/ 0 h 18272"/>
                  <a:gd name="connsiteX4-109" fmla="*/ 8378 w 10001"/>
                  <a:gd name="connsiteY4-110" fmla="*/ 4443 h 18272"/>
                  <a:gd name="connsiteX5-111" fmla="*/ 9998 w 10001"/>
                  <a:gd name="connsiteY5-112" fmla="*/ 9195 h 18272"/>
                  <a:gd name="connsiteX6-113" fmla="*/ 8721 w 10001"/>
                  <a:gd name="connsiteY6-114" fmla="*/ 12654 h 18272"/>
                  <a:gd name="connsiteX7-115" fmla="*/ 6011 w 10001"/>
                  <a:gd name="connsiteY7-116" fmla="*/ 18270 h 18272"/>
                  <a:gd name="connsiteX8-117" fmla="*/ 3914 w 10001"/>
                  <a:gd name="connsiteY8-118" fmla="*/ 13342 h 18272"/>
                  <a:gd name="connsiteX9-119" fmla="*/ 2716 w 10001"/>
                  <a:gd name="connsiteY9-120" fmla="*/ 11244 h 18272"/>
                  <a:gd name="connsiteX10-121" fmla="*/ 1479 w 10001"/>
                  <a:gd name="connsiteY10-122" fmla="*/ 10849 h 18272"/>
                  <a:gd name="connsiteX11-123" fmla="*/ 4 w 10001"/>
                  <a:gd name="connsiteY11-124" fmla="*/ 7436 h 18272"/>
                  <a:gd name="connsiteX0-125" fmla="*/ 1 w 9998"/>
                  <a:gd name="connsiteY0-126" fmla="*/ 7436 h 18272"/>
                  <a:gd name="connsiteX1-127" fmla="*/ 3899 w 9998"/>
                  <a:gd name="connsiteY1-128" fmla="*/ 4440 h 18272"/>
                  <a:gd name="connsiteX2-129" fmla="*/ 6023 w 9998"/>
                  <a:gd name="connsiteY2-130" fmla="*/ 0 h 18272"/>
                  <a:gd name="connsiteX3-131" fmla="*/ 8375 w 9998"/>
                  <a:gd name="connsiteY3-132" fmla="*/ 4443 h 18272"/>
                  <a:gd name="connsiteX4-133" fmla="*/ 9995 w 9998"/>
                  <a:gd name="connsiteY4-134" fmla="*/ 9195 h 18272"/>
                  <a:gd name="connsiteX5-135" fmla="*/ 8718 w 9998"/>
                  <a:gd name="connsiteY5-136" fmla="*/ 12654 h 18272"/>
                  <a:gd name="connsiteX6-137" fmla="*/ 6008 w 9998"/>
                  <a:gd name="connsiteY6-138" fmla="*/ 18270 h 18272"/>
                  <a:gd name="connsiteX7-139" fmla="*/ 3911 w 9998"/>
                  <a:gd name="connsiteY7-140" fmla="*/ 13342 h 18272"/>
                  <a:gd name="connsiteX8-141" fmla="*/ 2713 w 9998"/>
                  <a:gd name="connsiteY8-142" fmla="*/ 11244 h 18272"/>
                  <a:gd name="connsiteX9-143" fmla="*/ 1476 w 9998"/>
                  <a:gd name="connsiteY9-144" fmla="*/ 10849 h 18272"/>
                  <a:gd name="connsiteX10-145" fmla="*/ 1 w 9998"/>
                  <a:gd name="connsiteY10-146" fmla="*/ 7436 h 18272"/>
                  <a:gd name="connsiteX0-147" fmla="*/ 35 w 8559"/>
                  <a:gd name="connsiteY0-148" fmla="*/ 5938 h 10000"/>
                  <a:gd name="connsiteX1-149" fmla="*/ 2459 w 8559"/>
                  <a:gd name="connsiteY1-150" fmla="*/ 2430 h 10000"/>
                  <a:gd name="connsiteX2-151" fmla="*/ 4583 w 8559"/>
                  <a:gd name="connsiteY2-152" fmla="*/ 0 h 10000"/>
                  <a:gd name="connsiteX3-153" fmla="*/ 6936 w 8559"/>
                  <a:gd name="connsiteY3-154" fmla="*/ 2432 h 10000"/>
                  <a:gd name="connsiteX4-155" fmla="*/ 8556 w 8559"/>
                  <a:gd name="connsiteY4-156" fmla="*/ 5032 h 10000"/>
                  <a:gd name="connsiteX5-157" fmla="*/ 7279 w 8559"/>
                  <a:gd name="connsiteY5-158" fmla="*/ 6925 h 10000"/>
                  <a:gd name="connsiteX6-159" fmla="*/ 4568 w 8559"/>
                  <a:gd name="connsiteY6-160" fmla="*/ 9999 h 10000"/>
                  <a:gd name="connsiteX7-161" fmla="*/ 2471 w 8559"/>
                  <a:gd name="connsiteY7-162" fmla="*/ 7302 h 10000"/>
                  <a:gd name="connsiteX8-163" fmla="*/ 1273 w 8559"/>
                  <a:gd name="connsiteY8-164" fmla="*/ 6154 h 10000"/>
                  <a:gd name="connsiteX9-165" fmla="*/ 35 w 8559"/>
                  <a:gd name="connsiteY9-166" fmla="*/ 5938 h 10000"/>
                  <a:gd name="connsiteX0-167" fmla="*/ 49 w 9820"/>
                  <a:gd name="connsiteY0-168" fmla="*/ 4655 h 10000"/>
                  <a:gd name="connsiteX1-169" fmla="*/ 2693 w 9820"/>
                  <a:gd name="connsiteY1-170" fmla="*/ 2430 h 10000"/>
                  <a:gd name="connsiteX2-171" fmla="*/ 5175 w 9820"/>
                  <a:gd name="connsiteY2-172" fmla="*/ 0 h 10000"/>
                  <a:gd name="connsiteX3-173" fmla="*/ 7924 w 9820"/>
                  <a:gd name="connsiteY3-174" fmla="*/ 2432 h 10000"/>
                  <a:gd name="connsiteX4-175" fmla="*/ 9816 w 9820"/>
                  <a:gd name="connsiteY4-176" fmla="*/ 5032 h 10000"/>
                  <a:gd name="connsiteX5-177" fmla="*/ 8324 w 9820"/>
                  <a:gd name="connsiteY5-178" fmla="*/ 6925 h 10000"/>
                  <a:gd name="connsiteX6-179" fmla="*/ 5157 w 9820"/>
                  <a:gd name="connsiteY6-180" fmla="*/ 9999 h 10000"/>
                  <a:gd name="connsiteX7-181" fmla="*/ 2707 w 9820"/>
                  <a:gd name="connsiteY7-182" fmla="*/ 7302 h 10000"/>
                  <a:gd name="connsiteX8-183" fmla="*/ 1307 w 9820"/>
                  <a:gd name="connsiteY8-184" fmla="*/ 6154 h 10000"/>
                  <a:gd name="connsiteX9-185" fmla="*/ 49 w 9820"/>
                  <a:gd name="connsiteY9-186" fmla="*/ 4655 h 10000"/>
                  <a:gd name="connsiteX0-187" fmla="*/ 45 w 9995"/>
                  <a:gd name="connsiteY0-188" fmla="*/ 4655 h 10000"/>
                  <a:gd name="connsiteX1-189" fmla="*/ 2737 w 9995"/>
                  <a:gd name="connsiteY1-190" fmla="*/ 2430 h 10000"/>
                  <a:gd name="connsiteX2-191" fmla="*/ 5265 w 9995"/>
                  <a:gd name="connsiteY2-192" fmla="*/ 0 h 10000"/>
                  <a:gd name="connsiteX3-193" fmla="*/ 8064 w 9995"/>
                  <a:gd name="connsiteY3-194" fmla="*/ 2432 h 10000"/>
                  <a:gd name="connsiteX4-195" fmla="*/ 9991 w 9995"/>
                  <a:gd name="connsiteY4-196" fmla="*/ 5032 h 10000"/>
                  <a:gd name="connsiteX5-197" fmla="*/ 8472 w 9995"/>
                  <a:gd name="connsiteY5-198" fmla="*/ 6925 h 10000"/>
                  <a:gd name="connsiteX6-199" fmla="*/ 5247 w 9995"/>
                  <a:gd name="connsiteY6-200" fmla="*/ 9999 h 10000"/>
                  <a:gd name="connsiteX7-201" fmla="*/ 2752 w 9995"/>
                  <a:gd name="connsiteY7-202" fmla="*/ 7302 h 10000"/>
                  <a:gd name="connsiteX8-203" fmla="*/ 1374 w 9995"/>
                  <a:gd name="connsiteY8-204" fmla="*/ 6984 h 10000"/>
                  <a:gd name="connsiteX9-205" fmla="*/ 45 w 9995"/>
                  <a:gd name="connsiteY9-206" fmla="*/ 4655 h 10000"/>
                  <a:gd name="connsiteX0-207" fmla="*/ 45 w 10000"/>
                  <a:gd name="connsiteY0-208" fmla="*/ 5032 h 10377"/>
                  <a:gd name="connsiteX1-209" fmla="*/ 2738 w 10000"/>
                  <a:gd name="connsiteY1-210" fmla="*/ 2807 h 10377"/>
                  <a:gd name="connsiteX2-211" fmla="*/ 4886 w 10000"/>
                  <a:gd name="connsiteY2-212" fmla="*/ 0 h 10377"/>
                  <a:gd name="connsiteX3-213" fmla="*/ 8068 w 10000"/>
                  <a:gd name="connsiteY3-214" fmla="*/ 2809 h 10377"/>
                  <a:gd name="connsiteX4-215" fmla="*/ 9996 w 10000"/>
                  <a:gd name="connsiteY4-216" fmla="*/ 5409 h 10377"/>
                  <a:gd name="connsiteX5-217" fmla="*/ 8476 w 10000"/>
                  <a:gd name="connsiteY5-218" fmla="*/ 7302 h 10377"/>
                  <a:gd name="connsiteX6-219" fmla="*/ 5250 w 10000"/>
                  <a:gd name="connsiteY6-220" fmla="*/ 10376 h 10377"/>
                  <a:gd name="connsiteX7-221" fmla="*/ 2753 w 10000"/>
                  <a:gd name="connsiteY7-222" fmla="*/ 7679 h 10377"/>
                  <a:gd name="connsiteX8-223" fmla="*/ 1375 w 10000"/>
                  <a:gd name="connsiteY8-224" fmla="*/ 7361 h 10377"/>
                  <a:gd name="connsiteX9-225" fmla="*/ 45 w 10000"/>
                  <a:gd name="connsiteY9-226" fmla="*/ 5032 h 10377"/>
                  <a:gd name="connsiteX0-227" fmla="*/ 45 w 10000"/>
                  <a:gd name="connsiteY0-228" fmla="*/ 5036 h 10381"/>
                  <a:gd name="connsiteX1-229" fmla="*/ 2738 w 10000"/>
                  <a:gd name="connsiteY1-230" fmla="*/ 2811 h 10381"/>
                  <a:gd name="connsiteX2-231" fmla="*/ 4886 w 10000"/>
                  <a:gd name="connsiteY2-232" fmla="*/ 4 h 10381"/>
                  <a:gd name="connsiteX3-233" fmla="*/ 8068 w 10000"/>
                  <a:gd name="connsiteY3-234" fmla="*/ 2813 h 10381"/>
                  <a:gd name="connsiteX4-235" fmla="*/ 9996 w 10000"/>
                  <a:gd name="connsiteY4-236" fmla="*/ 5413 h 10381"/>
                  <a:gd name="connsiteX5-237" fmla="*/ 8476 w 10000"/>
                  <a:gd name="connsiteY5-238" fmla="*/ 7306 h 10381"/>
                  <a:gd name="connsiteX6-239" fmla="*/ 5250 w 10000"/>
                  <a:gd name="connsiteY6-240" fmla="*/ 10380 h 10381"/>
                  <a:gd name="connsiteX7-241" fmla="*/ 2753 w 10000"/>
                  <a:gd name="connsiteY7-242" fmla="*/ 7683 h 10381"/>
                  <a:gd name="connsiteX8-243" fmla="*/ 1375 w 10000"/>
                  <a:gd name="connsiteY8-244" fmla="*/ 7365 h 10381"/>
                  <a:gd name="connsiteX9-245" fmla="*/ 45 w 10000"/>
                  <a:gd name="connsiteY9-246" fmla="*/ 5036 h 10381"/>
                  <a:gd name="connsiteX0-247" fmla="*/ 45 w 10000"/>
                  <a:gd name="connsiteY0-248" fmla="*/ 5036 h 10796"/>
                  <a:gd name="connsiteX1-249" fmla="*/ 2738 w 10000"/>
                  <a:gd name="connsiteY1-250" fmla="*/ 2811 h 10796"/>
                  <a:gd name="connsiteX2-251" fmla="*/ 4886 w 10000"/>
                  <a:gd name="connsiteY2-252" fmla="*/ 4 h 10796"/>
                  <a:gd name="connsiteX3-253" fmla="*/ 8068 w 10000"/>
                  <a:gd name="connsiteY3-254" fmla="*/ 2813 h 10796"/>
                  <a:gd name="connsiteX4-255" fmla="*/ 9996 w 10000"/>
                  <a:gd name="connsiteY4-256" fmla="*/ 5413 h 10796"/>
                  <a:gd name="connsiteX5-257" fmla="*/ 8476 w 10000"/>
                  <a:gd name="connsiteY5-258" fmla="*/ 7306 h 10796"/>
                  <a:gd name="connsiteX6-259" fmla="*/ 5202 w 10000"/>
                  <a:gd name="connsiteY6-260" fmla="*/ 10795 h 10796"/>
                  <a:gd name="connsiteX7-261" fmla="*/ 2753 w 10000"/>
                  <a:gd name="connsiteY7-262" fmla="*/ 7683 h 10796"/>
                  <a:gd name="connsiteX8-263" fmla="*/ 1375 w 10000"/>
                  <a:gd name="connsiteY8-264" fmla="*/ 7365 h 10796"/>
                  <a:gd name="connsiteX9-265" fmla="*/ 45 w 10000"/>
                  <a:gd name="connsiteY9-266" fmla="*/ 5036 h 10796"/>
                  <a:gd name="connsiteX0-267" fmla="*/ 45 w 10000"/>
                  <a:gd name="connsiteY0-268" fmla="*/ 5036 h 10795"/>
                  <a:gd name="connsiteX1-269" fmla="*/ 2738 w 10000"/>
                  <a:gd name="connsiteY1-270" fmla="*/ 2811 h 10795"/>
                  <a:gd name="connsiteX2-271" fmla="*/ 4886 w 10000"/>
                  <a:gd name="connsiteY2-272" fmla="*/ 4 h 10795"/>
                  <a:gd name="connsiteX3-273" fmla="*/ 8068 w 10000"/>
                  <a:gd name="connsiteY3-274" fmla="*/ 2813 h 10795"/>
                  <a:gd name="connsiteX4-275" fmla="*/ 9996 w 10000"/>
                  <a:gd name="connsiteY4-276" fmla="*/ 5413 h 10795"/>
                  <a:gd name="connsiteX5-277" fmla="*/ 8476 w 10000"/>
                  <a:gd name="connsiteY5-278" fmla="*/ 7306 h 10795"/>
                  <a:gd name="connsiteX6-279" fmla="*/ 5202 w 10000"/>
                  <a:gd name="connsiteY6-280" fmla="*/ 10795 h 10795"/>
                  <a:gd name="connsiteX7-281" fmla="*/ 2753 w 10000"/>
                  <a:gd name="connsiteY7-282" fmla="*/ 7683 h 10795"/>
                  <a:gd name="connsiteX8-283" fmla="*/ 1375 w 10000"/>
                  <a:gd name="connsiteY8-284" fmla="*/ 7365 h 10795"/>
                  <a:gd name="connsiteX9-285" fmla="*/ 45 w 10000"/>
                  <a:gd name="connsiteY9-286" fmla="*/ 5036 h 10795"/>
                  <a:gd name="connsiteX0-287" fmla="*/ 45 w 10000"/>
                  <a:gd name="connsiteY0-288" fmla="*/ 5036 h 10795"/>
                  <a:gd name="connsiteX1-289" fmla="*/ 2738 w 10000"/>
                  <a:gd name="connsiteY1-290" fmla="*/ 2811 h 10795"/>
                  <a:gd name="connsiteX2-291" fmla="*/ 4886 w 10000"/>
                  <a:gd name="connsiteY2-292" fmla="*/ 4 h 10795"/>
                  <a:gd name="connsiteX3-293" fmla="*/ 8068 w 10000"/>
                  <a:gd name="connsiteY3-294" fmla="*/ 2813 h 10795"/>
                  <a:gd name="connsiteX4-295" fmla="*/ 9996 w 10000"/>
                  <a:gd name="connsiteY4-296" fmla="*/ 5413 h 10795"/>
                  <a:gd name="connsiteX5-297" fmla="*/ 8476 w 10000"/>
                  <a:gd name="connsiteY5-298" fmla="*/ 7306 h 10795"/>
                  <a:gd name="connsiteX6-299" fmla="*/ 5202 w 10000"/>
                  <a:gd name="connsiteY6-300" fmla="*/ 10795 h 10795"/>
                  <a:gd name="connsiteX7-301" fmla="*/ 2753 w 10000"/>
                  <a:gd name="connsiteY7-302" fmla="*/ 7683 h 10795"/>
                  <a:gd name="connsiteX8-303" fmla="*/ 1375 w 10000"/>
                  <a:gd name="connsiteY8-304" fmla="*/ 7365 h 10795"/>
                  <a:gd name="connsiteX9-305" fmla="*/ 45 w 10000"/>
                  <a:gd name="connsiteY9-306" fmla="*/ 5036 h 10795"/>
                  <a:gd name="connsiteX0-307" fmla="*/ 4 w 9959"/>
                  <a:gd name="connsiteY0-308" fmla="*/ 5593 h 11352"/>
                  <a:gd name="connsiteX1-309" fmla="*/ 1089 w 9959"/>
                  <a:gd name="connsiteY1-310" fmla="*/ 469 h 11352"/>
                  <a:gd name="connsiteX2-311" fmla="*/ 4845 w 9959"/>
                  <a:gd name="connsiteY2-312" fmla="*/ 561 h 11352"/>
                  <a:gd name="connsiteX3-313" fmla="*/ 8027 w 9959"/>
                  <a:gd name="connsiteY3-314" fmla="*/ 3370 h 11352"/>
                  <a:gd name="connsiteX4-315" fmla="*/ 9955 w 9959"/>
                  <a:gd name="connsiteY4-316" fmla="*/ 5970 h 11352"/>
                  <a:gd name="connsiteX5-317" fmla="*/ 8435 w 9959"/>
                  <a:gd name="connsiteY5-318" fmla="*/ 7863 h 11352"/>
                  <a:gd name="connsiteX6-319" fmla="*/ 5161 w 9959"/>
                  <a:gd name="connsiteY6-320" fmla="*/ 11352 h 11352"/>
                  <a:gd name="connsiteX7-321" fmla="*/ 2712 w 9959"/>
                  <a:gd name="connsiteY7-322" fmla="*/ 8240 h 11352"/>
                  <a:gd name="connsiteX8-323" fmla="*/ 1334 w 9959"/>
                  <a:gd name="connsiteY8-324" fmla="*/ 7922 h 11352"/>
                  <a:gd name="connsiteX9-325" fmla="*/ 4 w 9959"/>
                  <a:gd name="connsiteY9-326" fmla="*/ 5593 h 11352"/>
                  <a:gd name="connsiteX0-327" fmla="*/ 0 w 11223"/>
                  <a:gd name="connsiteY0-328" fmla="*/ 3835 h 9929"/>
                  <a:gd name="connsiteX1-329" fmla="*/ 2316 w 11223"/>
                  <a:gd name="connsiteY1-330" fmla="*/ 342 h 9929"/>
                  <a:gd name="connsiteX2-331" fmla="*/ 6088 w 11223"/>
                  <a:gd name="connsiteY2-332" fmla="*/ 423 h 9929"/>
                  <a:gd name="connsiteX3-333" fmla="*/ 9283 w 11223"/>
                  <a:gd name="connsiteY3-334" fmla="*/ 2898 h 9929"/>
                  <a:gd name="connsiteX4-335" fmla="*/ 11219 w 11223"/>
                  <a:gd name="connsiteY4-336" fmla="*/ 5188 h 9929"/>
                  <a:gd name="connsiteX5-337" fmla="*/ 9693 w 11223"/>
                  <a:gd name="connsiteY5-338" fmla="*/ 6856 h 9929"/>
                  <a:gd name="connsiteX6-339" fmla="*/ 6405 w 11223"/>
                  <a:gd name="connsiteY6-340" fmla="*/ 9929 h 9929"/>
                  <a:gd name="connsiteX7-341" fmla="*/ 3946 w 11223"/>
                  <a:gd name="connsiteY7-342" fmla="*/ 7188 h 9929"/>
                  <a:gd name="connsiteX8-343" fmla="*/ 2562 w 11223"/>
                  <a:gd name="connsiteY8-344" fmla="*/ 6908 h 9929"/>
                  <a:gd name="connsiteX9-345" fmla="*/ 0 w 11223"/>
                  <a:gd name="connsiteY9-346" fmla="*/ 3835 h 9929"/>
                  <a:gd name="connsiteX0-347" fmla="*/ 0 w 9999"/>
                  <a:gd name="connsiteY0-348" fmla="*/ 3862 h 10000"/>
                  <a:gd name="connsiteX1-349" fmla="*/ 2064 w 9999"/>
                  <a:gd name="connsiteY1-350" fmla="*/ 344 h 10000"/>
                  <a:gd name="connsiteX2-351" fmla="*/ 5425 w 9999"/>
                  <a:gd name="connsiteY2-352" fmla="*/ 426 h 10000"/>
                  <a:gd name="connsiteX3-353" fmla="*/ 8271 w 9999"/>
                  <a:gd name="connsiteY3-354" fmla="*/ 2919 h 10000"/>
                  <a:gd name="connsiteX4-355" fmla="*/ 9996 w 9999"/>
                  <a:gd name="connsiteY4-356" fmla="*/ 5225 h 10000"/>
                  <a:gd name="connsiteX5-357" fmla="*/ 8637 w 9999"/>
                  <a:gd name="connsiteY5-358" fmla="*/ 6905 h 10000"/>
                  <a:gd name="connsiteX6-359" fmla="*/ 5707 w 9999"/>
                  <a:gd name="connsiteY6-360" fmla="*/ 10000 h 10000"/>
                  <a:gd name="connsiteX7-361" fmla="*/ 2283 w 9999"/>
                  <a:gd name="connsiteY7-362" fmla="*/ 6957 h 10000"/>
                  <a:gd name="connsiteX8-363" fmla="*/ 0 w 9999"/>
                  <a:gd name="connsiteY8-364" fmla="*/ 3862 h 10000"/>
                  <a:gd name="connsiteX0-365" fmla="*/ 124 w 10124"/>
                  <a:gd name="connsiteY0-366" fmla="*/ 3862 h 10000"/>
                  <a:gd name="connsiteX1-367" fmla="*/ 2188 w 10124"/>
                  <a:gd name="connsiteY1-368" fmla="*/ 344 h 10000"/>
                  <a:gd name="connsiteX2-369" fmla="*/ 5550 w 10124"/>
                  <a:gd name="connsiteY2-370" fmla="*/ 426 h 10000"/>
                  <a:gd name="connsiteX3-371" fmla="*/ 8396 w 10124"/>
                  <a:gd name="connsiteY3-372" fmla="*/ 2919 h 10000"/>
                  <a:gd name="connsiteX4-373" fmla="*/ 10121 w 10124"/>
                  <a:gd name="connsiteY4-374" fmla="*/ 5225 h 10000"/>
                  <a:gd name="connsiteX5-375" fmla="*/ 8762 w 10124"/>
                  <a:gd name="connsiteY5-376" fmla="*/ 6905 h 10000"/>
                  <a:gd name="connsiteX6-377" fmla="*/ 5832 w 10124"/>
                  <a:gd name="connsiteY6-378" fmla="*/ 10000 h 10000"/>
                  <a:gd name="connsiteX7-379" fmla="*/ 124 w 10124"/>
                  <a:gd name="connsiteY7-380" fmla="*/ 3862 h 10000"/>
                  <a:gd name="connsiteX0-381" fmla="*/ 43 w 10045"/>
                  <a:gd name="connsiteY0-382" fmla="*/ 3862 h 6912"/>
                  <a:gd name="connsiteX1-383" fmla="*/ 2107 w 10045"/>
                  <a:gd name="connsiteY1-384" fmla="*/ 344 h 6912"/>
                  <a:gd name="connsiteX2-385" fmla="*/ 5469 w 10045"/>
                  <a:gd name="connsiteY2-386" fmla="*/ 426 h 6912"/>
                  <a:gd name="connsiteX3-387" fmla="*/ 8315 w 10045"/>
                  <a:gd name="connsiteY3-388" fmla="*/ 2919 h 6912"/>
                  <a:gd name="connsiteX4-389" fmla="*/ 10040 w 10045"/>
                  <a:gd name="connsiteY4-390" fmla="*/ 5225 h 6912"/>
                  <a:gd name="connsiteX5-391" fmla="*/ 8681 w 10045"/>
                  <a:gd name="connsiteY5-392" fmla="*/ 6905 h 6912"/>
                  <a:gd name="connsiteX6-393" fmla="*/ 3967 w 10045"/>
                  <a:gd name="connsiteY6-394" fmla="*/ 5885 h 6912"/>
                  <a:gd name="connsiteX7-395" fmla="*/ 43 w 10045"/>
                  <a:gd name="connsiteY7-396" fmla="*/ 3862 h 6912"/>
                  <a:gd name="connsiteX0-397" fmla="*/ 47 w 10004"/>
                  <a:gd name="connsiteY0-398" fmla="*/ 5106 h 9519"/>
                  <a:gd name="connsiteX1-399" fmla="*/ 2102 w 10004"/>
                  <a:gd name="connsiteY1-400" fmla="*/ 17 h 9519"/>
                  <a:gd name="connsiteX2-401" fmla="*/ 6651 w 10004"/>
                  <a:gd name="connsiteY2-402" fmla="*/ 3484 h 9519"/>
                  <a:gd name="connsiteX3-403" fmla="*/ 8282 w 10004"/>
                  <a:gd name="connsiteY3-404" fmla="*/ 3742 h 9519"/>
                  <a:gd name="connsiteX4-405" fmla="*/ 9999 w 10004"/>
                  <a:gd name="connsiteY4-406" fmla="*/ 7078 h 9519"/>
                  <a:gd name="connsiteX5-407" fmla="*/ 8646 w 10004"/>
                  <a:gd name="connsiteY5-408" fmla="*/ 9509 h 9519"/>
                  <a:gd name="connsiteX6-409" fmla="*/ 3953 w 10004"/>
                  <a:gd name="connsiteY6-410" fmla="*/ 8033 h 9519"/>
                  <a:gd name="connsiteX7-411" fmla="*/ 47 w 10004"/>
                  <a:gd name="connsiteY7-412" fmla="*/ 5106 h 9519"/>
                  <a:gd name="connsiteX0-413" fmla="*/ 43 w 9996"/>
                  <a:gd name="connsiteY0-414" fmla="*/ 6232 h 10868"/>
                  <a:gd name="connsiteX1-415" fmla="*/ 2097 w 9996"/>
                  <a:gd name="connsiteY1-416" fmla="*/ 886 h 10868"/>
                  <a:gd name="connsiteX2-417" fmla="*/ 5642 w 9996"/>
                  <a:gd name="connsiteY2-418" fmla="*/ 385 h 10868"/>
                  <a:gd name="connsiteX3-419" fmla="*/ 8275 w 9996"/>
                  <a:gd name="connsiteY3-420" fmla="*/ 4799 h 10868"/>
                  <a:gd name="connsiteX4-421" fmla="*/ 9991 w 9996"/>
                  <a:gd name="connsiteY4-422" fmla="*/ 8304 h 10868"/>
                  <a:gd name="connsiteX5-423" fmla="*/ 8639 w 9996"/>
                  <a:gd name="connsiteY5-424" fmla="*/ 10857 h 10868"/>
                  <a:gd name="connsiteX6-425" fmla="*/ 3947 w 9996"/>
                  <a:gd name="connsiteY6-426" fmla="*/ 9307 h 10868"/>
                  <a:gd name="connsiteX7-427" fmla="*/ 43 w 9996"/>
                  <a:gd name="connsiteY7-428" fmla="*/ 6232 h 10868"/>
                  <a:gd name="connsiteX0-429" fmla="*/ 43 w 10004"/>
                  <a:gd name="connsiteY0-430" fmla="*/ 5543 h 9809"/>
                  <a:gd name="connsiteX1-431" fmla="*/ 2098 w 10004"/>
                  <a:gd name="connsiteY1-432" fmla="*/ 624 h 9809"/>
                  <a:gd name="connsiteX2-433" fmla="*/ 5644 w 10004"/>
                  <a:gd name="connsiteY2-434" fmla="*/ 163 h 9809"/>
                  <a:gd name="connsiteX3-435" fmla="*/ 8163 w 10004"/>
                  <a:gd name="connsiteY3-436" fmla="*/ 1492 h 9809"/>
                  <a:gd name="connsiteX4-437" fmla="*/ 9995 w 10004"/>
                  <a:gd name="connsiteY4-438" fmla="*/ 7450 h 9809"/>
                  <a:gd name="connsiteX5-439" fmla="*/ 8642 w 10004"/>
                  <a:gd name="connsiteY5-440" fmla="*/ 9799 h 9809"/>
                  <a:gd name="connsiteX6-441" fmla="*/ 3949 w 10004"/>
                  <a:gd name="connsiteY6-442" fmla="*/ 8373 h 9809"/>
                  <a:gd name="connsiteX7-443" fmla="*/ 43 w 10004"/>
                  <a:gd name="connsiteY7-444" fmla="*/ 5543 h 9809"/>
                  <a:gd name="connsiteX0-445" fmla="*/ 43 w 8950"/>
                  <a:gd name="connsiteY0-446" fmla="*/ 5651 h 10081"/>
                  <a:gd name="connsiteX1-447" fmla="*/ 2097 w 8950"/>
                  <a:gd name="connsiteY1-448" fmla="*/ 636 h 10081"/>
                  <a:gd name="connsiteX2-449" fmla="*/ 5642 w 8950"/>
                  <a:gd name="connsiteY2-450" fmla="*/ 166 h 10081"/>
                  <a:gd name="connsiteX3-451" fmla="*/ 8160 w 8950"/>
                  <a:gd name="connsiteY3-452" fmla="*/ 1521 h 10081"/>
                  <a:gd name="connsiteX4-453" fmla="*/ 8473 w 8950"/>
                  <a:gd name="connsiteY4-454" fmla="*/ 5322 h 10081"/>
                  <a:gd name="connsiteX5-455" fmla="*/ 8639 w 8950"/>
                  <a:gd name="connsiteY5-456" fmla="*/ 9990 h 10081"/>
                  <a:gd name="connsiteX6-457" fmla="*/ 3947 w 8950"/>
                  <a:gd name="connsiteY6-458" fmla="*/ 8536 h 10081"/>
                  <a:gd name="connsiteX7-459" fmla="*/ 43 w 8950"/>
                  <a:gd name="connsiteY7-460" fmla="*/ 5651 h 10081"/>
                  <a:gd name="connsiteX0-461" fmla="*/ 48 w 9651"/>
                  <a:gd name="connsiteY0-462" fmla="*/ 5606 h 8648"/>
                  <a:gd name="connsiteX1-463" fmla="*/ 2343 w 9651"/>
                  <a:gd name="connsiteY1-464" fmla="*/ 631 h 8648"/>
                  <a:gd name="connsiteX2-465" fmla="*/ 6304 w 9651"/>
                  <a:gd name="connsiteY2-466" fmla="*/ 165 h 8648"/>
                  <a:gd name="connsiteX3-467" fmla="*/ 9117 w 9651"/>
                  <a:gd name="connsiteY3-468" fmla="*/ 1509 h 8648"/>
                  <a:gd name="connsiteX4-469" fmla="*/ 9467 w 9651"/>
                  <a:gd name="connsiteY4-470" fmla="*/ 5279 h 8648"/>
                  <a:gd name="connsiteX5-471" fmla="*/ 6997 w 9651"/>
                  <a:gd name="connsiteY5-472" fmla="*/ 8019 h 8648"/>
                  <a:gd name="connsiteX6-473" fmla="*/ 4410 w 9651"/>
                  <a:gd name="connsiteY6-474" fmla="*/ 8467 h 8648"/>
                  <a:gd name="connsiteX7-475" fmla="*/ 48 w 9651"/>
                  <a:gd name="connsiteY7-476" fmla="*/ 5606 h 8648"/>
                  <a:gd name="connsiteX0-477" fmla="*/ 41 w 9991"/>
                  <a:gd name="connsiteY0-478" fmla="*/ 6482 h 9316"/>
                  <a:gd name="connsiteX1-479" fmla="*/ 2419 w 9991"/>
                  <a:gd name="connsiteY1-480" fmla="*/ 730 h 9316"/>
                  <a:gd name="connsiteX2-481" fmla="*/ 6523 w 9991"/>
                  <a:gd name="connsiteY2-482" fmla="*/ 191 h 9316"/>
                  <a:gd name="connsiteX3-483" fmla="*/ 9438 w 9991"/>
                  <a:gd name="connsiteY3-484" fmla="*/ 1745 h 9316"/>
                  <a:gd name="connsiteX4-485" fmla="*/ 9800 w 9991"/>
                  <a:gd name="connsiteY4-486" fmla="*/ 6104 h 9316"/>
                  <a:gd name="connsiteX5-487" fmla="*/ 7241 w 9991"/>
                  <a:gd name="connsiteY5-488" fmla="*/ 9273 h 9316"/>
                  <a:gd name="connsiteX6-489" fmla="*/ 1411 w 9991"/>
                  <a:gd name="connsiteY6-490" fmla="*/ 7856 h 9316"/>
                  <a:gd name="connsiteX7-491" fmla="*/ 41 w 9991"/>
                  <a:gd name="connsiteY7-492" fmla="*/ 6482 h 9316"/>
                  <a:gd name="connsiteX0-493" fmla="*/ 19 w 10708"/>
                  <a:gd name="connsiteY0-494" fmla="*/ 7721 h 10038"/>
                  <a:gd name="connsiteX1-495" fmla="*/ 3129 w 10708"/>
                  <a:gd name="connsiteY1-496" fmla="*/ 825 h 10038"/>
                  <a:gd name="connsiteX2-497" fmla="*/ 7237 w 10708"/>
                  <a:gd name="connsiteY2-498" fmla="*/ 246 h 10038"/>
                  <a:gd name="connsiteX3-499" fmla="*/ 10155 w 10708"/>
                  <a:gd name="connsiteY3-500" fmla="*/ 1914 h 10038"/>
                  <a:gd name="connsiteX4-501" fmla="*/ 10517 w 10708"/>
                  <a:gd name="connsiteY4-502" fmla="*/ 6593 h 10038"/>
                  <a:gd name="connsiteX5-503" fmla="*/ 7956 w 10708"/>
                  <a:gd name="connsiteY5-504" fmla="*/ 9995 h 10038"/>
                  <a:gd name="connsiteX6-505" fmla="*/ 2120 w 10708"/>
                  <a:gd name="connsiteY6-506" fmla="*/ 8474 h 10038"/>
                  <a:gd name="connsiteX7-507" fmla="*/ 19 w 10708"/>
                  <a:gd name="connsiteY7-508" fmla="*/ 7721 h 10038"/>
                  <a:gd name="connsiteX0-509" fmla="*/ 359 w 11048"/>
                  <a:gd name="connsiteY0-510" fmla="*/ 7721 h 10038"/>
                  <a:gd name="connsiteX1-511" fmla="*/ 3469 w 11048"/>
                  <a:gd name="connsiteY1-512" fmla="*/ 825 h 10038"/>
                  <a:gd name="connsiteX2-513" fmla="*/ 7577 w 11048"/>
                  <a:gd name="connsiteY2-514" fmla="*/ 246 h 10038"/>
                  <a:gd name="connsiteX3-515" fmla="*/ 10495 w 11048"/>
                  <a:gd name="connsiteY3-516" fmla="*/ 1914 h 10038"/>
                  <a:gd name="connsiteX4-517" fmla="*/ 10857 w 11048"/>
                  <a:gd name="connsiteY4-518" fmla="*/ 6593 h 10038"/>
                  <a:gd name="connsiteX5-519" fmla="*/ 8296 w 11048"/>
                  <a:gd name="connsiteY5-520" fmla="*/ 9995 h 10038"/>
                  <a:gd name="connsiteX6-521" fmla="*/ 2460 w 11048"/>
                  <a:gd name="connsiteY6-522" fmla="*/ 8474 h 10038"/>
                  <a:gd name="connsiteX7-523" fmla="*/ 359 w 11048"/>
                  <a:gd name="connsiteY7-524" fmla="*/ 7721 h 10038"/>
                  <a:gd name="connsiteX0-525" fmla="*/ 359 w 11048"/>
                  <a:gd name="connsiteY0-526" fmla="*/ 8392 h 10075"/>
                  <a:gd name="connsiteX1-527" fmla="*/ 3469 w 11048"/>
                  <a:gd name="connsiteY1-528" fmla="*/ 864 h 10075"/>
                  <a:gd name="connsiteX2-529" fmla="*/ 7577 w 11048"/>
                  <a:gd name="connsiteY2-530" fmla="*/ 285 h 10075"/>
                  <a:gd name="connsiteX3-531" fmla="*/ 10495 w 11048"/>
                  <a:gd name="connsiteY3-532" fmla="*/ 1953 h 10075"/>
                  <a:gd name="connsiteX4-533" fmla="*/ 10857 w 11048"/>
                  <a:gd name="connsiteY4-534" fmla="*/ 6632 h 10075"/>
                  <a:gd name="connsiteX5-535" fmla="*/ 8296 w 11048"/>
                  <a:gd name="connsiteY5-536" fmla="*/ 10034 h 10075"/>
                  <a:gd name="connsiteX6-537" fmla="*/ 2460 w 11048"/>
                  <a:gd name="connsiteY6-538" fmla="*/ 8513 h 10075"/>
                  <a:gd name="connsiteX7-539" fmla="*/ 359 w 11048"/>
                  <a:gd name="connsiteY7-540" fmla="*/ 8392 h 10075"/>
                  <a:gd name="connsiteX0-541" fmla="*/ 371 w 11060"/>
                  <a:gd name="connsiteY0-542" fmla="*/ 8392 h 10075"/>
                  <a:gd name="connsiteX1-543" fmla="*/ 3481 w 11060"/>
                  <a:gd name="connsiteY1-544" fmla="*/ 864 h 10075"/>
                  <a:gd name="connsiteX2-545" fmla="*/ 7589 w 11060"/>
                  <a:gd name="connsiteY2-546" fmla="*/ 285 h 10075"/>
                  <a:gd name="connsiteX3-547" fmla="*/ 10507 w 11060"/>
                  <a:gd name="connsiteY3-548" fmla="*/ 1953 h 10075"/>
                  <a:gd name="connsiteX4-549" fmla="*/ 10869 w 11060"/>
                  <a:gd name="connsiteY4-550" fmla="*/ 6632 h 10075"/>
                  <a:gd name="connsiteX5-551" fmla="*/ 8308 w 11060"/>
                  <a:gd name="connsiteY5-552" fmla="*/ 10034 h 10075"/>
                  <a:gd name="connsiteX6-553" fmla="*/ 2472 w 11060"/>
                  <a:gd name="connsiteY6-554" fmla="*/ 8513 h 10075"/>
                  <a:gd name="connsiteX7-555" fmla="*/ 371 w 11060"/>
                  <a:gd name="connsiteY7-556" fmla="*/ 8392 h 10075"/>
                  <a:gd name="connsiteX0-557" fmla="*/ 54 w 10743"/>
                  <a:gd name="connsiteY0-558" fmla="*/ 9468 h 11151"/>
                  <a:gd name="connsiteX1-559" fmla="*/ 4027 w 10743"/>
                  <a:gd name="connsiteY1-560" fmla="*/ 495 h 11151"/>
                  <a:gd name="connsiteX2-561" fmla="*/ 7272 w 10743"/>
                  <a:gd name="connsiteY2-562" fmla="*/ 1361 h 11151"/>
                  <a:gd name="connsiteX3-563" fmla="*/ 10190 w 10743"/>
                  <a:gd name="connsiteY3-564" fmla="*/ 3029 h 11151"/>
                  <a:gd name="connsiteX4-565" fmla="*/ 10552 w 10743"/>
                  <a:gd name="connsiteY4-566" fmla="*/ 7708 h 11151"/>
                  <a:gd name="connsiteX5-567" fmla="*/ 7991 w 10743"/>
                  <a:gd name="connsiteY5-568" fmla="*/ 11110 h 11151"/>
                  <a:gd name="connsiteX6-569" fmla="*/ 2155 w 10743"/>
                  <a:gd name="connsiteY6-570" fmla="*/ 9589 h 11151"/>
                  <a:gd name="connsiteX7-571" fmla="*/ 54 w 10743"/>
                  <a:gd name="connsiteY7-572" fmla="*/ 9468 h 11151"/>
                  <a:gd name="connsiteX0-573" fmla="*/ 54 w 10743"/>
                  <a:gd name="connsiteY0-574" fmla="*/ 9506 h 11189"/>
                  <a:gd name="connsiteX1-575" fmla="*/ 4027 w 10743"/>
                  <a:gd name="connsiteY1-576" fmla="*/ 533 h 11189"/>
                  <a:gd name="connsiteX2-577" fmla="*/ 7272 w 10743"/>
                  <a:gd name="connsiteY2-578" fmla="*/ 1399 h 11189"/>
                  <a:gd name="connsiteX3-579" fmla="*/ 10190 w 10743"/>
                  <a:gd name="connsiteY3-580" fmla="*/ 3067 h 11189"/>
                  <a:gd name="connsiteX4-581" fmla="*/ 10552 w 10743"/>
                  <a:gd name="connsiteY4-582" fmla="*/ 7746 h 11189"/>
                  <a:gd name="connsiteX5-583" fmla="*/ 7991 w 10743"/>
                  <a:gd name="connsiteY5-584" fmla="*/ 11148 h 11189"/>
                  <a:gd name="connsiteX6-585" fmla="*/ 2155 w 10743"/>
                  <a:gd name="connsiteY6-586" fmla="*/ 9627 h 11189"/>
                  <a:gd name="connsiteX7-587" fmla="*/ 54 w 10743"/>
                  <a:gd name="connsiteY7-588" fmla="*/ 9506 h 11189"/>
                  <a:gd name="connsiteX0-589" fmla="*/ 40 w 11293"/>
                  <a:gd name="connsiteY0-590" fmla="*/ 9082 h 11127"/>
                  <a:gd name="connsiteX1-591" fmla="*/ 4577 w 11293"/>
                  <a:gd name="connsiteY1-592" fmla="*/ 470 h 11127"/>
                  <a:gd name="connsiteX2-593" fmla="*/ 7822 w 11293"/>
                  <a:gd name="connsiteY2-594" fmla="*/ 1336 h 11127"/>
                  <a:gd name="connsiteX3-595" fmla="*/ 10740 w 11293"/>
                  <a:gd name="connsiteY3-596" fmla="*/ 3004 h 11127"/>
                  <a:gd name="connsiteX4-597" fmla="*/ 11102 w 11293"/>
                  <a:gd name="connsiteY4-598" fmla="*/ 7683 h 11127"/>
                  <a:gd name="connsiteX5-599" fmla="*/ 8541 w 11293"/>
                  <a:gd name="connsiteY5-600" fmla="*/ 11085 h 11127"/>
                  <a:gd name="connsiteX6-601" fmla="*/ 2705 w 11293"/>
                  <a:gd name="connsiteY6-602" fmla="*/ 9564 h 11127"/>
                  <a:gd name="connsiteX7-603" fmla="*/ 40 w 11293"/>
                  <a:gd name="connsiteY7-604" fmla="*/ 9082 h 1112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1293" h="11127">
                    <a:moveTo>
                      <a:pt x="40" y="9082"/>
                    </a:moveTo>
                    <a:cubicBezTo>
                      <a:pt x="352" y="7566"/>
                      <a:pt x="3280" y="1761"/>
                      <a:pt x="4577" y="470"/>
                    </a:cubicBezTo>
                    <a:cubicBezTo>
                      <a:pt x="5874" y="-821"/>
                      <a:pt x="6795" y="914"/>
                      <a:pt x="7822" y="1336"/>
                    </a:cubicBezTo>
                    <a:cubicBezTo>
                      <a:pt x="8849" y="1758"/>
                      <a:pt x="10193" y="1947"/>
                      <a:pt x="10740" y="3004"/>
                    </a:cubicBezTo>
                    <a:cubicBezTo>
                      <a:pt x="11287" y="4061"/>
                      <a:pt x="11468" y="6337"/>
                      <a:pt x="11102" y="7683"/>
                    </a:cubicBezTo>
                    <a:cubicBezTo>
                      <a:pt x="10736" y="9030"/>
                      <a:pt x="9940" y="10771"/>
                      <a:pt x="8541" y="11085"/>
                    </a:cubicBezTo>
                    <a:cubicBezTo>
                      <a:pt x="7141" y="11398"/>
                      <a:pt x="4122" y="9898"/>
                      <a:pt x="2705" y="9564"/>
                    </a:cubicBezTo>
                    <a:cubicBezTo>
                      <a:pt x="1288" y="9230"/>
                      <a:pt x="-272" y="10598"/>
                      <a:pt x="40" y="9082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370" name="Group 327"/>
              <p:cNvGrpSpPr/>
              <p:nvPr/>
            </p:nvGrpSpPr>
            <p:grpSpPr bwMode="auto">
              <a:xfrm>
                <a:off x="7908175" y="5241780"/>
                <a:ext cx="536554" cy="263548"/>
                <a:chOff x="1871277" y="1576300"/>
                <a:chExt cx="1128371" cy="437861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6" name="Oval 375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7" name="Freeform 376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8" name="Freeform 377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9" name="Freeform 378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0" name="Freeform 379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81" name="Straight Connector 380"/>
                <p:cNvCxnSpPr>
                  <a:endCxn id="376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2" name="Straight Connector 381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1" name="Group 370"/>
              <p:cNvGrpSpPr/>
              <p:nvPr/>
            </p:nvGrpSpPr>
            <p:grpSpPr>
              <a:xfrm>
                <a:off x="7876581" y="5223365"/>
                <a:ext cx="466894" cy="369332"/>
                <a:chOff x="599495" y="1708643"/>
                <a:chExt cx="491778" cy="409344"/>
              </a:xfrm>
            </p:grpSpPr>
            <p:sp>
              <p:nvSpPr>
                <p:cNvPr id="372" name="Oval 371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3" name="TextBox 372"/>
                <p:cNvSpPr txBox="1"/>
                <p:nvPr/>
              </p:nvSpPr>
              <p:spPr>
                <a:xfrm>
                  <a:off x="599495" y="1708643"/>
                  <a:ext cx="491778" cy="4093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  X</a:t>
                  </a:r>
                  <a:endParaRPr lang="en-US" dirty="0"/>
                </a:p>
              </p:txBody>
            </p:sp>
          </p:grpSp>
        </p:grpSp>
        <p:cxnSp>
          <p:nvCxnSpPr>
            <p:cNvPr id="402" name="Straight Connector 401"/>
            <p:cNvCxnSpPr/>
            <p:nvPr/>
          </p:nvCxnSpPr>
          <p:spPr bwMode="auto">
            <a:xfrm flipH="1">
              <a:off x="7133690" y="5764030"/>
              <a:ext cx="870024" cy="9999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7" name="Group 6"/>
          <p:cNvGrpSpPr/>
          <p:nvPr/>
        </p:nvGrpSpPr>
        <p:grpSpPr>
          <a:xfrm>
            <a:off x="5713444" y="2742076"/>
            <a:ext cx="1009362" cy="768350"/>
            <a:chOff x="5713444" y="2379268"/>
            <a:chExt cx="1009362" cy="768350"/>
          </a:xfrm>
        </p:grpSpPr>
        <p:sp>
          <p:nvSpPr>
            <p:cNvPr id="162850" name="AutoShape 118"/>
            <p:cNvSpPr>
              <a:spLocks noChangeArrowheads="1"/>
            </p:cNvSpPr>
            <p:nvPr/>
          </p:nvSpPr>
          <p:spPr bwMode="auto">
            <a:xfrm rot="17597965">
              <a:off x="5467382" y="2625330"/>
              <a:ext cx="768350" cy="276226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2851" name="Text Box 119"/>
            <p:cNvSpPr txBox="1">
              <a:spLocks noChangeArrowheads="1"/>
            </p:cNvSpPr>
            <p:nvPr/>
          </p:nvSpPr>
          <p:spPr bwMode="auto">
            <a:xfrm>
              <a:off x="5906829" y="2784958"/>
              <a:ext cx="815977" cy="30797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600" i="1" dirty="0" smtClean="0">
                  <a:solidFill>
                    <a:srgbClr val="CC0000"/>
                  </a:solidFill>
                </a:rPr>
                <a:t>AS3,X 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028828" y="2801412"/>
            <a:ext cx="1260153" cy="888605"/>
            <a:chOff x="2028828" y="2438604"/>
            <a:chExt cx="1260153" cy="888605"/>
          </a:xfrm>
        </p:grpSpPr>
        <p:sp>
          <p:nvSpPr>
            <p:cNvPr id="332" name="Text Box 119"/>
            <p:cNvSpPr txBox="1">
              <a:spLocks noChangeArrowheads="1"/>
            </p:cNvSpPr>
            <p:nvPr/>
          </p:nvSpPr>
          <p:spPr bwMode="auto">
            <a:xfrm>
              <a:off x="2028828" y="3019432"/>
              <a:ext cx="1260153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600" i="1" dirty="0" smtClean="0">
                  <a:solidFill>
                    <a:srgbClr val="CC0000"/>
                  </a:solidFill>
                </a:rPr>
                <a:t>AS2,AS3,X 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  <p:sp>
          <p:nvSpPr>
            <p:cNvPr id="327" name="AutoShape 118"/>
            <p:cNvSpPr>
              <a:spLocks noChangeArrowheads="1"/>
            </p:cNvSpPr>
            <p:nvPr/>
          </p:nvSpPr>
          <p:spPr bwMode="auto">
            <a:xfrm rot="3445218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400150" y="2281383"/>
            <a:ext cx="1113456" cy="802903"/>
            <a:chOff x="4057381" y="2820739"/>
            <a:chExt cx="1113456" cy="802903"/>
          </a:xfrm>
        </p:grpSpPr>
        <p:cxnSp>
          <p:nvCxnSpPr>
            <p:cNvPr id="3" name="Straight Arrow Connector 2"/>
            <p:cNvCxnSpPr/>
            <p:nvPr/>
          </p:nvCxnSpPr>
          <p:spPr bwMode="auto">
            <a:xfrm flipH="1" flipV="1">
              <a:off x="4769093" y="2820739"/>
              <a:ext cx="401744" cy="3023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30" name="Straight Arrow Connector 329"/>
            <p:cNvCxnSpPr/>
            <p:nvPr/>
          </p:nvCxnSpPr>
          <p:spPr bwMode="auto">
            <a:xfrm flipH="1" flipV="1">
              <a:off x="4057381" y="3181458"/>
              <a:ext cx="1059565" cy="1417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31" name="Straight Arrow Connector 330"/>
            <p:cNvCxnSpPr/>
            <p:nvPr/>
          </p:nvCxnSpPr>
          <p:spPr bwMode="auto">
            <a:xfrm flipH="1">
              <a:off x="4741068" y="3344630"/>
              <a:ext cx="409376" cy="279012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cxnSp>
        <p:nvCxnSpPr>
          <p:cNvPr id="325" name="Straight Connector 324"/>
          <p:cNvCxnSpPr>
            <a:stCxn id="148" idx="1"/>
          </p:cNvCxnSpPr>
          <p:nvPr/>
        </p:nvCxnSpPr>
        <p:spPr bwMode="auto">
          <a:xfrm flipH="1">
            <a:off x="3046901" y="2522161"/>
            <a:ext cx="2716814" cy="1439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3"/>
          <p:cNvGrpSpPr/>
          <p:nvPr/>
        </p:nvGrpSpPr>
        <p:grpSpPr>
          <a:xfrm>
            <a:off x="4617960" y="1984134"/>
            <a:ext cx="968155" cy="547957"/>
            <a:chOff x="4617960" y="1621326"/>
            <a:chExt cx="968155" cy="547957"/>
          </a:xfrm>
        </p:grpSpPr>
        <p:sp>
          <p:nvSpPr>
            <p:cNvPr id="329" name="AutoShape 118"/>
            <p:cNvSpPr>
              <a:spLocks noChangeArrowheads="1"/>
            </p:cNvSpPr>
            <p:nvPr/>
          </p:nvSpPr>
          <p:spPr bwMode="auto">
            <a:xfrm rot="21413181">
              <a:off x="4617960" y="1893058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 rot="21418560">
              <a:off x="4770795" y="1621326"/>
              <a:ext cx="8153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 smtClean="0">
                  <a:solidFill>
                    <a:srgbClr val="CC0000"/>
                  </a:solidFill>
                </a:rPr>
                <a:t>AS3,X</a:t>
              </a:r>
              <a:endParaRPr lang="en-US" sz="1600" i="1" dirty="0">
                <a:solidFill>
                  <a:srgbClr val="CC0000"/>
                </a:solidFill>
              </a:endParaRPr>
            </a:p>
          </p:txBody>
        </p:sp>
      </p:grpSp>
      <p:sp>
        <p:nvSpPr>
          <p:cNvPr id="334" name="Rectangle 4"/>
          <p:cNvSpPr txBox="1">
            <a:spLocks noChangeArrowheads="1"/>
          </p:cNvSpPr>
          <p:nvPr/>
        </p:nvSpPr>
        <p:spPr bwMode="auto">
          <a:xfrm>
            <a:off x="3478500" y="5238590"/>
            <a:ext cx="5389671" cy="10287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294005" indent="-294005">
              <a:lnSpc>
                <a:spcPct val="90000"/>
              </a:lnSpc>
            </a:pP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Gill Sans MT" panose="020B0502020104020203" pitchFamily="34" charset="0"/>
              </a:rPr>
              <a:t>d: OSPF intra-domain routing: to get to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Gill Sans MT" panose="020B0502020104020203" pitchFamily="34" charset="0"/>
              </a:rPr>
              <a:t>c, forward over outgoing local interface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endParaRPr lang="en-US" sz="2000" dirty="0" smtClean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28" name="TextBox 327"/>
          <p:cNvSpPr txBox="1"/>
          <p:nvPr/>
        </p:nvSpPr>
        <p:spPr>
          <a:xfrm rot="21418560">
            <a:off x="2282548" y="2116378"/>
            <a:ext cx="815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C0000"/>
                </a:solidFill>
              </a:rPr>
              <a:t>AS3,X</a:t>
            </a:r>
            <a:endParaRPr lang="en-US" sz="1600" i="1" dirty="0">
              <a:solidFill>
                <a:srgbClr val="CC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4729" y="1189190"/>
            <a:ext cx="7270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Q: how does router set forwarding table entry to distant prefix?</a:t>
            </a:r>
            <a:endParaRPr lang="en-US" sz="2000" dirty="0">
              <a:solidFill>
                <a:srgbClr val="000090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149470" y="2245331"/>
            <a:ext cx="1300492" cy="1068501"/>
            <a:chOff x="1149470" y="2245331"/>
            <a:chExt cx="1300492" cy="1068501"/>
          </a:xfrm>
        </p:grpSpPr>
        <p:sp>
          <p:nvSpPr>
            <p:cNvPr id="9" name="TextBox 8"/>
            <p:cNvSpPr txBox="1"/>
            <p:nvPr/>
          </p:nvSpPr>
          <p:spPr>
            <a:xfrm>
              <a:off x="2165447" y="2998844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</a:t>
              </a:r>
              <a:endParaRPr lang="en-US" sz="1400" dirty="0"/>
            </a:p>
          </p:txBody>
        </p:sp>
        <p:sp>
          <p:nvSpPr>
            <p:cNvPr id="336" name="TextBox 335"/>
            <p:cNvSpPr txBox="1"/>
            <p:nvPr/>
          </p:nvSpPr>
          <p:spPr>
            <a:xfrm>
              <a:off x="1458923" y="3006055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</a:t>
              </a:r>
              <a:endParaRPr lang="en-US" sz="1400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1149470" y="2245331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</a:t>
              </a:r>
              <a:endParaRPr lang="en-US" sz="1400" dirty="0"/>
            </a:p>
          </p:txBody>
        </p:sp>
        <p:sp>
          <p:nvSpPr>
            <p:cNvPr id="339" name="TextBox 338"/>
            <p:cNvSpPr txBox="1"/>
            <p:nvPr/>
          </p:nvSpPr>
          <p:spPr>
            <a:xfrm>
              <a:off x="1339883" y="2623598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</a:t>
              </a:r>
              <a:endParaRPr lang="en-US" sz="14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37654" y="3379309"/>
            <a:ext cx="1694528" cy="2911109"/>
            <a:chOff x="537654" y="3379309"/>
            <a:chExt cx="1694528" cy="2911109"/>
          </a:xfrm>
        </p:grpSpPr>
        <p:sp>
          <p:nvSpPr>
            <p:cNvPr id="469" name="Freeform 468"/>
            <p:cNvSpPr/>
            <p:nvPr/>
          </p:nvSpPr>
          <p:spPr>
            <a:xfrm rot="10326036" flipH="1">
              <a:off x="771808" y="3379309"/>
              <a:ext cx="1333280" cy="959366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  <a:gd name="connsiteX0-331" fmla="*/ 1006934 w 1167285"/>
                <a:gd name="connsiteY0-332" fmla="*/ 967578 h 967578"/>
                <a:gd name="connsiteX1-333" fmla="*/ 0 w 1167285"/>
                <a:gd name="connsiteY1-334" fmla="*/ 0 h 967578"/>
                <a:gd name="connsiteX2-335" fmla="*/ 1005993 w 1167285"/>
                <a:gd name="connsiteY2-336" fmla="*/ 46284 h 967578"/>
                <a:gd name="connsiteX3-337" fmla="*/ 1167285 w 1167285"/>
                <a:gd name="connsiteY3-338" fmla="*/ 895852 h 967578"/>
                <a:gd name="connsiteX4-339" fmla="*/ 1006934 w 1167285"/>
                <a:gd name="connsiteY4-340" fmla="*/ 967578 h 967578"/>
                <a:gd name="connsiteX0-341" fmla="*/ 1006934 w 1167285"/>
                <a:gd name="connsiteY0-342" fmla="*/ 1132232 h 1132232"/>
                <a:gd name="connsiteX1-343" fmla="*/ 0 w 1167285"/>
                <a:gd name="connsiteY1-344" fmla="*/ 164654 h 1132232"/>
                <a:gd name="connsiteX2-345" fmla="*/ 991394 w 1167285"/>
                <a:gd name="connsiteY2-346" fmla="*/ 130 h 1132232"/>
                <a:gd name="connsiteX3-347" fmla="*/ 1167285 w 1167285"/>
                <a:gd name="connsiteY3-348" fmla="*/ 1060506 h 1132232"/>
                <a:gd name="connsiteX4-349" fmla="*/ 1006934 w 1167285"/>
                <a:gd name="connsiteY4-350" fmla="*/ 1132232 h 1132232"/>
                <a:gd name="connsiteX0-351" fmla="*/ 986900 w 1167285"/>
                <a:gd name="connsiteY0-352" fmla="*/ 1088164 h 1088164"/>
                <a:gd name="connsiteX1-353" fmla="*/ 0 w 1167285"/>
                <a:gd name="connsiteY1-354" fmla="*/ 164654 h 1088164"/>
                <a:gd name="connsiteX2-355" fmla="*/ 991394 w 1167285"/>
                <a:gd name="connsiteY2-356" fmla="*/ 130 h 1088164"/>
                <a:gd name="connsiteX3-357" fmla="*/ 1167285 w 1167285"/>
                <a:gd name="connsiteY3-358" fmla="*/ 1060506 h 1088164"/>
                <a:gd name="connsiteX4-359" fmla="*/ 986900 w 1167285"/>
                <a:gd name="connsiteY4-360" fmla="*/ 1088164 h 1088164"/>
                <a:gd name="connsiteX0-361" fmla="*/ 986900 w 1167285"/>
                <a:gd name="connsiteY0-362" fmla="*/ 1088164 h 1088164"/>
                <a:gd name="connsiteX1-363" fmla="*/ 0 w 1167285"/>
                <a:gd name="connsiteY1-364" fmla="*/ 164654 h 1088164"/>
                <a:gd name="connsiteX2-365" fmla="*/ 991394 w 1167285"/>
                <a:gd name="connsiteY2-366" fmla="*/ 130 h 1088164"/>
                <a:gd name="connsiteX3-367" fmla="*/ 1167285 w 1167285"/>
                <a:gd name="connsiteY3-368" fmla="*/ 1060506 h 1088164"/>
                <a:gd name="connsiteX4-369" fmla="*/ 986900 w 1167285"/>
                <a:gd name="connsiteY4-370" fmla="*/ 1088164 h 1088164"/>
                <a:gd name="connsiteX0-371" fmla="*/ 986900 w 1332977"/>
                <a:gd name="connsiteY0-372" fmla="*/ 1088164 h 1088164"/>
                <a:gd name="connsiteX1-373" fmla="*/ 0 w 1332977"/>
                <a:gd name="connsiteY1-374" fmla="*/ 164654 h 1088164"/>
                <a:gd name="connsiteX2-375" fmla="*/ 991394 w 1332977"/>
                <a:gd name="connsiteY2-376" fmla="*/ 130 h 1088164"/>
                <a:gd name="connsiteX3-377" fmla="*/ 1332977 w 1332977"/>
                <a:gd name="connsiteY3-378" fmla="*/ 1045574 h 1088164"/>
                <a:gd name="connsiteX4-379" fmla="*/ 986900 w 1332977"/>
                <a:gd name="connsiteY4-380" fmla="*/ 1088164 h 1088164"/>
                <a:gd name="connsiteX0-381" fmla="*/ 1029955 w 1332977"/>
                <a:gd name="connsiteY0-382" fmla="*/ 1143414 h 1143414"/>
                <a:gd name="connsiteX1-383" fmla="*/ 0 w 1332977"/>
                <a:gd name="connsiteY1-384" fmla="*/ 164654 h 1143414"/>
                <a:gd name="connsiteX2-385" fmla="*/ 991394 w 1332977"/>
                <a:gd name="connsiteY2-386" fmla="*/ 130 h 1143414"/>
                <a:gd name="connsiteX3-387" fmla="*/ 1332977 w 1332977"/>
                <a:gd name="connsiteY3-388" fmla="*/ 1045574 h 1143414"/>
                <a:gd name="connsiteX4-389" fmla="*/ 1029955 w 1332977"/>
                <a:gd name="connsiteY4-390" fmla="*/ 1143414 h 1143414"/>
                <a:gd name="connsiteX0-391" fmla="*/ 1029955 w 1332977"/>
                <a:gd name="connsiteY0-392" fmla="*/ 1143414 h 1143414"/>
                <a:gd name="connsiteX1-393" fmla="*/ 0 w 1332977"/>
                <a:gd name="connsiteY1-394" fmla="*/ 164654 h 1143414"/>
                <a:gd name="connsiteX2-395" fmla="*/ 991394 w 1332977"/>
                <a:gd name="connsiteY2-396" fmla="*/ 130 h 1143414"/>
                <a:gd name="connsiteX3-397" fmla="*/ 1332977 w 1332977"/>
                <a:gd name="connsiteY3-398" fmla="*/ 1045574 h 1143414"/>
                <a:gd name="connsiteX4-399" fmla="*/ 1029955 w 1332977"/>
                <a:gd name="connsiteY4-400" fmla="*/ 1143414 h 1143414"/>
                <a:gd name="connsiteX0-401" fmla="*/ 1029955 w 1332977"/>
                <a:gd name="connsiteY0-402" fmla="*/ 1143414 h 1143414"/>
                <a:gd name="connsiteX1-403" fmla="*/ 0 w 1332977"/>
                <a:gd name="connsiteY1-404" fmla="*/ 164654 h 1143414"/>
                <a:gd name="connsiteX2-405" fmla="*/ 991394 w 1332977"/>
                <a:gd name="connsiteY2-406" fmla="*/ 130 h 1143414"/>
                <a:gd name="connsiteX3-407" fmla="*/ 1332977 w 1332977"/>
                <a:gd name="connsiteY3-408" fmla="*/ 1045574 h 1143414"/>
                <a:gd name="connsiteX4-409" fmla="*/ 1029955 w 1332977"/>
                <a:gd name="connsiteY4-410" fmla="*/ 1143414 h 1143414"/>
                <a:gd name="connsiteX0-411" fmla="*/ 1029955 w 1332977"/>
                <a:gd name="connsiteY0-412" fmla="*/ 1143414 h 1143414"/>
                <a:gd name="connsiteX1-413" fmla="*/ 0 w 1332977"/>
                <a:gd name="connsiteY1-414" fmla="*/ 164654 h 1143414"/>
                <a:gd name="connsiteX2-415" fmla="*/ 991394 w 1332977"/>
                <a:gd name="connsiteY2-416" fmla="*/ 130 h 1143414"/>
                <a:gd name="connsiteX3-417" fmla="*/ 1332977 w 1332977"/>
                <a:gd name="connsiteY3-418" fmla="*/ 1045574 h 1143414"/>
                <a:gd name="connsiteX4-419" fmla="*/ 1029955 w 1332977"/>
                <a:gd name="connsiteY4-420" fmla="*/ 1143414 h 1143414"/>
                <a:gd name="connsiteX0-421" fmla="*/ 1029955 w 1332977"/>
                <a:gd name="connsiteY0-422" fmla="*/ 1143414 h 1143414"/>
                <a:gd name="connsiteX1-423" fmla="*/ 0 w 1332977"/>
                <a:gd name="connsiteY1-424" fmla="*/ 164654 h 1143414"/>
                <a:gd name="connsiteX2-425" fmla="*/ 991394 w 1332977"/>
                <a:gd name="connsiteY2-426" fmla="*/ 130 h 1143414"/>
                <a:gd name="connsiteX3-427" fmla="*/ 1332977 w 1332977"/>
                <a:gd name="connsiteY3-428" fmla="*/ 1045574 h 1143414"/>
                <a:gd name="connsiteX4-429" fmla="*/ 1029955 w 1332977"/>
                <a:gd name="connsiteY4-430" fmla="*/ 1143414 h 1143414"/>
                <a:gd name="connsiteX0-431" fmla="*/ 1029955 w 1332977"/>
                <a:gd name="connsiteY0-432" fmla="*/ 1143414 h 1143414"/>
                <a:gd name="connsiteX1-433" fmla="*/ 0 w 1332977"/>
                <a:gd name="connsiteY1-434" fmla="*/ 164654 h 1143414"/>
                <a:gd name="connsiteX2-435" fmla="*/ 991394 w 1332977"/>
                <a:gd name="connsiteY2-436" fmla="*/ 130 h 1143414"/>
                <a:gd name="connsiteX3-437" fmla="*/ 1332977 w 1332977"/>
                <a:gd name="connsiteY3-438" fmla="*/ 1045574 h 1143414"/>
                <a:gd name="connsiteX4-439" fmla="*/ 1029955 w 1332977"/>
                <a:gd name="connsiteY4-440" fmla="*/ 1143414 h 114341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32977" h="1143414">
                  <a:moveTo>
                    <a:pt x="1029955" y="1143414"/>
                  </a:moveTo>
                  <a:cubicBezTo>
                    <a:pt x="771645" y="868623"/>
                    <a:pt x="908943" y="903822"/>
                    <a:pt x="0" y="164654"/>
                  </a:cubicBezTo>
                  <a:cubicBezTo>
                    <a:pt x="346878" y="170249"/>
                    <a:pt x="644516" y="-5465"/>
                    <a:pt x="991394" y="130"/>
                  </a:cubicBezTo>
                  <a:cubicBezTo>
                    <a:pt x="1125143" y="751678"/>
                    <a:pt x="1116033" y="592331"/>
                    <a:pt x="1332977" y="1045574"/>
                  </a:cubicBezTo>
                  <a:cubicBezTo>
                    <a:pt x="1183663" y="1029001"/>
                    <a:pt x="1194267" y="1059672"/>
                    <a:pt x="1029955" y="114341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37654" y="4169528"/>
              <a:ext cx="1694528" cy="2120890"/>
              <a:chOff x="537654" y="4169528"/>
              <a:chExt cx="1694528" cy="2120890"/>
            </a:xfrm>
          </p:grpSpPr>
          <p:sp>
            <p:nvSpPr>
              <p:cNvPr id="481" name="Rectangle 480"/>
              <p:cNvSpPr/>
              <p:nvPr/>
            </p:nvSpPr>
            <p:spPr bwMode="auto">
              <a:xfrm rot="10800000">
                <a:off x="809301" y="4261100"/>
                <a:ext cx="1027112" cy="994484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grpSp>
            <p:nvGrpSpPr>
              <p:cNvPr id="482" name="Group 104"/>
              <p:cNvGrpSpPr/>
              <p:nvPr/>
            </p:nvGrpSpPr>
            <p:grpSpPr bwMode="auto">
              <a:xfrm>
                <a:off x="812771" y="5933069"/>
                <a:ext cx="1034710" cy="357349"/>
                <a:chOff x="4128636" y="3606589"/>
                <a:chExt cx="568145" cy="338667"/>
              </a:xfrm>
            </p:grpSpPr>
            <p:sp>
              <p:nvSpPr>
                <p:cNvPr id="496" name="Oval 495"/>
                <p:cNvSpPr/>
                <p:nvPr/>
              </p:nvSpPr>
              <p:spPr>
                <a:xfrm>
                  <a:off x="4128649" y="3720080"/>
                  <a:ext cx="568332" cy="225176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7" name="Rectangle 496"/>
                <p:cNvSpPr/>
                <p:nvPr/>
              </p:nvSpPr>
              <p:spPr>
                <a:xfrm>
                  <a:off x="4128649" y="3720080"/>
                  <a:ext cx="568332" cy="111898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8" name="Oval 497"/>
                <p:cNvSpPr/>
                <p:nvPr/>
              </p:nvSpPr>
              <p:spPr>
                <a:xfrm>
                  <a:off x="4128649" y="3606801"/>
                  <a:ext cx="568332" cy="225176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99" name="Straight Connector 498"/>
                <p:cNvCxnSpPr/>
                <p:nvPr/>
              </p:nvCxnSpPr>
              <p:spPr>
                <a:xfrm>
                  <a:off x="4696981" y="3720080"/>
                  <a:ext cx="0" cy="11189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0" name="Straight Connector 499"/>
                <p:cNvCxnSpPr/>
                <p:nvPr/>
              </p:nvCxnSpPr>
              <p:spPr>
                <a:xfrm>
                  <a:off x="4128649" y="3720080"/>
                  <a:ext cx="0" cy="11189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83" name="Rectangle 482"/>
              <p:cNvSpPr/>
              <p:nvPr/>
            </p:nvSpPr>
            <p:spPr bwMode="auto">
              <a:xfrm>
                <a:off x="817079" y="5203658"/>
                <a:ext cx="1027112" cy="860514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  <a:alpha val="62000"/>
                    </a:schemeClr>
                  </a:gs>
                  <a:gs pos="54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84" name="Straight Connector 483"/>
              <p:cNvCxnSpPr>
                <a:endCxn id="497" idx="1"/>
              </p:cNvCxnSpPr>
              <p:nvPr/>
            </p:nvCxnSpPr>
            <p:spPr bwMode="auto">
              <a:xfrm>
                <a:off x="801363" y="4466995"/>
                <a:ext cx="11432" cy="1644862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5" name="Straight Connector 484"/>
              <p:cNvCxnSpPr>
                <a:endCxn id="497" idx="3"/>
              </p:cNvCxnSpPr>
              <p:nvPr/>
            </p:nvCxnSpPr>
            <p:spPr bwMode="auto">
              <a:xfrm>
                <a:off x="1842763" y="4466995"/>
                <a:ext cx="5083" cy="1644862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6" name="Group 9"/>
              <p:cNvGrpSpPr/>
              <p:nvPr/>
            </p:nvGrpSpPr>
            <p:grpSpPr bwMode="auto">
              <a:xfrm>
                <a:off x="777993" y="4169528"/>
                <a:ext cx="1079500" cy="395024"/>
                <a:chOff x="2183302" y="1574638"/>
                <a:chExt cx="1200154" cy="430181"/>
              </a:xfrm>
            </p:grpSpPr>
            <p:sp>
              <p:nvSpPr>
                <p:cNvPr id="487" name="Oval 486"/>
                <p:cNvSpPr/>
                <p:nvPr/>
              </p:nvSpPr>
              <p:spPr bwMode="auto">
                <a:xfrm flipV="1">
                  <a:off x="2186832" y="1690517"/>
                  <a:ext cx="1194859" cy="3143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20000"/>
                        <a:lumOff val="80000"/>
                      </a:schemeClr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88" name="Rectangle 487"/>
                <p:cNvSpPr/>
                <p:nvPr/>
              </p:nvSpPr>
              <p:spPr bwMode="auto">
                <a:xfrm>
                  <a:off x="2183302" y="1734964"/>
                  <a:ext cx="1198389" cy="112704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89" name="Oval 488"/>
                <p:cNvSpPr/>
                <p:nvPr/>
              </p:nvSpPr>
              <p:spPr bwMode="auto">
                <a:xfrm flipV="1">
                  <a:off x="2183302" y="1574638"/>
                  <a:ext cx="1196624" cy="314302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90" name="Freeform 489"/>
                <p:cNvSpPr/>
                <p:nvPr/>
              </p:nvSpPr>
              <p:spPr bwMode="auto">
                <a:xfrm>
                  <a:off x="2490400" y="1671469"/>
                  <a:ext cx="582428" cy="15715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1" name="Freeform 490"/>
                <p:cNvSpPr/>
                <p:nvPr/>
              </p:nvSpPr>
              <p:spPr bwMode="auto">
                <a:xfrm>
                  <a:off x="2430393" y="1630197"/>
                  <a:ext cx="702443" cy="109529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2" name="Freeform 491"/>
                <p:cNvSpPr/>
                <p:nvPr/>
              </p:nvSpPr>
              <p:spPr bwMode="auto">
                <a:xfrm>
                  <a:off x="2892805" y="1723852"/>
                  <a:ext cx="257680" cy="95243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3" name="Freeform 492"/>
                <p:cNvSpPr/>
                <p:nvPr/>
              </p:nvSpPr>
              <p:spPr bwMode="auto">
                <a:xfrm>
                  <a:off x="2418037" y="1725440"/>
                  <a:ext cx="254150" cy="9524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94" name="Straight Connector 493"/>
                <p:cNvCxnSpPr>
                  <a:endCxn id="489" idx="2"/>
                </p:cNvCxnSpPr>
                <p:nvPr/>
              </p:nvCxnSpPr>
              <p:spPr bwMode="auto">
                <a:xfrm flipH="1" flipV="1">
                  <a:off x="2183302" y="1731787"/>
                  <a:ext cx="3530" cy="122228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5" name="Straight Connector 494"/>
                <p:cNvCxnSpPr/>
                <p:nvPr/>
              </p:nvCxnSpPr>
              <p:spPr bwMode="auto">
                <a:xfrm flipH="1" flipV="1">
                  <a:off x="3379926" y="1728615"/>
                  <a:ext cx="3530" cy="122228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2" name="Rectangle 471"/>
              <p:cNvSpPr/>
              <p:nvPr/>
            </p:nvSpPr>
            <p:spPr bwMode="auto">
              <a:xfrm>
                <a:off x="546153" y="4588083"/>
                <a:ext cx="1670709" cy="130380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3" name="TextBox 472"/>
              <p:cNvSpPr txBox="1"/>
              <p:nvPr/>
            </p:nvSpPr>
            <p:spPr>
              <a:xfrm>
                <a:off x="540390" y="4583226"/>
                <a:ext cx="620971" cy="311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/>
                  <a:t>dest</a:t>
                </a:r>
                <a:endParaRPr lang="en-US" dirty="0"/>
              </a:p>
            </p:txBody>
          </p:sp>
          <p:sp>
            <p:nvSpPr>
              <p:cNvPr id="474" name="TextBox 473"/>
              <p:cNvSpPr txBox="1"/>
              <p:nvPr/>
            </p:nvSpPr>
            <p:spPr>
              <a:xfrm>
                <a:off x="1162170" y="4587898"/>
                <a:ext cx="1070012" cy="311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interface</a:t>
                </a:r>
                <a:endParaRPr lang="en-US" dirty="0"/>
              </a:p>
            </p:txBody>
          </p:sp>
          <p:cxnSp>
            <p:nvCxnSpPr>
              <p:cNvPr id="475" name="Straight Connector 474"/>
              <p:cNvCxnSpPr/>
              <p:nvPr/>
            </p:nvCxnSpPr>
            <p:spPr bwMode="auto">
              <a:xfrm>
                <a:off x="1154183" y="4593421"/>
                <a:ext cx="1345" cy="1293547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6" name="Straight Connector 475"/>
              <p:cNvCxnSpPr/>
              <p:nvPr/>
            </p:nvCxnSpPr>
            <p:spPr bwMode="auto">
              <a:xfrm flipH="1">
                <a:off x="537654" y="4911108"/>
                <a:ext cx="1679208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77" name="TextBox 476"/>
              <p:cNvSpPr txBox="1"/>
              <p:nvPr/>
            </p:nvSpPr>
            <p:spPr>
              <a:xfrm>
                <a:off x="597755" y="4905652"/>
                <a:ext cx="415498" cy="7779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  <p:sp>
            <p:nvSpPr>
              <p:cNvPr id="478" name="TextBox 477"/>
              <p:cNvSpPr txBox="1"/>
              <p:nvPr/>
            </p:nvSpPr>
            <p:spPr>
              <a:xfrm>
                <a:off x="649592" y="5234010"/>
                <a:ext cx="3386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CC0000"/>
                    </a:solidFill>
                  </a:rPr>
                  <a:t>X</a:t>
                </a:r>
                <a:endParaRPr lang="en-US" dirty="0">
                  <a:solidFill>
                    <a:srgbClr val="CC0000"/>
                  </a:solidFill>
                </a:endParaRPr>
              </a:p>
            </p:txBody>
          </p:sp>
          <p:sp>
            <p:nvSpPr>
              <p:cNvPr id="479" name="TextBox 478"/>
              <p:cNvSpPr txBox="1"/>
              <p:nvPr/>
            </p:nvSpPr>
            <p:spPr>
              <a:xfrm>
                <a:off x="1230781" y="4917583"/>
                <a:ext cx="415498" cy="7779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  <p:sp>
            <p:nvSpPr>
              <p:cNvPr id="480" name="TextBox 479"/>
              <p:cNvSpPr txBox="1"/>
              <p:nvPr/>
            </p:nvSpPr>
            <p:spPr>
              <a:xfrm>
                <a:off x="1308433" y="5241003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CC0000"/>
                    </a:solidFill>
                  </a:rPr>
                  <a:t>1</a:t>
                </a:r>
                <a:endParaRPr lang="en-US" dirty="0">
                  <a:solidFill>
                    <a:srgbClr val="CC0000"/>
                  </a:solidFill>
                </a:endParaRPr>
              </a:p>
            </p:txBody>
          </p:sp>
        </p:grpSp>
      </p:grpSp>
      <p:cxnSp>
        <p:nvCxnSpPr>
          <p:cNvPr id="272" name="Straight Arrow Connector 271"/>
          <p:cNvCxnSpPr/>
          <p:nvPr/>
        </p:nvCxnSpPr>
        <p:spPr bwMode="auto">
          <a:xfrm flipV="1">
            <a:off x="2219982" y="3159942"/>
            <a:ext cx="300087" cy="18345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7035014" y="3728816"/>
            <a:ext cx="13003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physical link</a:t>
            </a:r>
            <a:endParaRPr lang="en-US" sz="1600" dirty="0"/>
          </a:p>
        </p:txBody>
      </p:sp>
      <p:sp>
        <p:nvSpPr>
          <p:cNvPr id="333" name="TextBox 332"/>
          <p:cNvSpPr txBox="1"/>
          <p:nvPr/>
        </p:nvSpPr>
        <p:spPr>
          <a:xfrm>
            <a:off x="396605" y="2859586"/>
            <a:ext cx="1122212" cy="761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smtClean="0"/>
              <a:t>local link interfaces</a:t>
            </a:r>
            <a:endParaRPr lang="en-US" sz="1600" dirty="0" smtClean="0"/>
          </a:p>
          <a:p>
            <a:pPr>
              <a:lnSpc>
                <a:spcPct val="90000"/>
              </a:lnSpc>
            </a:pPr>
            <a:r>
              <a:rPr lang="en-US" sz="1600" dirty="0" smtClean="0"/>
              <a:t>at 1a, 1d</a:t>
            </a:r>
            <a:endParaRPr lang="en-US" sz="1600" dirty="0"/>
          </a:p>
        </p:txBody>
      </p:sp>
      <p:sp>
        <p:nvSpPr>
          <p:cNvPr id="34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34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331251" y="2431189"/>
            <a:ext cx="961014" cy="810304"/>
            <a:chOff x="1331251" y="2431189"/>
            <a:chExt cx="961014" cy="810304"/>
          </a:xfrm>
        </p:grpSpPr>
        <p:cxnSp>
          <p:nvCxnSpPr>
            <p:cNvPr id="16" name="Straight Connector 15"/>
            <p:cNvCxnSpPr/>
            <p:nvPr/>
          </p:nvCxnSpPr>
          <p:spPr bwMode="auto">
            <a:xfrm flipH="1" flipV="1">
              <a:off x="1331251" y="2431189"/>
              <a:ext cx="48189" cy="81030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5" name="Straight Connector 334"/>
            <p:cNvCxnSpPr/>
            <p:nvPr/>
          </p:nvCxnSpPr>
          <p:spPr bwMode="auto">
            <a:xfrm flipV="1">
              <a:off x="1381115" y="2850809"/>
              <a:ext cx="104212" cy="37268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2" name="Straight Connector 341"/>
            <p:cNvCxnSpPr/>
            <p:nvPr/>
          </p:nvCxnSpPr>
          <p:spPr bwMode="auto">
            <a:xfrm flipV="1">
              <a:off x="1386317" y="3162800"/>
              <a:ext cx="168546" cy="5884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3" name="Straight Connector 342"/>
            <p:cNvCxnSpPr/>
            <p:nvPr/>
          </p:nvCxnSpPr>
          <p:spPr bwMode="auto">
            <a:xfrm flipV="1">
              <a:off x="1364971" y="3164519"/>
              <a:ext cx="927294" cy="6788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4" grpId="0"/>
      <p:bldP spid="328" grpId="0"/>
      <p:bldP spid="328" grpId="1"/>
      <p:bldP spid="333" grpId="0"/>
      <p:bldP spid="333" grpId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Rectangle 3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8200292" cy="1143000"/>
          </a:xfrm>
        </p:spPr>
        <p:txBody>
          <a:bodyPr/>
          <a:lstStyle/>
          <a:p>
            <a:pPr>
              <a:defRPr/>
            </a:pPr>
            <a:r>
              <a:rPr lang="en-US" sz="4000" dirty="0" smtClean="0">
                <a:cs typeface="+mj-cs"/>
              </a:rPr>
              <a:t>BGP, OSPF, forwarding table entries</a:t>
            </a:r>
            <a:endParaRPr lang="en-US" sz="4000" dirty="0">
              <a:cs typeface="+mj-cs"/>
            </a:endParaRPr>
          </a:p>
        </p:txBody>
      </p:sp>
      <p:sp>
        <p:nvSpPr>
          <p:cNvPr id="753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455674" y="4619374"/>
            <a:ext cx="5183508" cy="551956"/>
          </a:xfrm>
        </p:spPr>
        <p:txBody>
          <a:bodyPr/>
          <a:lstStyle/>
          <a:p>
            <a:pPr marL="292100" indent="-292100">
              <a:lnSpc>
                <a:spcPct val="90000"/>
              </a:lnSpc>
            </a:pPr>
            <a:r>
              <a:rPr lang="en-US" sz="2000" dirty="0" smtClean="0">
                <a:latin typeface="Gill Sans MT" panose="020B0502020104020203" pitchFamily="34" charset="0"/>
              </a:rPr>
              <a:t>recall: 1a, 1b, 1c learn about </a:t>
            </a:r>
            <a:r>
              <a:rPr lang="en-US" sz="2000" dirty="0" err="1" smtClean="0">
                <a:latin typeface="Gill Sans MT" panose="020B0502020104020203" pitchFamily="34" charset="0"/>
              </a:rPr>
              <a:t>dest</a:t>
            </a:r>
            <a:r>
              <a:rPr lang="en-US" sz="2000" dirty="0" smtClean="0">
                <a:latin typeface="Gill Sans MT" panose="020B0502020104020203" pitchFamily="34" charset="0"/>
              </a:rPr>
              <a:t> X via iBGP from 1c: “path to X goes through 1c”</a:t>
            </a:r>
            <a:endParaRPr lang="en-US" sz="2000" dirty="0">
              <a:latin typeface="Gill Sans MT" panose="020B0502020104020203" pitchFamily="34" charset="0"/>
            </a:endParaRPr>
          </a:p>
        </p:txBody>
      </p:sp>
      <p:pic>
        <p:nvPicPr>
          <p:cNvPr id="162849" name="Picture 121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7" y="800100"/>
            <a:ext cx="7966198" cy="2354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roup 124"/>
          <p:cNvGrpSpPr/>
          <p:nvPr/>
        </p:nvGrpSpPr>
        <p:grpSpPr>
          <a:xfrm>
            <a:off x="624887" y="1814322"/>
            <a:ext cx="2557336" cy="1719017"/>
            <a:chOff x="-2170772" y="2784954"/>
            <a:chExt cx="2712783" cy="1853712"/>
          </a:xfrm>
        </p:grpSpPr>
        <p:sp>
          <p:nvSpPr>
            <p:cNvPr id="261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62" name="Group 261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263" name="Group 262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31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16" name="Oval 31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7" name="Rectangle 31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18" name="Oval 31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19" name="Freeform 31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0" name="Freeform 31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1" name="Freeform 32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22" name="Freeform 32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23" name="Straight Connector 322"/>
                  <p:cNvCxnSpPr>
                    <a:endCxn id="31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Straight Connector 32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13" name="Group 312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14" name="Oval 31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5" name="TextBox 314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4" name="Group 263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99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303" name="Oval 302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4" name="Rectangle 303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5" name="Oval 304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306" name="Freeform 305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7" name="Freeform 306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8" name="Freeform 307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309" name="Freeform 308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310" name="Straight Connector 309"/>
                  <p:cNvCxnSpPr>
                    <a:endCxn id="305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1" name="Straight Connector 310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0" name="Group 299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301" name="Oval 300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2" name="TextBox 301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5" name="Group 264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86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90" name="Oval 289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1" name="Rectangle 290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2" name="Oval 291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93" name="Freeform 292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4" name="Freeform 293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5" name="Freeform 294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96" name="Freeform 295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97" name="Straight Connector 296"/>
                  <p:cNvCxnSpPr>
                    <a:endCxn id="292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" name="Straight Connector 297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7" name="Group 286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288" name="Oval 287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9" name="TextBox 288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266" name="Group 265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273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277" name="Oval 276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78" name="Rectangle 277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79" name="Oval 278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80" name="Freeform 279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1" name="Freeform 280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2" name="Freeform 281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283" name="Freeform 282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284" name="Straight Connector 283"/>
                  <p:cNvCxnSpPr>
                    <a:endCxn id="279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" name="Straight Connector 284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4" name="Group 273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275" name="Oval 274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6" name="TextBox 275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269" name="Straight Connector 268"/>
              <p:cNvCxnSpPr>
                <a:stCxn id="316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0" name="Straight Connector 269"/>
              <p:cNvCxnSpPr/>
              <p:nvPr/>
            </p:nvCxnSpPr>
            <p:spPr bwMode="auto">
              <a:xfrm>
                <a:off x="1315140" y="3783345"/>
                <a:ext cx="489235" cy="35258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1" name="Straight Connector 270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7" name="Straight Connector 336"/>
              <p:cNvCxnSpPr>
                <a:endCxn id="316" idx="2"/>
              </p:cNvCxnSpPr>
              <p:nvPr/>
            </p:nvCxnSpPr>
            <p:spPr bwMode="auto">
              <a:xfrm flipV="1">
                <a:off x="1319809" y="3078707"/>
                <a:ext cx="417868" cy="457019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197" name="Freeform 2"/>
          <p:cNvSpPr/>
          <p:nvPr/>
        </p:nvSpPr>
        <p:spPr bwMode="auto">
          <a:xfrm>
            <a:off x="3285692" y="2741493"/>
            <a:ext cx="2545688" cy="1720535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98" name="Group 197"/>
          <p:cNvGrpSpPr/>
          <p:nvPr/>
        </p:nvGrpSpPr>
        <p:grpSpPr>
          <a:xfrm>
            <a:off x="3506594" y="2881517"/>
            <a:ext cx="2189884" cy="1476371"/>
            <a:chOff x="833331" y="2873352"/>
            <a:chExt cx="2333625" cy="1590649"/>
          </a:xfrm>
        </p:grpSpPr>
        <p:grpSp>
          <p:nvGrpSpPr>
            <p:cNvPr id="199" name="Group 198"/>
            <p:cNvGrpSpPr/>
            <p:nvPr/>
          </p:nvGrpSpPr>
          <p:grpSpPr>
            <a:xfrm>
              <a:off x="1736090" y="2873352"/>
              <a:ext cx="565150" cy="369332"/>
              <a:chOff x="1736090" y="2873352"/>
              <a:chExt cx="565150" cy="369332"/>
            </a:xfrm>
          </p:grpSpPr>
          <p:grpSp>
            <p:nvGrpSpPr>
              <p:cNvPr id="24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52" name="Oval 25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53" name="Rectangle 25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4" name="Oval 25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55" name="Freeform 25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6" name="Freeform 25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7" name="Freeform 25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8" name="Freeform 25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59" name="Straight Connector 258"/>
                <p:cNvCxnSpPr>
                  <a:endCxn id="25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9" name="Group 248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250" name="Oval 249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1" name="TextBox 250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b</a:t>
                  </a:r>
                  <a:endParaRPr lang="en-US" dirty="0"/>
                </a:p>
              </p:txBody>
            </p:sp>
          </p:grpSp>
        </p:grpSp>
        <p:grpSp>
          <p:nvGrpSpPr>
            <p:cNvPr id="200" name="Group 199"/>
            <p:cNvGrpSpPr/>
            <p:nvPr/>
          </p:nvGrpSpPr>
          <p:grpSpPr>
            <a:xfrm>
              <a:off x="1740320" y="4094669"/>
              <a:ext cx="565150" cy="369332"/>
              <a:chOff x="1736090" y="2873352"/>
              <a:chExt cx="565150" cy="369332"/>
            </a:xfrm>
          </p:grpSpPr>
          <p:grpSp>
            <p:nvGrpSpPr>
              <p:cNvPr id="23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39" name="Oval 23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40" name="Rectangle 23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1" name="Oval 24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42" name="Freeform 24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3" name="Freeform 24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4" name="Freeform 24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5" name="Freeform 24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46" name="Straight Connector 245"/>
                <p:cNvCxnSpPr>
                  <a:endCxn id="24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Straight Connector 24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6" name="Group 235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237" name="Oval 236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TextBox 237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d</a:t>
                  </a:r>
                  <a:endParaRPr lang="en-US" dirty="0"/>
                </a:p>
              </p:txBody>
            </p:sp>
          </p:grpSp>
        </p:grpSp>
        <p:grpSp>
          <p:nvGrpSpPr>
            <p:cNvPr id="201" name="Group 200"/>
            <p:cNvGrpSpPr/>
            <p:nvPr/>
          </p:nvGrpSpPr>
          <p:grpSpPr>
            <a:xfrm>
              <a:off x="2601806" y="3485072"/>
              <a:ext cx="565150" cy="369332"/>
              <a:chOff x="1736090" y="2873352"/>
              <a:chExt cx="565150" cy="369332"/>
            </a:xfrm>
          </p:grpSpPr>
          <p:grpSp>
            <p:nvGrpSpPr>
              <p:cNvPr id="222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26" name="Oval 225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27" name="Rectangle 226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28" name="Oval 227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29" name="Freeform 228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0" name="Freeform 229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1" name="Freeform 230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2" name="Freeform 231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33" name="Straight Connector 232"/>
                <p:cNvCxnSpPr>
                  <a:endCxn id="228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3" name="Group 222"/>
              <p:cNvGrpSpPr/>
              <p:nvPr/>
            </p:nvGrpSpPr>
            <p:grpSpPr>
              <a:xfrm>
                <a:off x="1770362" y="2873352"/>
                <a:ext cx="428460" cy="369332"/>
                <a:chOff x="667045" y="1708643"/>
                <a:chExt cx="428460" cy="369332"/>
              </a:xfrm>
            </p:grpSpPr>
            <p:sp>
              <p:nvSpPr>
                <p:cNvPr id="224" name="Oval 223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5" name="TextBox 224"/>
                <p:cNvSpPr txBox="1"/>
                <p:nvPr/>
              </p:nvSpPr>
              <p:spPr>
                <a:xfrm>
                  <a:off x="667045" y="1708643"/>
                  <a:ext cx="42846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c</a:t>
                  </a:r>
                  <a:endParaRPr lang="en-US" dirty="0"/>
                </a:p>
              </p:txBody>
            </p:sp>
          </p:grpSp>
        </p:grpSp>
        <p:grpSp>
          <p:nvGrpSpPr>
            <p:cNvPr id="202" name="Group 201"/>
            <p:cNvGrpSpPr/>
            <p:nvPr/>
          </p:nvGrpSpPr>
          <p:grpSpPr>
            <a:xfrm>
              <a:off x="833331" y="3478719"/>
              <a:ext cx="565150" cy="369332"/>
              <a:chOff x="1736090" y="2873352"/>
              <a:chExt cx="565150" cy="369332"/>
            </a:xfrm>
          </p:grpSpPr>
          <p:grpSp>
            <p:nvGrpSpPr>
              <p:cNvPr id="209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13" name="Oval 212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14" name="Rectangle 213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5" name="Oval 214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16" name="Freeform 215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7" name="Freeform 216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8" name="Freeform 217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9" name="Freeform 218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20" name="Straight Connector 219"/>
                <p:cNvCxnSpPr>
                  <a:endCxn id="215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1" name="Straight Connector 220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0" name="Group 209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211" name="Oval 210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2" name="TextBox 211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a</a:t>
                  </a:r>
                  <a:endParaRPr lang="en-US" dirty="0"/>
                </a:p>
              </p:txBody>
            </p:sp>
          </p:grpSp>
        </p:grpSp>
        <p:cxnSp>
          <p:nvCxnSpPr>
            <p:cNvPr id="203" name="Straight Connector 202"/>
            <p:cNvCxnSpPr>
              <a:endCxn id="238" idx="0"/>
            </p:cNvCxnSpPr>
            <p:nvPr/>
          </p:nvCxnSpPr>
          <p:spPr bwMode="auto">
            <a:xfrm>
              <a:off x="1991073" y="3173114"/>
              <a:ext cx="4230" cy="921555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5" name="Straight Connector 204"/>
            <p:cNvCxnSpPr/>
            <p:nvPr/>
          </p:nvCxnSpPr>
          <p:spPr bwMode="auto">
            <a:xfrm>
              <a:off x="2280478" y="3145660"/>
              <a:ext cx="435814" cy="359474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6" name="Straight Connector 205"/>
            <p:cNvCxnSpPr/>
            <p:nvPr/>
          </p:nvCxnSpPr>
          <p:spPr bwMode="auto">
            <a:xfrm>
              <a:off x="1300073" y="3768911"/>
              <a:ext cx="527386" cy="36820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7" name="Straight Connector 206"/>
            <p:cNvCxnSpPr/>
            <p:nvPr/>
          </p:nvCxnSpPr>
          <p:spPr bwMode="auto">
            <a:xfrm flipH="1">
              <a:off x="2194462" y="3713972"/>
              <a:ext cx="509583" cy="428945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33" name="Freeform 2"/>
          <p:cNvSpPr/>
          <p:nvPr/>
        </p:nvSpPr>
        <p:spPr bwMode="auto">
          <a:xfrm>
            <a:off x="5507686" y="1673235"/>
            <a:ext cx="2575521" cy="1672516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34" name="Group 133"/>
          <p:cNvGrpSpPr/>
          <p:nvPr/>
        </p:nvGrpSpPr>
        <p:grpSpPr>
          <a:xfrm>
            <a:off x="5731177" y="1809351"/>
            <a:ext cx="2215548" cy="1435167"/>
            <a:chOff x="833331" y="2873352"/>
            <a:chExt cx="2333625" cy="1590649"/>
          </a:xfrm>
        </p:grpSpPr>
        <p:grpSp>
          <p:nvGrpSpPr>
            <p:cNvPr id="135" name="Group 134"/>
            <p:cNvGrpSpPr/>
            <p:nvPr/>
          </p:nvGrpSpPr>
          <p:grpSpPr>
            <a:xfrm>
              <a:off x="1736090" y="2873352"/>
              <a:ext cx="565150" cy="369332"/>
              <a:chOff x="1736090" y="2873352"/>
              <a:chExt cx="565150" cy="369332"/>
            </a:xfrm>
          </p:grpSpPr>
          <p:grpSp>
            <p:nvGrpSpPr>
              <p:cNvPr id="184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89" name="Rectangle 18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0" name="Oval 18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91" name="Freeform 19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2" name="Freeform 19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3" name="Freeform 19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4" name="Freeform 193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95" name="Straight Connector 194"/>
                <p:cNvCxnSpPr>
                  <a:endCxn id="19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86" name="Oval 185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b</a:t>
                  </a:r>
                  <a:endParaRPr lang="en-US" dirty="0"/>
                </a:p>
              </p:txBody>
            </p:sp>
          </p:grpSp>
        </p:grpSp>
        <p:grpSp>
          <p:nvGrpSpPr>
            <p:cNvPr id="136" name="Group 135"/>
            <p:cNvGrpSpPr/>
            <p:nvPr/>
          </p:nvGrpSpPr>
          <p:grpSpPr>
            <a:xfrm>
              <a:off x="1740320" y="4094669"/>
              <a:ext cx="565150" cy="369332"/>
              <a:chOff x="1736090" y="2873352"/>
              <a:chExt cx="565150" cy="369332"/>
            </a:xfrm>
          </p:grpSpPr>
          <p:grpSp>
            <p:nvGrpSpPr>
              <p:cNvPr id="171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75" name="Oval 174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6" name="Rectangle 175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7" name="Oval 176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78" name="Freeform 177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79" name="Freeform 178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0" name="Freeform 179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81" name="Freeform 180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82" name="Straight Connector 181"/>
                <p:cNvCxnSpPr>
                  <a:endCxn id="177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2" name="Group 171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73" name="Oval 172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4" name="TextBox 173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d</a:t>
                  </a:r>
                  <a:endParaRPr lang="en-US" dirty="0"/>
                </a:p>
              </p:txBody>
            </p:sp>
          </p:grpSp>
        </p:grpSp>
        <p:grpSp>
          <p:nvGrpSpPr>
            <p:cNvPr id="137" name="Group 136"/>
            <p:cNvGrpSpPr/>
            <p:nvPr/>
          </p:nvGrpSpPr>
          <p:grpSpPr>
            <a:xfrm>
              <a:off x="2601806" y="3485072"/>
              <a:ext cx="565150" cy="369332"/>
              <a:chOff x="1736090" y="2873352"/>
              <a:chExt cx="565150" cy="369332"/>
            </a:xfrm>
          </p:grpSpPr>
          <p:grpSp>
            <p:nvGrpSpPr>
              <p:cNvPr id="15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62" name="Oval 16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65" name="Freeform 16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6" name="Freeform 16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7" name="Freeform 16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68" name="Freeform 16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69" name="Straight Connector 168"/>
                <p:cNvCxnSpPr>
                  <a:endCxn id="16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9" name="Group 158"/>
              <p:cNvGrpSpPr/>
              <p:nvPr/>
            </p:nvGrpSpPr>
            <p:grpSpPr>
              <a:xfrm>
                <a:off x="1770362" y="2873352"/>
                <a:ext cx="428460" cy="369332"/>
                <a:chOff x="667045" y="1708643"/>
                <a:chExt cx="428460" cy="369332"/>
              </a:xfrm>
            </p:grpSpPr>
            <p:sp>
              <p:nvSpPr>
                <p:cNvPr id="160" name="Oval 159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1" name="TextBox 160"/>
                <p:cNvSpPr txBox="1"/>
                <p:nvPr/>
              </p:nvSpPr>
              <p:spPr>
                <a:xfrm>
                  <a:off x="667045" y="1708643"/>
                  <a:ext cx="42846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c</a:t>
                  </a:r>
                  <a:endParaRPr lang="en-US" dirty="0"/>
                </a:p>
              </p:txBody>
            </p:sp>
          </p:grpSp>
        </p:grpSp>
        <p:grpSp>
          <p:nvGrpSpPr>
            <p:cNvPr id="138" name="Group 137"/>
            <p:cNvGrpSpPr/>
            <p:nvPr/>
          </p:nvGrpSpPr>
          <p:grpSpPr>
            <a:xfrm>
              <a:off x="833331" y="3478719"/>
              <a:ext cx="565150" cy="369332"/>
              <a:chOff x="1736090" y="2873352"/>
              <a:chExt cx="565150" cy="369332"/>
            </a:xfrm>
          </p:grpSpPr>
          <p:grpSp>
            <p:nvGrpSpPr>
              <p:cNvPr id="14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49" name="Oval 14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0" name="Rectangle 14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1" name="Oval 15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52" name="Freeform 15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3" name="Freeform 15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4" name="Freeform 15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55" name="Freeform 15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56" name="Straight Connector 155"/>
                <p:cNvCxnSpPr>
                  <a:endCxn id="15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6" name="Group 145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47" name="Oval 146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8" name="TextBox 147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3</a:t>
                  </a:r>
                  <a:r>
                    <a:rPr lang="en-US" dirty="0" smtClean="0"/>
                    <a:t>a</a:t>
                  </a:r>
                  <a:endParaRPr lang="en-US" dirty="0"/>
                </a:p>
              </p:txBody>
            </p:sp>
          </p:grpSp>
        </p:grpSp>
        <p:cxnSp>
          <p:nvCxnSpPr>
            <p:cNvPr id="140" name="Straight Connector 139"/>
            <p:cNvCxnSpPr/>
            <p:nvPr/>
          </p:nvCxnSpPr>
          <p:spPr bwMode="auto">
            <a:xfrm>
              <a:off x="1407477" y="3648621"/>
              <a:ext cx="1204913" cy="635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" name="Straight Connector 140"/>
            <p:cNvCxnSpPr>
              <a:stCxn id="188" idx="7"/>
            </p:cNvCxnSpPr>
            <p:nvPr/>
          </p:nvCxnSpPr>
          <p:spPr bwMode="auto">
            <a:xfrm>
              <a:off x="2218708" y="3154477"/>
              <a:ext cx="480042" cy="36977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2" name="Straight Connector 141"/>
            <p:cNvCxnSpPr/>
            <p:nvPr/>
          </p:nvCxnSpPr>
          <p:spPr bwMode="auto">
            <a:xfrm>
              <a:off x="1300073" y="3786304"/>
              <a:ext cx="477927" cy="35707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/>
            <p:nvPr/>
          </p:nvCxnSpPr>
          <p:spPr bwMode="auto">
            <a:xfrm flipH="1">
              <a:off x="1287553" y="3166946"/>
              <a:ext cx="508002" cy="34925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28" name="Straight Connector 127"/>
          <p:cNvCxnSpPr/>
          <p:nvPr/>
        </p:nvCxnSpPr>
        <p:spPr bwMode="auto">
          <a:xfrm flipH="1" flipV="1">
            <a:off x="3046707" y="2702855"/>
            <a:ext cx="542552" cy="78120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9" name="Straight Connector 128"/>
          <p:cNvCxnSpPr/>
          <p:nvPr/>
        </p:nvCxnSpPr>
        <p:spPr bwMode="auto">
          <a:xfrm flipV="1">
            <a:off x="5523188" y="2643973"/>
            <a:ext cx="337735" cy="82312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0" name="TextBox 129"/>
          <p:cNvSpPr txBox="1"/>
          <p:nvPr/>
        </p:nvSpPr>
        <p:spPr>
          <a:xfrm>
            <a:off x="3493291" y="2801177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AS2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5543950" y="1714475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AS3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707172" y="1925151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AS1</a:t>
            </a:r>
            <a:endParaRPr lang="en-US" sz="2000" dirty="0">
              <a:solidFill>
                <a:srgbClr val="00009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070827" y="2776082"/>
            <a:ext cx="1701734" cy="616172"/>
            <a:chOff x="7073692" y="5469792"/>
            <a:chExt cx="1701734" cy="616172"/>
          </a:xfrm>
        </p:grpSpPr>
        <p:grpSp>
          <p:nvGrpSpPr>
            <p:cNvPr id="10" name="Group 9"/>
            <p:cNvGrpSpPr/>
            <p:nvPr/>
          </p:nvGrpSpPr>
          <p:grpSpPr>
            <a:xfrm>
              <a:off x="7073692" y="5469792"/>
              <a:ext cx="1701734" cy="616172"/>
              <a:chOff x="6946249" y="5096269"/>
              <a:chExt cx="1701734" cy="616172"/>
            </a:xfrm>
          </p:grpSpPr>
          <p:sp>
            <p:nvSpPr>
              <p:cNvPr id="399" name="Freeform 2"/>
              <p:cNvSpPr/>
              <p:nvPr/>
            </p:nvSpPr>
            <p:spPr bwMode="auto">
              <a:xfrm>
                <a:off x="6946249" y="5096269"/>
                <a:ext cx="1701734" cy="61617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-1" fmla="*/ 4 w 8600"/>
                  <a:gd name="connsiteY0-2" fmla="*/ 4042 h 10128"/>
                  <a:gd name="connsiteX1-3" fmla="*/ 715 w 8600"/>
                  <a:gd name="connsiteY1-4" fmla="*/ 1598 h 10128"/>
                  <a:gd name="connsiteX2-5" fmla="*/ 3130 w 8600"/>
                  <a:gd name="connsiteY2-6" fmla="*/ 1009 h 10128"/>
                  <a:gd name="connsiteX3-7" fmla="*/ 4995 w 8600"/>
                  <a:gd name="connsiteY3-8" fmla="*/ 3 h 10128"/>
                  <a:gd name="connsiteX4-9" fmla="*/ 6720 w 8600"/>
                  <a:gd name="connsiteY4-10" fmla="*/ 1012 h 10128"/>
                  <a:gd name="connsiteX5-11" fmla="*/ 8599 w 8600"/>
                  <a:gd name="connsiteY5-12" fmla="*/ 6800 h 10128"/>
                  <a:gd name="connsiteX6-13" fmla="*/ 6995 w 8600"/>
                  <a:gd name="connsiteY6-14" fmla="*/ 9325 h 10128"/>
                  <a:gd name="connsiteX7-15" fmla="*/ 5307 w 8600"/>
                  <a:gd name="connsiteY7-16" fmla="*/ 8846 h 10128"/>
                  <a:gd name="connsiteX8-17" fmla="*/ 4371 w 8600"/>
                  <a:gd name="connsiteY8-18" fmla="*/ 9915 h 10128"/>
                  <a:gd name="connsiteX9-19" fmla="*/ 3140 w 8600"/>
                  <a:gd name="connsiteY9-20" fmla="*/ 10022 h 10128"/>
                  <a:gd name="connsiteX10-21" fmla="*/ 2179 w 8600"/>
                  <a:gd name="connsiteY10-22" fmla="*/ 7898 h 10128"/>
                  <a:gd name="connsiteX11-23" fmla="*/ 1187 w 8600"/>
                  <a:gd name="connsiteY11-24" fmla="*/ 7498 h 10128"/>
                  <a:gd name="connsiteX12-25" fmla="*/ 4 w 8600"/>
                  <a:gd name="connsiteY12-26" fmla="*/ 4042 h 10128"/>
                  <a:gd name="connsiteX0-27" fmla="*/ 4 w 9326"/>
                  <a:gd name="connsiteY0-28" fmla="*/ 3988 h 9997"/>
                  <a:gd name="connsiteX1-29" fmla="*/ 830 w 9326"/>
                  <a:gd name="connsiteY1-30" fmla="*/ 1575 h 9997"/>
                  <a:gd name="connsiteX2-31" fmla="*/ 3639 w 9326"/>
                  <a:gd name="connsiteY2-32" fmla="*/ 993 h 9997"/>
                  <a:gd name="connsiteX3-33" fmla="*/ 5807 w 9326"/>
                  <a:gd name="connsiteY3-34" fmla="*/ 0 h 9997"/>
                  <a:gd name="connsiteX4-35" fmla="*/ 7813 w 9326"/>
                  <a:gd name="connsiteY4-36" fmla="*/ 996 h 9997"/>
                  <a:gd name="connsiteX5-37" fmla="*/ 9324 w 9326"/>
                  <a:gd name="connsiteY5-38" fmla="*/ 5746 h 9997"/>
                  <a:gd name="connsiteX6-39" fmla="*/ 8133 w 9326"/>
                  <a:gd name="connsiteY6-40" fmla="*/ 9204 h 9997"/>
                  <a:gd name="connsiteX7-41" fmla="*/ 6170 w 9326"/>
                  <a:gd name="connsiteY7-42" fmla="*/ 8731 h 9997"/>
                  <a:gd name="connsiteX8-43" fmla="*/ 5082 w 9326"/>
                  <a:gd name="connsiteY8-44" fmla="*/ 9787 h 9997"/>
                  <a:gd name="connsiteX9-45" fmla="*/ 3650 w 9326"/>
                  <a:gd name="connsiteY9-46" fmla="*/ 9892 h 9997"/>
                  <a:gd name="connsiteX10-47" fmla="*/ 2533 w 9326"/>
                  <a:gd name="connsiteY10-48" fmla="*/ 7795 h 9997"/>
                  <a:gd name="connsiteX11-49" fmla="*/ 1379 w 9326"/>
                  <a:gd name="connsiteY11-50" fmla="*/ 7400 h 9997"/>
                  <a:gd name="connsiteX12-51" fmla="*/ 4 w 9326"/>
                  <a:gd name="connsiteY12-52" fmla="*/ 3988 h 9997"/>
                  <a:gd name="connsiteX0-53" fmla="*/ 4 w 10001"/>
                  <a:gd name="connsiteY0-54" fmla="*/ 3989 h 10041"/>
                  <a:gd name="connsiteX1-55" fmla="*/ 890 w 10001"/>
                  <a:gd name="connsiteY1-56" fmla="*/ 1575 h 10041"/>
                  <a:gd name="connsiteX2-57" fmla="*/ 3902 w 10001"/>
                  <a:gd name="connsiteY2-58" fmla="*/ 993 h 10041"/>
                  <a:gd name="connsiteX3-59" fmla="*/ 6227 w 10001"/>
                  <a:gd name="connsiteY3-60" fmla="*/ 0 h 10041"/>
                  <a:gd name="connsiteX4-61" fmla="*/ 8378 w 10001"/>
                  <a:gd name="connsiteY4-62" fmla="*/ 996 h 10041"/>
                  <a:gd name="connsiteX5-63" fmla="*/ 9998 w 10001"/>
                  <a:gd name="connsiteY5-64" fmla="*/ 5748 h 10041"/>
                  <a:gd name="connsiteX6-65" fmla="*/ 8721 w 10001"/>
                  <a:gd name="connsiteY6-66" fmla="*/ 9207 h 10041"/>
                  <a:gd name="connsiteX7-67" fmla="*/ 5449 w 10001"/>
                  <a:gd name="connsiteY7-68" fmla="*/ 9790 h 10041"/>
                  <a:gd name="connsiteX8-69" fmla="*/ 3914 w 10001"/>
                  <a:gd name="connsiteY8-70" fmla="*/ 9895 h 10041"/>
                  <a:gd name="connsiteX9-71" fmla="*/ 2716 w 10001"/>
                  <a:gd name="connsiteY9-72" fmla="*/ 7797 h 10041"/>
                  <a:gd name="connsiteX10-73" fmla="*/ 1479 w 10001"/>
                  <a:gd name="connsiteY10-74" fmla="*/ 7402 h 10041"/>
                  <a:gd name="connsiteX11-75" fmla="*/ 4 w 10001"/>
                  <a:gd name="connsiteY11-76" fmla="*/ 3989 h 10041"/>
                  <a:gd name="connsiteX0-77" fmla="*/ 4 w 10001"/>
                  <a:gd name="connsiteY0-78" fmla="*/ 3989 h 14825"/>
                  <a:gd name="connsiteX1-79" fmla="*/ 890 w 10001"/>
                  <a:gd name="connsiteY1-80" fmla="*/ 1575 h 14825"/>
                  <a:gd name="connsiteX2-81" fmla="*/ 3902 w 10001"/>
                  <a:gd name="connsiteY2-82" fmla="*/ 993 h 14825"/>
                  <a:gd name="connsiteX3-83" fmla="*/ 6227 w 10001"/>
                  <a:gd name="connsiteY3-84" fmla="*/ 0 h 14825"/>
                  <a:gd name="connsiteX4-85" fmla="*/ 8378 w 10001"/>
                  <a:gd name="connsiteY4-86" fmla="*/ 996 h 14825"/>
                  <a:gd name="connsiteX5-87" fmla="*/ 9998 w 10001"/>
                  <a:gd name="connsiteY5-88" fmla="*/ 5748 h 14825"/>
                  <a:gd name="connsiteX6-89" fmla="*/ 8721 w 10001"/>
                  <a:gd name="connsiteY6-90" fmla="*/ 9207 h 14825"/>
                  <a:gd name="connsiteX7-91" fmla="*/ 6011 w 10001"/>
                  <a:gd name="connsiteY7-92" fmla="*/ 14823 h 14825"/>
                  <a:gd name="connsiteX8-93" fmla="*/ 3914 w 10001"/>
                  <a:gd name="connsiteY8-94" fmla="*/ 9895 h 14825"/>
                  <a:gd name="connsiteX9-95" fmla="*/ 2716 w 10001"/>
                  <a:gd name="connsiteY9-96" fmla="*/ 7797 h 14825"/>
                  <a:gd name="connsiteX10-97" fmla="*/ 1479 w 10001"/>
                  <a:gd name="connsiteY10-98" fmla="*/ 7402 h 14825"/>
                  <a:gd name="connsiteX11-99" fmla="*/ 4 w 10001"/>
                  <a:gd name="connsiteY11-100" fmla="*/ 3989 h 14825"/>
                  <a:gd name="connsiteX0-101" fmla="*/ 4 w 10001"/>
                  <a:gd name="connsiteY0-102" fmla="*/ 7436 h 18272"/>
                  <a:gd name="connsiteX1-103" fmla="*/ 890 w 10001"/>
                  <a:gd name="connsiteY1-104" fmla="*/ 5022 h 18272"/>
                  <a:gd name="connsiteX2-105" fmla="*/ 3902 w 10001"/>
                  <a:gd name="connsiteY2-106" fmla="*/ 4440 h 18272"/>
                  <a:gd name="connsiteX3-107" fmla="*/ 6026 w 10001"/>
                  <a:gd name="connsiteY3-108" fmla="*/ 0 h 18272"/>
                  <a:gd name="connsiteX4-109" fmla="*/ 8378 w 10001"/>
                  <a:gd name="connsiteY4-110" fmla="*/ 4443 h 18272"/>
                  <a:gd name="connsiteX5-111" fmla="*/ 9998 w 10001"/>
                  <a:gd name="connsiteY5-112" fmla="*/ 9195 h 18272"/>
                  <a:gd name="connsiteX6-113" fmla="*/ 8721 w 10001"/>
                  <a:gd name="connsiteY6-114" fmla="*/ 12654 h 18272"/>
                  <a:gd name="connsiteX7-115" fmla="*/ 6011 w 10001"/>
                  <a:gd name="connsiteY7-116" fmla="*/ 18270 h 18272"/>
                  <a:gd name="connsiteX8-117" fmla="*/ 3914 w 10001"/>
                  <a:gd name="connsiteY8-118" fmla="*/ 13342 h 18272"/>
                  <a:gd name="connsiteX9-119" fmla="*/ 2716 w 10001"/>
                  <a:gd name="connsiteY9-120" fmla="*/ 11244 h 18272"/>
                  <a:gd name="connsiteX10-121" fmla="*/ 1479 w 10001"/>
                  <a:gd name="connsiteY10-122" fmla="*/ 10849 h 18272"/>
                  <a:gd name="connsiteX11-123" fmla="*/ 4 w 10001"/>
                  <a:gd name="connsiteY11-124" fmla="*/ 7436 h 18272"/>
                  <a:gd name="connsiteX0-125" fmla="*/ 1 w 9998"/>
                  <a:gd name="connsiteY0-126" fmla="*/ 7436 h 18272"/>
                  <a:gd name="connsiteX1-127" fmla="*/ 3899 w 9998"/>
                  <a:gd name="connsiteY1-128" fmla="*/ 4440 h 18272"/>
                  <a:gd name="connsiteX2-129" fmla="*/ 6023 w 9998"/>
                  <a:gd name="connsiteY2-130" fmla="*/ 0 h 18272"/>
                  <a:gd name="connsiteX3-131" fmla="*/ 8375 w 9998"/>
                  <a:gd name="connsiteY3-132" fmla="*/ 4443 h 18272"/>
                  <a:gd name="connsiteX4-133" fmla="*/ 9995 w 9998"/>
                  <a:gd name="connsiteY4-134" fmla="*/ 9195 h 18272"/>
                  <a:gd name="connsiteX5-135" fmla="*/ 8718 w 9998"/>
                  <a:gd name="connsiteY5-136" fmla="*/ 12654 h 18272"/>
                  <a:gd name="connsiteX6-137" fmla="*/ 6008 w 9998"/>
                  <a:gd name="connsiteY6-138" fmla="*/ 18270 h 18272"/>
                  <a:gd name="connsiteX7-139" fmla="*/ 3911 w 9998"/>
                  <a:gd name="connsiteY7-140" fmla="*/ 13342 h 18272"/>
                  <a:gd name="connsiteX8-141" fmla="*/ 2713 w 9998"/>
                  <a:gd name="connsiteY8-142" fmla="*/ 11244 h 18272"/>
                  <a:gd name="connsiteX9-143" fmla="*/ 1476 w 9998"/>
                  <a:gd name="connsiteY9-144" fmla="*/ 10849 h 18272"/>
                  <a:gd name="connsiteX10-145" fmla="*/ 1 w 9998"/>
                  <a:gd name="connsiteY10-146" fmla="*/ 7436 h 18272"/>
                  <a:gd name="connsiteX0-147" fmla="*/ 35 w 8559"/>
                  <a:gd name="connsiteY0-148" fmla="*/ 5938 h 10000"/>
                  <a:gd name="connsiteX1-149" fmla="*/ 2459 w 8559"/>
                  <a:gd name="connsiteY1-150" fmla="*/ 2430 h 10000"/>
                  <a:gd name="connsiteX2-151" fmla="*/ 4583 w 8559"/>
                  <a:gd name="connsiteY2-152" fmla="*/ 0 h 10000"/>
                  <a:gd name="connsiteX3-153" fmla="*/ 6936 w 8559"/>
                  <a:gd name="connsiteY3-154" fmla="*/ 2432 h 10000"/>
                  <a:gd name="connsiteX4-155" fmla="*/ 8556 w 8559"/>
                  <a:gd name="connsiteY4-156" fmla="*/ 5032 h 10000"/>
                  <a:gd name="connsiteX5-157" fmla="*/ 7279 w 8559"/>
                  <a:gd name="connsiteY5-158" fmla="*/ 6925 h 10000"/>
                  <a:gd name="connsiteX6-159" fmla="*/ 4568 w 8559"/>
                  <a:gd name="connsiteY6-160" fmla="*/ 9999 h 10000"/>
                  <a:gd name="connsiteX7-161" fmla="*/ 2471 w 8559"/>
                  <a:gd name="connsiteY7-162" fmla="*/ 7302 h 10000"/>
                  <a:gd name="connsiteX8-163" fmla="*/ 1273 w 8559"/>
                  <a:gd name="connsiteY8-164" fmla="*/ 6154 h 10000"/>
                  <a:gd name="connsiteX9-165" fmla="*/ 35 w 8559"/>
                  <a:gd name="connsiteY9-166" fmla="*/ 5938 h 10000"/>
                  <a:gd name="connsiteX0-167" fmla="*/ 49 w 9820"/>
                  <a:gd name="connsiteY0-168" fmla="*/ 4655 h 10000"/>
                  <a:gd name="connsiteX1-169" fmla="*/ 2693 w 9820"/>
                  <a:gd name="connsiteY1-170" fmla="*/ 2430 h 10000"/>
                  <a:gd name="connsiteX2-171" fmla="*/ 5175 w 9820"/>
                  <a:gd name="connsiteY2-172" fmla="*/ 0 h 10000"/>
                  <a:gd name="connsiteX3-173" fmla="*/ 7924 w 9820"/>
                  <a:gd name="connsiteY3-174" fmla="*/ 2432 h 10000"/>
                  <a:gd name="connsiteX4-175" fmla="*/ 9816 w 9820"/>
                  <a:gd name="connsiteY4-176" fmla="*/ 5032 h 10000"/>
                  <a:gd name="connsiteX5-177" fmla="*/ 8324 w 9820"/>
                  <a:gd name="connsiteY5-178" fmla="*/ 6925 h 10000"/>
                  <a:gd name="connsiteX6-179" fmla="*/ 5157 w 9820"/>
                  <a:gd name="connsiteY6-180" fmla="*/ 9999 h 10000"/>
                  <a:gd name="connsiteX7-181" fmla="*/ 2707 w 9820"/>
                  <a:gd name="connsiteY7-182" fmla="*/ 7302 h 10000"/>
                  <a:gd name="connsiteX8-183" fmla="*/ 1307 w 9820"/>
                  <a:gd name="connsiteY8-184" fmla="*/ 6154 h 10000"/>
                  <a:gd name="connsiteX9-185" fmla="*/ 49 w 9820"/>
                  <a:gd name="connsiteY9-186" fmla="*/ 4655 h 10000"/>
                  <a:gd name="connsiteX0-187" fmla="*/ 45 w 9995"/>
                  <a:gd name="connsiteY0-188" fmla="*/ 4655 h 10000"/>
                  <a:gd name="connsiteX1-189" fmla="*/ 2737 w 9995"/>
                  <a:gd name="connsiteY1-190" fmla="*/ 2430 h 10000"/>
                  <a:gd name="connsiteX2-191" fmla="*/ 5265 w 9995"/>
                  <a:gd name="connsiteY2-192" fmla="*/ 0 h 10000"/>
                  <a:gd name="connsiteX3-193" fmla="*/ 8064 w 9995"/>
                  <a:gd name="connsiteY3-194" fmla="*/ 2432 h 10000"/>
                  <a:gd name="connsiteX4-195" fmla="*/ 9991 w 9995"/>
                  <a:gd name="connsiteY4-196" fmla="*/ 5032 h 10000"/>
                  <a:gd name="connsiteX5-197" fmla="*/ 8472 w 9995"/>
                  <a:gd name="connsiteY5-198" fmla="*/ 6925 h 10000"/>
                  <a:gd name="connsiteX6-199" fmla="*/ 5247 w 9995"/>
                  <a:gd name="connsiteY6-200" fmla="*/ 9999 h 10000"/>
                  <a:gd name="connsiteX7-201" fmla="*/ 2752 w 9995"/>
                  <a:gd name="connsiteY7-202" fmla="*/ 7302 h 10000"/>
                  <a:gd name="connsiteX8-203" fmla="*/ 1374 w 9995"/>
                  <a:gd name="connsiteY8-204" fmla="*/ 6984 h 10000"/>
                  <a:gd name="connsiteX9-205" fmla="*/ 45 w 9995"/>
                  <a:gd name="connsiteY9-206" fmla="*/ 4655 h 10000"/>
                  <a:gd name="connsiteX0-207" fmla="*/ 45 w 10000"/>
                  <a:gd name="connsiteY0-208" fmla="*/ 5032 h 10377"/>
                  <a:gd name="connsiteX1-209" fmla="*/ 2738 w 10000"/>
                  <a:gd name="connsiteY1-210" fmla="*/ 2807 h 10377"/>
                  <a:gd name="connsiteX2-211" fmla="*/ 4886 w 10000"/>
                  <a:gd name="connsiteY2-212" fmla="*/ 0 h 10377"/>
                  <a:gd name="connsiteX3-213" fmla="*/ 8068 w 10000"/>
                  <a:gd name="connsiteY3-214" fmla="*/ 2809 h 10377"/>
                  <a:gd name="connsiteX4-215" fmla="*/ 9996 w 10000"/>
                  <a:gd name="connsiteY4-216" fmla="*/ 5409 h 10377"/>
                  <a:gd name="connsiteX5-217" fmla="*/ 8476 w 10000"/>
                  <a:gd name="connsiteY5-218" fmla="*/ 7302 h 10377"/>
                  <a:gd name="connsiteX6-219" fmla="*/ 5250 w 10000"/>
                  <a:gd name="connsiteY6-220" fmla="*/ 10376 h 10377"/>
                  <a:gd name="connsiteX7-221" fmla="*/ 2753 w 10000"/>
                  <a:gd name="connsiteY7-222" fmla="*/ 7679 h 10377"/>
                  <a:gd name="connsiteX8-223" fmla="*/ 1375 w 10000"/>
                  <a:gd name="connsiteY8-224" fmla="*/ 7361 h 10377"/>
                  <a:gd name="connsiteX9-225" fmla="*/ 45 w 10000"/>
                  <a:gd name="connsiteY9-226" fmla="*/ 5032 h 10377"/>
                  <a:gd name="connsiteX0-227" fmla="*/ 45 w 10000"/>
                  <a:gd name="connsiteY0-228" fmla="*/ 5036 h 10381"/>
                  <a:gd name="connsiteX1-229" fmla="*/ 2738 w 10000"/>
                  <a:gd name="connsiteY1-230" fmla="*/ 2811 h 10381"/>
                  <a:gd name="connsiteX2-231" fmla="*/ 4886 w 10000"/>
                  <a:gd name="connsiteY2-232" fmla="*/ 4 h 10381"/>
                  <a:gd name="connsiteX3-233" fmla="*/ 8068 w 10000"/>
                  <a:gd name="connsiteY3-234" fmla="*/ 2813 h 10381"/>
                  <a:gd name="connsiteX4-235" fmla="*/ 9996 w 10000"/>
                  <a:gd name="connsiteY4-236" fmla="*/ 5413 h 10381"/>
                  <a:gd name="connsiteX5-237" fmla="*/ 8476 w 10000"/>
                  <a:gd name="connsiteY5-238" fmla="*/ 7306 h 10381"/>
                  <a:gd name="connsiteX6-239" fmla="*/ 5250 w 10000"/>
                  <a:gd name="connsiteY6-240" fmla="*/ 10380 h 10381"/>
                  <a:gd name="connsiteX7-241" fmla="*/ 2753 w 10000"/>
                  <a:gd name="connsiteY7-242" fmla="*/ 7683 h 10381"/>
                  <a:gd name="connsiteX8-243" fmla="*/ 1375 w 10000"/>
                  <a:gd name="connsiteY8-244" fmla="*/ 7365 h 10381"/>
                  <a:gd name="connsiteX9-245" fmla="*/ 45 w 10000"/>
                  <a:gd name="connsiteY9-246" fmla="*/ 5036 h 10381"/>
                  <a:gd name="connsiteX0-247" fmla="*/ 45 w 10000"/>
                  <a:gd name="connsiteY0-248" fmla="*/ 5036 h 10796"/>
                  <a:gd name="connsiteX1-249" fmla="*/ 2738 w 10000"/>
                  <a:gd name="connsiteY1-250" fmla="*/ 2811 h 10796"/>
                  <a:gd name="connsiteX2-251" fmla="*/ 4886 w 10000"/>
                  <a:gd name="connsiteY2-252" fmla="*/ 4 h 10796"/>
                  <a:gd name="connsiteX3-253" fmla="*/ 8068 w 10000"/>
                  <a:gd name="connsiteY3-254" fmla="*/ 2813 h 10796"/>
                  <a:gd name="connsiteX4-255" fmla="*/ 9996 w 10000"/>
                  <a:gd name="connsiteY4-256" fmla="*/ 5413 h 10796"/>
                  <a:gd name="connsiteX5-257" fmla="*/ 8476 w 10000"/>
                  <a:gd name="connsiteY5-258" fmla="*/ 7306 h 10796"/>
                  <a:gd name="connsiteX6-259" fmla="*/ 5202 w 10000"/>
                  <a:gd name="connsiteY6-260" fmla="*/ 10795 h 10796"/>
                  <a:gd name="connsiteX7-261" fmla="*/ 2753 w 10000"/>
                  <a:gd name="connsiteY7-262" fmla="*/ 7683 h 10796"/>
                  <a:gd name="connsiteX8-263" fmla="*/ 1375 w 10000"/>
                  <a:gd name="connsiteY8-264" fmla="*/ 7365 h 10796"/>
                  <a:gd name="connsiteX9-265" fmla="*/ 45 w 10000"/>
                  <a:gd name="connsiteY9-266" fmla="*/ 5036 h 10796"/>
                  <a:gd name="connsiteX0-267" fmla="*/ 45 w 10000"/>
                  <a:gd name="connsiteY0-268" fmla="*/ 5036 h 10795"/>
                  <a:gd name="connsiteX1-269" fmla="*/ 2738 w 10000"/>
                  <a:gd name="connsiteY1-270" fmla="*/ 2811 h 10795"/>
                  <a:gd name="connsiteX2-271" fmla="*/ 4886 w 10000"/>
                  <a:gd name="connsiteY2-272" fmla="*/ 4 h 10795"/>
                  <a:gd name="connsiteX3-273" fmla="*/ 8068 w 10000"/>
                  <a:gd name="connsiteY3-274" fmla="*/ 2813 h 10795"/>
                  <a:gd name="connsiteX4-275" fmla="*/ 9996 w 10000"/>
                  <a:gd name="connsiteY4-276" fmla="*/ 5413 h 10795"/>
                  <a:gd name="connsiteX5-277" fmla="*/ 8476 w 10000"/>
                  <a:gd name="connsiteY5-278" fmla="*/ 7306 h 10795"/>
                  <a:gd name="connsiteX6-279" fmla="*/ 5202 w 10000"/>
                  <a:gd name="connsiteY6-280" fmla="*/ 10795 h 10795"/>
                  <a:gd name="connsiteX7-281" fmla="*/ 2753 w 10000"/>
                  <a:gd name="connsiteY7-282" fmla="*/ 7683 h 10795"/>
                  <a:gd name="connsiteX8-283" fmla="*/ 1375 w 10000"/>
                  <a:gd name="connsiteY8-284" fmla="*/ 7365 h 10795"/>
                  <a:gd name="connsiteX9-285" fmla="*/ 45 w 10000"/>
                  <a:gd name="connsiteY9-286" fmla="*/ 5036 h 10795"/>
                  <a:gd name="connsiteX0-287" fmla="*/ 45 w 10000"/>
                  <a:gd name="connsiteY0-288" fmla="*/ 5036 h 10795"/>
                  <a:gd name="connsiteX1-289" fmla="*/ 2738 w 10000"/>
                  <a:gd name="connsiteY1-290" fmla="*/ 2811 h 10795"/>
                  <a:gd name="connsiteX2-291" fmla="*/ 4886 w 10000"/>
                  <a:gd name="connsiteY2-292" fmla="*/ 4 h 10795"/>
                  <a:gd name="connsiteX3-293" fmla="*/ 8068 w 10000"/>
                  <a:gd name="connsiteY3-294" fmla="*/ 2813 h 10795"/>
                  <a:gd name="connsiteX4-295" fmla="*/ 9996 w 10000"/>
                  <a:gd name="connsiteY4-296" fmla="*/ 5413 h 10795"/>
                  <a:gd name="connsiteX5-297" fmla="*/ 8476 w 10000"/>
                  <a:gd name="connsiteY5-298" fmla="*/ 7306 h 10795"/>
                  <a:gd name="connsiteX6-299" fmla="*/ 5202 w 10000"/>
                  <a:gd name="connsiteY6-300" fmla="*/ 10795 h 10795"/>
                  <a:gd name="connsiteX7-301" fmla="*/ 2753 w 10000"/>
                  <a:gd name="connsiteY7-302" fmla="*/ 7683 h 10795"/>
                  <a:gd name="connsiteX8-303" fmla="*/ 1375 w 10000"/>
                  <a:gd name="connsiteY8-304" fmla="*/ 7365 h 10795"/>
                  <a:gd name="connsiteX9-305" fmla="*/ 45 w 10000"/>
                  <a:gd name="connsiteY9-306" fmla="*/ 5036 h 10795"/>
                  <a:gd name="connsiteX0-307" fmla="*/ 4 w 9959"/>
                  <a:gd name="connsiteY0-308" fmla="*/ 5593 h 11352"/>
                  <a:gd name="connsiteX1-309" fmla="*/ 1089 w 9959"/>
                  <a:gd name="connsiteY1-310" fmla="*/ 469 h 11352"/>
                  <a:gd name="connsiteX2-311" fmla="*/ 4845 w 9959"/>
                  <a:gd name="connsiteY2-312" fmla="*/ 561 h 11352"/>
                  <a:gd name="connsiteX3-313" fmla="*/ 8027 w 9959"/>
                  <a:gd name="connsiteY3-314" fmla="*/ 3370 h 11352"/>
                  <a:gd name="connsiteX4-315" fmla="*/ 9955 w 9959"/>
                  <a:gd name="connsiteY4-316" fmla="*/ 5970 h 11352"/>
                  <a:gd name="connsiteX5-317" fmla="*/ 8435 w 9959"/>
                  <a:gd name="connsiteY5-318" fmla="*/ 7863 h 11352"/>
                  <a:gd name="connsiteX6-319" fmla="*/ 5161 w 9959"/>
                  <a:gd name="connsiteY6-320" fmla="*/ 11352 h 11352"/>
                  <a:gd name="connsiteX7-321" fmla="*/ 2712 w 9959"/>
                  <a:gd name="connsiteY7-322" fmla="*/ 8240 h 11352"/>
                  <a:gd name="connsiteX8-323" fmla="*/ 1334 w 9959"/>
                  <a:gd name="connsiteY8-324" fmla="*/ 7922 h 11352"/>
                  <a:gd name="connsiteX9-325" fmla="*/ 4 w 9959"/>
                  <a:gd name="connsiteY9-326" fmla="*/ 5593 h 11352"/>
                  <a:gd name="connsiteX0-327" fmla="*/ 0 w 11223"/>
                  <a:gd name="connsiteY0-328" fmla="*/ 3835 h 9929"/>
                  <a:gd name="connsiteX1-329" fmla="*/ 2316 w 11223"/>
                  <a:gd name="connsiteY1-330" fmla="*/ 342 h 9929"/>
                  <a:gd name="connsiteX2-331" fmla="*/ 6088 w 11223"/>
                  <a:gd name="connsiteY2-332" fmla="*/ 423 h 9929"/>
                  <a:gd name="connsiteX3-333" fmla="*/ 9283 w 11223"/>
                  <a:gd name="connsiteY3-334" fmla="*/ 2898 h 9929"/>
                  <a:gd name="connsiteX4-335" fmla="*/ 11219 w 11223"/>
                  <a:gd name="connsiteY4-336" fmla="*/ 5188 h 9929"/>
                  <a:gd name="connsiteX5-337" fmla="*/ 9693 w 11223"/>
                  <a:gd name="connsiteY5-338" fmla="*/ 6856 h 9929"/>
                  <a:gd name="connsiteX6-339" fmla="*/ 6405 w 11223"/>
                  <a:gd name="connsiteY6-340" fmla="*/ 9929 h 9929"/>
                  <a:gd name="connsiteX7-341" fmla="*/ 3946 w 11223"/>
                  <a:gd name="connsiteY7-342" fmla="*/ 7188 h 9929"/>
                  <a:gd name="connsiteX8-343" fmla="*/ 2562 w 11223"/>
                  <a:gd name="connsiteY8-344" fmla="*/ 6908 h 9929"/>
                  <a:gd name="connsiteX9-345" fmla="*/ 0 w 11223"/>
                  <a:gd name="connsiteY9-346" fmla="*/ 3835 h 9929"/>
                  <a:gd name="connsiteX0-347" fmla="*/ 0 w 9999"/>
                  <a:gd name="connsiteY0-348" fmla="*/ 3862 h 10000"/>
                  <a:gd name="connsiteX1-349" fmla="*/ 2064 w 9999"/>
                  <a:gd name="connsiteY1-350" fmla="*/ 344 h 10000"/>
                  <a:gd name="connsiteX2-351" fmla="*/ 5425 w 9999"/>
                  <a:gd name="connsiteY2-352" fmla="*/ 426 h 10000"/>
                  <a:gd name="connsiteX3-353" fmla="*/ 8271 w 9999"/>
                  <a:gd name="connsiteY3-354" fmla="*/ 2919 h 10000"/>
                  <a:gd name="connsiteX4-355" fmla="*/ 9996 w 9999"/>
                  <a:gd name="connsiteY4-356" fmla="*/ 5225 h 10000"/>
                  <a:gd name="connsiteX5-357" fmla="*/ 8637 w 9999"/>
                  <a:gd name="connsiteY5-358" fmla="*/ 6905 h 10000"/>
                  <a:gd name="connsiteX6-359" fmla="*/ 5707 w 9999"/>
                  <a:gd name="connsiteY6-360" fmla="*/ 10000 h 10000"/>
                  <a:gd name="connsiteX7-361" fmla="*/ 2283 w 9999"/>
                  <a:gd name="connsiteY7-362" fmla="*/ 6957 h 10000"/>
                  <a:gd name="connsiteX8-363" fmla="*/ 0 w 9999"/>
                  <a:gd name="connsiteY8-364" fmla="*/ 3862 h 10000"/>
                  <a:gd name="connsiteX0-365" fmla="*/ 124 w 10124"/>
                  <a:gd name="connsiteY0-366" fmla="*/ 3862 h 10000"/>
                  <a:gd name="connsiteX1-367" fmla="*/ 2188 w 10124"/>
                  <a:gd name="connsiteY1-368" fmla="*/ 344 h 10000"/>
                  <a:gd name="connsiteX2-369" fmla="*/ 5550 w 10124"/>
                  <a:gd name="connsiteY2-370" fmla="*/ 426 h 10000"/>
                  <a:gd name="connsiteX3-371" fmla="*/ 8396 w 10124"/>
                  <a:gd name="connsiteY3-372" fmla="*/ 2919 h 10000"/>
                  <a:gd name="connsiteX4-373" fmla="*/ 10121 w 10124"/>
                  <a:gd name="connsiteY4-374" fmla="*/ 5225 h 10000"/>
                  <a:gd name="connsiteX5-375" fmla="*/ 8762 w 10124"/>
                  <a:gd name="connsiteY5-376" fmla="*/ 6905 h 10000"/>
                  <a:gd name="connsiteX6-377" fmla="*/ 5832 w 10124"/>
                  <a:gd name="connsiteY6-378" fmla="*/ 10000 h 10000"/>
                  <a:gd name="connsiteX7-379" fmla="*/ 124 w 10124"/>
                  <a:gd name="connsiteY7-380" fmla="*/ 3862 h 10000"/>
                  <a:gd name="connsiteX0-381" fmla="*/ 43 w 10045"/>
                  <a:gd name="connsiteY0-382" fmla="*/ 3862 h 6912"/>
                  <a:gd name="connsiteX1-383" fmla="*/ 2107 w 10045"/>
                  <a:gd name="connsiteY1-384" fmla="*/ 344 h 6912"/>
                  <a:gd name="connsiteX2-385" fmla="*/ 5469 w 10045"/>
                  <a:gd name="connsiteY2-386" fmla="*/ 426 h 6912"/>
                  <a:gd name="connsiteX3-387" fmla="*/ 8315 w 10045"/>
                  <a:gd name="connsiteY3-388" fmla="*/ 2919 h 6912"/>
                  <a:gd name="connsiteX4-389" fmla="*/ 10040 w 10045"/>
                  <a:gd name="connsiteY4-390" fmla="*/ 5225 h 6912"/>
                  <a:gd name="connsiteX5-391" fmla="*/ 8681 w 10045"/>
                  <a:gd name="connsiteY5-392" fmla="*/ 6905 h 6912"/>
                  <a:gd name="connsiteX6-393" fmla="*/ 3967 w 10045"/>
                  <a:gd name="connsiteY6-394" fmla="*/ 5885 h 6912"/>
                  <a:gd name="connsiteX7-395" fmla="*/ 43 w 10045"/>
                  <a:gd name="connsiteY7-396" fmla="*/ 3862 h 6912"/>
                  <a:gd name="connsiteX0-397" fmla="*/ 47 w 10004"/>
                  <a:gd name="connsiteY0-398" fmla="*/ 5106 h 9519"/>
                  <a:gd name="connsiteX1-399" fmla="*/ 2102 w 10004"/>
                  <a:gd name="connsiteY1-400" fmla="*/ 17 h 9519"/>
                  <a:gd name="connsiteX2-401" fmla="*/ 6651 w 10004"/>
                  <a:gd name="connsiteY2-402" fmla="*/ 3484 h 9519"/>
                  <a:gd name="connsiteX3-403" fmla="*/ 8282 w 10004"/>
                  <a:gd name="connsiteY3-404" fmla="*/ 3742 h 9519"/>
                  <a:gd name="connsiteX4-405" fmla="*/ 9999 w 10004"/>
                  <a:gd name="connsiteY4-406" fmla="*/ 7078 h 9519"/>
                  <a:gd name="connsiteX5-407" fmla="*/ 8646 w 10004"/>
                  <a:gd name="connsiteY5-408" fmla="*/ 9509 h 9519"/>
                  <a:gd name="connsiteX6-409" fmla="*/ 3953 w 10004"/>
                  <a:gd name="connsiteY6-410" fmla="*/ 8033 h 9519"/>
                  <a:gd name="connsiteX7-411" fmla="*/ 47 w 10004"/>
                  <a:gd name="connsiteY7-412" fmla="*/ 5106 h 9519"/>
                  <a:gd name="connsiteX0-413" fmla="*/ 43 w 9996"/>
                  <a:gd name="connsiteY0-414" fmla="*/ 6232 h 10868"/>
                  <a:gd name="connsiteX1-415" fmla="*/ 2097 w 9996"/>
                  <a:gd name="connsiteY1-416" fmla="*/ 886 h 10868"/>
                  <a:gd name="connsiteX2-417" fmla="*/ 5642 w 9996"/>
                  <a:gd name="connsiteY2-418" fmla="*/ 385 h 10868"/>
                  <a:gd name="connsiteX3-419" fmla="*/ 8275 w 9996"/>
                  <a:gd name="connsiteY3-420" fmla="*/ 4799 h 10868"/>
                  <a:gd name="connsiteX4-421" fmla="*/ 9991 w 9996"/>
                  <a:gd name="connsiteY4-422" fmla="*/ 8304 h 10868"/>
                  <a:gd name="connsiteX5-423" fmla="*/ 8639 w 9996"/>
                  <a:gd name="connsiteY5-424" fmla="*/ 10857 h 10868"/>
                  <a:gd name="connsiteX6-425" fmla="*/ 3947 w 9996"/>
                  <a:gd name="connsiteY6-426" fmla="*/ 9307 h 10868"/>
                  <a:gd name="connsiteX7-427" fmla="*/ 43 w 9996"/>
                  <a:gd name="connsiteY7-428" fmla="*/ 6232 h 10868"/>
                  <a:gd name="connsiteX0-429" fmla="*/ 43 w 10004"/>
                  <a:gd name="connsiteY0-430" fmla="*/ 5543 h 9809"/>
                  <a:gd name="connsiteX1-431" fmla="*/ 2098 w 10004"/>
                  <a:gd name="connsiteY1-432" fmla="*/ 624 h 9809"/>
                  <a:gd name="connsiteX2-433" fmla="*/ 5644 w 10004"/>
                  <a:gd name="connsiteY2-434" fmla="*/ 163 h 9809"/>
                  <a:gd name="connsiteX3-435" fmla="*/ 8163 w 10004"/>
                  <a:gd name="connsiteY3-436" fmla="*/ 1492 h 9809"/>
                  <a:gd name="connsiteX4-437" fmla="*/ 9995 w 10004"/>
                  <a:gd name="connsiteY4-438" fmla="*/ 7450 h 9809"/>
                  <a:gd name="connsiteX5-439" fmla="*/ 8642 w 10004"/>
                  <a:gd name="connsiteY5-440" fmla="*/ 9799 h 9809"/>
                  <a:gd name="connsiteX6-441" fmla="*/ 3949 w 10004"/>
                  <a:gd name="connsiteY6-442" fmla="*/ 8373 h 9809"/>
                  <a:gd name="connsiteX7-443" fmla="*/ 43 w 10004"/>
                  <a:gd name="connsiteY7-444" fmla="*/ 5543 h 9809"/>
                  <a:gd name="connsiteX0-445" fmla="*/ 43 w 8950"/>
                  <a:gd name="connsiteY0-446" fmla="*/ 5651 h 10081"/>
                  <a:gd name="connsiteX1-447" fmla="*/ 2097 w 8950"/>
                  <a:gd name="connsiteY1-448" fmla="*/ 636 h 10081"/>
                  <a:gd name="connsiteX2-449" fmla="*/ 5642 w 8950"/>
                  <a:gd name="connsiteY2-450" fmla="*/ 166 h 10081"/>
                  <a:gd name="connsiteX3-451" fmla="*/ 8160 w 8950"/>
                  <a:gd name="connsiteY3-452" fmla="*/ 1521 h 10081"/>
                  <a:gd name="connsiteX4-453" fmla="*/ 8473 w 8950"/>
                  <a:gd name="connsiteY4-454" fmla="*/ 5322 h 10081"/>
                  <a:gd name="connsiteX5-455" fmla="*/ 8639 w 8950"/>
                  <a:gd name="connsiteY5-456" fmla="*/ 9990 h 10081"/>
                  <a:gd name="connsiteX6-457" fmla="*/ 3947 w 8950"/>
                  <a:gd name="connsiteY6-458" fmla="*/ 8536 h 10081"/>
                  <a:gd name="connsiteX7-459" fmla="*/ 43 w 8950"/>
                  <a:gd name="connsiteY7-460" fmla="*/ 5651 h 10081"/>
                  <a:gd name="connsiteX0-461" fmla="*/ 48 w 9651"/>
                  <a:gd name="connsiteY0-462" fmla="*/ 5606 h 8648"/>
                  <a:gd name="connsiteX1-463" fmla="*/ 2343 w 9651"/>
                  <a:gd name="connsiteY1-464" fmla="*/ 631 h 8648"/>
                  <a:gd name="connsiteX2-465" fmla="*/ 6304 w 9651"/>
                  <a:gd name="connsiteY2-466" fmla="*/ 165 h 8648"/>
                  <a:gd name="connsiteX3-467" fmla="*/ 9117 w 9651"/>
                  <a:gd name="connsiteY3-468" fmla="*/ 1509 h 8648"/>
                  <a:gd name="connsiteX4-469" fmla="*/ 9467 w 9651"/>
                  <a:gd name="connsiteY4-470" fmla="*/ 5279 h 8648"/>
                  <a:gd name="connsiteX5-471" fmla="*/ 6997 w 9651"/>
                  <a:gd name="connsiteY5-472" fmla="*/ 8019 h 8648"/>
                  <a:gd name="connsiteX6-473" fmla="*/ 4410 w 9651"/>
                  <a:gd name="connsiteY6-474" fmla="*/ 8467 h 8648"/>
                  <a:gd name="connsiteX7-475" fmla="*/ 48 w 9651"/>
                  <a:gd name="connsiteY7-476" fmla="*/ 5606 h 8648"/>
                  <a:gd name="connsiteX0-477" fmla="*/ 41 w 9991"/>
                  <a:gd name="connsiteY0-478" fmla="*/ 6482 h 9316"/>
                  <a:gd name="connsiteX1-479" fmla="*/ 2419 w 9991"/>
                  <a:gd name="connsiteY1-480" fmla="*/ 730 h 9316"/>
                  <a:gd name="connsiteX2-481" fmla="*/ 6523 w 9991"/>
                  <a:gd name="connsiteY2-482" fmla="*/ 191 h 9316"/>
                  <a:gd name="connsiteX3-483" fmla="*/ 9438 w 9991"/>
                  <a:gd name="connsiteY3-484" fmla="*/ 1745 h 9316"/>
                  <a:gd name="connsiteX4-485" fmla="*/ 9800 w 9991"/>
                  <a:gd name="connsiteY4-486" fmla="*/ 6104 h 9316"/>
                  <a:gd name="connsiteX5-487" fmla="*/ 7241 w 9991"/>
                  <a:gd name="connsiteY5-488" fmla="*/ 9273 h 9316"/>
                  <a:gd name="connsiteX6-489" fmla="*/ 1411 w 9991"/>
                  <a:gd name="connsiteY6-490" fmla="*/ 7856 h 9316"/>
                  <a:gd name="connsiteX7-491" fmla="*/ 41 w 9991"/>
                  <a:gd name="connsiteY7-492" fmla="*/ 6482 h 9316"/>
                  <a:gd name="connsiteX0-493" fmla="*/ 19 w 10708"/>
                  <a:gd name="connsiteY0-494" fmla="*/ 7721 h 10038"/>
                  <a:gd name="connsiteX1-495" fmla="*/ 3129 w 10708"/>
                  <a:gd name="connsiteY1-496" fmla="*/ 825 h 10038"/>
                  <a:gd name="connsiteX2-497" fmla="*/ 7237 w 10708"/>
                  <a:gd name="connsiteY2-498" fmla="*/ 246 h 10038"/>
                  <a:gd name="connsiteX3-499" fmla="*/ 10155 w 10708"/>
                  <a:gd name="connsiteY3-500" fmla="*/ 1914 h 10038"/>
                  <a:gd name="connsiteX4-501" fmla="*/ 10517 w 10708"/>
                  <a:gd name="connsiteY4-502" fmla="*/ 6593 h 10038"/>
                  <a:gd name="connsiteX5-503" fmla="*/ 7956 w 10708"/>
                  <a:gd name="connsiteY5-504" fmla="*/ 9995 h 10038"/>
                  <a:gd name="connsiteX6-505" fmla="*/ 2120 w 10708"/>
                  <a:gd name="connsiteY6-506" fmla="*/ 8474 h 10038"/>
                  <a:gd name="connsiteX7-507" fmla="*/ 19 w 10708"/>
                  <a:gd name="connsiteY7-508" fmla="*/ 7721 h 10038"/>
                  <a:gd name="connsiteX0-509" fmla="*/ 359 w 11048"/>
                  <a:gd name="connsiteY0-510" fmla="*/ 7721 h 10038"/>
                  <a:gd name="connsiteX1-511" fmla="*/ 3469 w 11048"/>
                  <a:gd name="connsiteY1-512" fmla="*/ 825 h 10038"/>
                  <a:gd name="connsiteX2-513" fmla="*/ 7577 w 11048"/>
                  <a:gd name="connsiteY2-514" fmla="*/ 246 h 10038"/>
                  <a:gd name="connsiteX3-515" fmla="*/ 10495 w 11048"/>
                  <a:gd name="connsiteY3-516" fmla="*/ 1914 h 10038"/>
                  <a:gd name="connsiteX4-517" fmla="*/ 10857 w 11048"/>
                  <a:gd name="connsiteY4-518" fmla="*/ 6593 h 10038"/>
                  <a:gd name="connsiteX5-519" fmla="*/ 8296 w 11048"/>
                  <a:gd name="connsiteY5-520" fmla="*/ 9995 h 10038"/>
                  <a:gd name="connsiteX6-521" fmla="*/ 2460 w 11048"/>
                  <a:gd name="connsiteY6-522" fmla="*/ 8474 h 10038"/>
                  <a:gd name="connsiteX7-523" fmla="*/ 359 w 11048"/>
                  <a:gd name="connsiteY7-524" fmla="*/ 7721 h 10038"/>
                  <a:gd name="connsiteX0-525" fmla="*/ 359 w 11048"/>
                  <a:gd name="connsiteY0-526" fmla="*/ 8392 h 10075"/>
                  <a:gd name="connsiteX1-527" fmla="*/ 3469 w 11048"/>
                  <a:gd name="connsiteY1-528" fmla="*/ 864 h 10075"/>
                  <a:gd name="connsiteX2-529" fmla="*/ 7577 w 11048"/>
                  <a:gd name="connsiteY2-530" fmla="*/ 285 h 10075"/>
                  <a:gd name="connsiteX3-531" fmla="*/ 10495 w 11048"/>
                  <a:gd name="connsiteY3-532" fmla="*/ 1953 h 10075"/>
                  <a:gd name="connsiteX4-533" fmla="*/ 10857 w 11048"/>
                  <a:gd name="connsiteY4-534" fmla="*/ 6632 h 10075"/>
                  <a:gd name="connsiteX5-535" fmla="*/ 8296 w 11048"/>
                  <a:gd name="connsiteY5-536" fmla="*/ 10034 h 10075"/>
                  <a:gd name="connsiteX6-537" fmla="*/ 2460 w 11048"/>
                  <a:gd name="connsiteY6-538" fmla="*/ 8513 h 10075"/>
                  <a:gd name="connsiteX7-539" fmla="*/ 359 w 11048"/>
                  <a:gd name="connsiteY7-540" fmla="*/ 8392 h 10075"/>
                  <a:gd name="connsiteX0-541" fmla="*/ 371 w 11060"/>
                  <a:gd name="connsiteY0-542" fmla="*/ 8392 h 10075"/>
                  <a:gd name="connsiteX1-543" fmla="*/ 3481 w 11060"/>
                  <a:gd name="connsiteY1-544" fmla="*/ 864 h 10075"/>
                  <a:gd name="connsiteX2-545" fmla="*/ 7589 w 11060"/>
                  <a:gd name="connsiteY2-546" fmla="*/ 285 h 10075"/>
                  <a:gd name="connsiteX3-547" fmla="*/ 10507 w 11060"/>
                  <a:gd name="connsiteY3-548" fmla="*/ 1953 h 10075"/>
                  <a:gd name="connsiteX4-549" fmla="*/ 10869 w 11060"/>
                  <a:gd name="connsiteY4-550" fmla="*/ 6632 h 10075"/>
                  <a:gd name="connsiteX5-551" fmla="*/ 8308 w 11060"/>
                  <a:gd name="connsiteY5-552" fmla="*/ 10034 h 10075"/>
                  <a:gd name="connsiteX6-553" fmla="*/ 2472 w 11060"/>
                  <a:gd name="connsiteY6-554" fmla="*/ 8513 h 10075"/>
                  <a:gd name="connsiteX7-555" fmla="*/ 371 w 11060"/>
                  <a:gd name="connsiteY7-556" fmla="*/ 8392 h 10075"/>
                  <a:gd name="connsiteX0-557" fmla="*/ 54 w 10743"/>
                  <a:gd name="connsiteY0-558" fmla="*/ 9468 h 11151"/>
                  <a:gd name="connsiteX1-559" fmla="*/ 4027 w 10743"/>
                  <a:gd name="connsiteY1-560" fmla="*/ 495 h 11151"/>
                  <a:gd name="connsiteX2-561" fmla="*/ 7272 w 10743"/>
                  <a:gd name="connsiteY2-562" fmla="*/ 1361 h 11151"/>
                  <a:gd name="connsiteX3-563" fmla="*/ 10190 w 10743"/>
                  <a:gd name="connsiteY3-564" fmla="*/ 3029 h 11151"/>
                  <a:gd name="connsiteX4-565" fmla="*/ 10552 w 10743"/>
                  <a:gd name="connsiteY4-566" fmla="*/ 7708 h 11151"/>
                  <a:gd name="connsiteX5-567" fmla="*/ 7991 w 10743"/>
                  <a:gd name="connsiteY5-568" fmla="*/ 11110 h 11151"/>
                  <a:gd name="connsiteX6-569" fmla="*/ 2155 w 10743"/>
                  <a:gd name="connsiteY6-570" fmla="*/ 9589 h 11151"/>
                  <a:gd name="connsiteX7-571" fmla="*/ 54 w 10743"/>
                  <a:gd name="connsiteY7-572" fmla="*/ 9468 h 11151"/>
                  <a:gd name="connsiteX0-573" fmla="*/ 54 w 10743"/>
                  <a:gd name="connsiteY0-574" fmla="*/ 9506 h 11189"/>
                  <a:gd name="connsiteX1-575" fmla="*/ 4027 w 10743"/>
                  <a:gd name="connsiteY1-576" fmla="*/ 533 h 11189"/>
                  <a:gd name="connsiteX2-577" fmla="*/ 7272 w 10743"/>
                  <a:gd name="connsiteY2-578" fmla="*/ 1399 h 11189"/>
                  <a:gd name="connsiteX3-579" fmla="*/ 10190 w 10743"/>
                  <a:gd name="connsiteY3-580" fmla="*/ 3067 h 11189"/>
                  <a:gd name="connsiteX4-581" fmla="*/ 10552 w 10743"/>
                  <a:gd name="connsiteY4-582" fmla="*/ 7746 h 11189"/>
                  <a:gd name="connsiteX5-583" fmla="*/ 7991 w 10743"/>
                  <a:gd name="connsiteY5-584" fmla="*/ 11148 h 11189"/>
                  <a:gd name="connsiteX6-585" fmla="*/ 2155 w 10743"/>
                  <a:gd name="connsiteY6-586" fmla="*/ 9627 h 11189"/>
                  <a:gd name="connsiteX7-587" fmla="*/ 54 w 10743"/>
                  <a:gd name="connsiteY7-588" fmla="*/ 9506 h 11189"/>
                  <a:gd name="connsiteX0-589" fmla="*/ 40 w 11293"/>
                  <a:gd name="connsiteY0-590" fmla="*/ 9082 h 11127"/>
                  <a:gd name="connsiteX1-591" fmla="*/ 4577 w 11293"/>
                  <a:gd name="connsiteY1-592" fmla="*/ 470 h 11127"/>
                  <a:gd name="connsiteX2-593" fmla="*/ 7822 w 11293"/>
                  <a:gd name="connsiteY2-594" fmla="*/ 1336 h 11127"/>
                  <a:gd name="connsiteX3-595" fmla="*/ 10740 w 11293"/>
                  <a:gd name="connsiteY3-596" fmla="*/ 3004 h 11127"/>
                  <a:gd name="connsiteX4-597" fmla="*/ 11102 w 11293"/>
                  <a:gd name="connsiteY4-598" fmla="*/ 7683 h 11127"/>
                  <a:gd name="connsiteX5-599" fmla="*/ 8541 w 11293"/>
                  <a:gd name="connsiteY5-600" fmla="*/ 11085 h 11127"/>
                  <a:gd name="connsiteX6-601" fmla="*/ 2705 w 11293"/>
                  <a:gd name="connsiteY6-602" fmla="*/ 9564 h 11127"/>
                  <a:gd name="connsiteX7-603" fmla="*/ 40 w 11293"/>
                  <a:gd name="connsiteY7-604" fmla="*/ 9082 h 1112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1293" h="11127">
                    <a:moveTo>
                      <a:pt x="40" y="9082"/>
                    </a:moveTo>
                    <a:cubicBezTo>
                      <a:pt x="352" y="7566"/>
                      <a:pt x="3280" y="1761"/>
                      <a:pt x="4577" y="470"/>
                    </a:cubicBezTo>
                    <a:cubicBezTo>
                      <a:pt x="5874" y="-821"/>
                      <a:pt x="6795" y="914"/>
                      <a:pt x="7822" y="1336"/>
                    </a:cubicBezTo>
                    <a:cubicBezTo>
                      <a:pt x="8849" y="1758"/>
                      <a:pt x="10193" y="1947"/>
                      <a:pt x="10740" y="3004"/>
                    </a:cubicBezTo>
                    <a:cubicBezTo>
                      <a:pt x="11287" y="4061"/>
                      <a:pt x="11468" y="6337"/>
                      <a:pt x="11102" y="7683"/>
                    </a:cubicBezTo>
                    <a:cubicBezTo>
                      <a:pt x="10736" y="9030"/>
                      <a:pt x="9940" y="10771"/>
                      <a:pt x="8541" y="11085"/>
                    </a:cubicBezTo>
                    <a:cubicBezTo>
                      <a:pt x="7141" y="11398"/>
                      <a:pt x="4122" y="9898"/>
                      <a:pt x="2705" y="9564"/>
                    </a:cubicBezTo>
                    <a:cubicBezTo>
                      <a:pt x="1288" y="9230"/>
                      <a:pt x="-272" y="10598"/>
                      <a:pt x="40" y="9082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370" name="Group 327"/>
              <p:cNvGrpSpPr/>
              <p:nvPr/>
            </p:nvGrpSpPr>
            <p:grpSpPr bwMode="auto">
              <a:xfrm>
                <a:off x="7908175" y="5241780"/>
                <a:ext cx="536554" cy="263548"/>
                <a:chOff x="1871277" y="1576300"/>
                <a:chExt cx="1128371" cy="437861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6" name="Oval 375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7" name="Freeform 376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8" name="Freeform 377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9" name="Freeform 378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0" name="Freeform 379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81" name="Straight Connector 380"/>
                <p:cNvCxnSpPr>
                  <a:endCxn id="376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2" name="Straight Connector 381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1" name="Group 370"/>
              <p:cNvGrpSpPr/>
              <p:nvPr/>
            </p:nvGrpSpPr>
            <p:grpSpPr>
              <a:xfrm>
                <a:off x="7876581" y="5223365"/>
                <a:ext cx="466894" cy="369332"/>
                <a:chOff x="599495" y="1708643"/>
                <a:chExt cx="491778" cy="409344"/>
              </a:xfrm>
            </p:grpSpPr>
            <p:sp>
              <p:nvSpPr>
                <p:cNvPr id="372" name="Oval 371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3" name="TextBox 372"/>
                <p:cNvSpPr txBox="1"/>
                <p:nvPr/>
              </p:nvSpPr>
              <p:spPr>
                <a:xfrm>
                  <a:off x="599495" y="1708643"/>
                  <a:ext cx="491778" cy="4093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  X</a:t>
                  </a:r>
                  <a:endParaRPr lang="en-US" dirty="0"/>
                </a:p>
              </p:txBody>
            </p:sp>
          </p:grpSp>
        </p:grpSp>
        <p:cxnSp>
          <p:nvCxnSpPr>
            <p:cNvPr id="402" name="Straight Connector 401"/>
            <p:cNvCxnSpPr/>
            <p:nvPr/>
          </p:nvCxnSpPr>
          <p:spPr bwMode="auto">
            <a:xfrm flipH="1">
              <a:off x="7133690" y="5764030"/>
              <a:ext cx="870024" cy="9999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34" name="Rectangle 4"/>
          <p:cNvSpPr txBox="1">
            <a:spLocks noChangeArrowheads="1"/>
          </p:cNvSpPr>
          <p:nvPr/>
        </p:nvSpPr>
        <p:spPr bwMode="auto">
          <a:xfrm>
            <a:off x="3478500" y="5238590"/>
            <a:ext cx="5389671" cy="10287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294005" indent="-294005">
              <a:lnSpc>
                <a:spcPct val="90000"/>
              </a:lnSpc>
            </a:pP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Gill Sans MT" panose="020B0502020104020203" pitchFamily="34" charset="0"/>
              </a:rPr>
              <a:t>d: OSPF intra-domain routing: to get to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Gill Sans MT" panose="020B0502020104020203" pitchFamily="34" charset="0"/>
              </a:rPr>
              <a:t>c, forward over outgoing local interface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endParaRPr lang="en-US" sz="2000" dirty="0" smtClean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4729" y="1189190"/>
            <a:ext cx="7270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Q: how does router set forwarding table entry to distant prefix?</a:t>
            </a:r>
            <a:endParaRPr lang="en-US" sz="2000" dirty="0">
              <a:solidFill>
                <a:srgbClr val="000090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37654" y="2724170"/>
            <a:ext cx="1694528" cy="3566248"/>
            <a:chOff x="537654" y="2724170"/>
            <a:chExt cx="1694528" cy="3566248"/>
          </a:xfrm>
        </p:grpSpPr>
        <p:sp>
          <p:nvSpPr>
            <p:cNvPr id="469" name="Freeform 468"/>
            <p:cNvSpPr/>
            <p:nvPr/>
          </p:nvSpPr>
          <p:spPr>
            <a:xfrm rot="10326036" flipH="1">
              <a:off x="726574" y="2724170"/>
              <a:ext cx="991619" cy="164121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  <a:gd name="connsiteX0-331" fmla="*/ 1006934 w 1167285"/>
                <a:gd name="connsiteY0-332" fmla="*/ 967578 h 967578"/>
                <a:gd name="connsiteX1-333" fmla="*/ 0 w 1167285"/>
                <a:gd name="connsiteY1-334" fmla="*/ 0 h 967578"/>
                <a:gd name="connsiteX2-335" fmla="*/ 1005993 w 1167285"/>
                <a:gd name="connsiteY2-336" fmla="*/ 46284 h 967578"/>
                <a:gd name="connsiteX3-337" fmla="*/ 1167285 w 1167285"/>
                <a:gd name="connsiteY3-338" fmla="*/ 895852 h 967578"/>
                <a:gd name="connsiteX4-339" fmla="*/ 1006934 w 1167285"/>
                <a:gd name="connsiteY4-340" fmla="*/ 967578 h 967578"/>
                <a:gd name="connsiteX0-341" fmla="*/ 1006934 w 1167285"/>
                <a:gd name="connsiteY0-342" fmla="*/ 1132232 h 1132232"/>
                <a:gd name="connsiteX1-343" fmla="*/ 0 w 1167285"/>
                <a:gd name="connsiteY1-344" fmla="*/ 164654 h 1132232"/>
                <a:gd name="connsiteX2-345" fmla="*/ 991394 w 1167285"/>
                <a:gd name="connsiteY2-346" fmla="*/ 130 h 1132232"/>
                <a:gd name="connsiteX3-347" fmla="*/ 1167285 w 1167285"/>
                <a:gd name="connsiteY3-348" fmla="*/ 1060506 h 1132232"/>
                <a:gd name="connsiteX4-349" fmla="*/ 1006934 w 1167285"/>
                <a:gd name="connsiteY4-350" fmla="*/ 1132232 h 1132232"/>
                <a:gd name="connsiteX0-351" fmla="*/ 986900 w 1167285"/>
                <a:gd name="connsiteY0-352" fmla="*/ 1088164 h 1088164"/>
                <a:gd name="connsiteX1-353" fmla="*/ 0 w 1167285"/>
                <a:gd name="connsiteY1-354" fmla="*/ 164654 h 1088164"/>
                <a:gd name="connsiteX2-355" fmla="*/ 991394 w 1167285"/>
                <a:gd name="connsiteY2-356" fmla="*/ 130 h 1088164"/>
                <a:gd name="connsiteX3-357" fmla="*/ 1167285 w 1167285"/>
                <a:gd name="connsiteY3-358" fmla="*/ 1060506 h 1088164"/>
                <a:gd name="connsiteX4-359" fmla="*/ 986900 w 1167285"/>
                <a:gd name="connsiteY4-360" fmla="*/ 1088164 h 1088164"/>
                <a:gd name="connsiteX0-361" fmla="*/ 986900 w 1167285"/>
                <a:gd name="connsiteY0-362" fmla="*/ 1088164 h 1088164"/>
                <a:gd name="connsiteX1-363" fmla="*/ 0 w 1167285"/>
                <a:gd name="connsiteY1-364" fmla="*/ 164654 h 1088164"/>
                <a:gd name="connsiteX2-365" fmla="*/ 991394 w 1167285"/>
                <a:gd name="connsiteY2-366" fmla="*/ 130 h 1088164"/>
                <a:gd name="connsiteX3-367" fmla="*/ 1167285 w 1167285"/>
                <a:gd name="connsiteY3-368" fmla="*/ 1060506 h 1088164"/>
                <a:gd name="connsiteX4-369" fmla="*/ 986900 w 1167285"/>
                <a:gd name="connsiteY4-370" fmla="*/ 1088164 h 1088164"/>
                <a:gd name="connsiteX0-371" fmla="*/ 986900 w 1332977"/>
                <a:gd name="connsiteY0-372" fmla="*/ 1088164 h 1088164"/>
                <a:gd name="connsiteX1-373" fmla="*/ 0 w 1332977"/>
                <a:gd name="connsiteY1-374" fmla="*/ 164654 h 1088164"/>
                <a:gd name="connsiteX2-375" fmla="*/ 991394 w 1332977"/>
                <a:gd name="connsiteY2-376" fmla="*/ 130 h 1088164"/>
                <a:gd name="connsiteX3-377" fmla="*/ 1332977 w 1332977"/>
                <a:gd name="connsiteY3-378" fmla="*/ 1045574 h 1088164"/>
                <a:gd name="connsiteX4-379" fmla="*/ 986900 w 1332977"/>
                <a:gd name="connsiteY4-380" fmla="*/ 1088164 h 1088164"/>
                <a:gd name="connsiteX0-381" fmla="*/ 1029955 w 1332977"/>
                <a:gd name="connsiteY0-382" fmla="*/ 1143414 h 1143414"/>
                <a:gd name="connsiteX1-383" fmla="*/ 0 w 1332977"/>
                <a:gd name="connsiteY1-384" fmla="*/ 164654 h 1143414"/>
                <a:gd name="connsiteX2-385" fmla="*/ 991394 w 1332977"/>
                <a:gd name="connsiteY2-386" fmla="*/ 130 h 1143414"/>
                <a:gd name="connsiteX3-387" fmla="*/ 1332977 w 1332977"/>
                <a:gd name="connsiteY3-388" fmla="*/ 1045574 h 1143414"/>
                <a:gd name="connsiteX4-389" fmla="*/ 1029955 w 1332977"/>
                <a:gd name="connsiteY4-390" fmla="*/ 1143414 h 1143414"/>
                <a:gd name="connsiteX0-391" fmla="*/ 1029955 w 1332977"/>
                <a:gd name="connsiteY0-392" fmla="*/ 1143414 h 1143414"/>
                <a:gd name="connsiteX1-393" fmla="*/ 0 w 1332977"/>
                <a:gd name="connsiteY1-394" fmla="*/ 164654 h 1143414"/>
                <a:gd name="connsiteX2-395" fmla="*/ 991394 w 1332977"/>
                <a:gd name="connsiteY2-396" fmla="*/ 130 h 1143414"/>
                <a:gd name="connsiteX3-397" fmla="*/ 1332977 w 1332977"/>
                <a:gd name="connsiteY3-398" fmla="*/ 1045574 h 1143414"/>
                <a:gd name="connsiteX4-399" fmla="*/ 1029955 w 1332977"/>
                <a:gd name="connsiteY4-400" fmla="*/ 1143414 h 1143414"/>
                <a:gd name="connsiteX0-401" fmla="*/ 1029955 w 1332977"/>
                <a:gd name="connsiteY0-402" fmla="*/ 1143414 h 1143414"/>
                <a:gd name="connsiteX1-403" fmla="*/ 0 w 1332977"/>
                <a:gd name="connsiteY1-404" fmla="*/ 164654 h 1143414"/>
                <a:gd name="connsiteX2-405" fmla="*/ 991394 w 1332977"/>
                <a:gd name="connsiteY2-406" fmla="*/ 130 h 1143414"/>
                <a:gd name="connsiteX3-407" fmla="*/ 1332977 w 1332977"/>
                <a:gd name="connsiteY3-408" fmla="*/ 1045574 h 1143414"/>
                <a:gd name="connsiteX4-409" fmla="*/ 1029955 w 1332977"/>
                <a:gd name="connsiteY4-410" fmla="*/ 1143414 h 1143414"/>
                <a:gd name="connsiteX0-411" fmla="*/ 1029955 w 1332977"/>
                <a:gd name="connsiteY0-412" fmla="*/ 1143414 h 1143414"/>
                <a:gd name="connsiteX1-413" fmla="*/ 0 w 1332977"/>
                <a:gd name="connsiteY1-414" fmla="*/ 164654 h 1143414"/>
                <a:gd name="connsiteX2-415" fmla="*/ 991394 w 1332977"/>
                <a:gd name="connsiteY2-416" fmla="*/ 130 h 1143414"/>
                <a:gd name="connsiteX3-417" fmla="*/ 1332977 w 1332977"/>
                <a:gd name="connsiteY3-418" fmla="*/ 1045574 h 1143414"/>
                <a:gd name="connsiteX4-419" fmla="*/ 1029955 w 1332977"/>
                <a:gd name="connsiteY4-420" fmla="*/ 1143414 h 1143414"/>
                <a:gd name="connsiteX0-421" fmla="*/ 1029955 w 1332977"/>
                <a:gd name="connsiteY0-422" fmla="*/ 1143414 h 1143414"/>
                <a:gd name="connsiteX1-423" fmla="*/ 0 w 1332977"/>
                <a:gd name="connsiteY1-424" fmla="*/ 164654 h 1143414"/>
                <a:gd name="connsiteX2-425" fmla="*/ 991394 w 1332977"/>
                <a:gd name="connsiteY2-426" fmla="*/ 130 h 1143414"/>
                <a:gd name="connsiteX3-427" fmla="*/ 1332977 w 1332977"/>
                <a:gd name="connsiteY3-428" fmla="*/ 1045574 h 1143414"/>
                <a:gd name="connsiteX4-429" fmla="*/ 1029955 w 1332977"/>
                <a:gd name="connsiteY4-430" fmla="*/ 1143414 h 1143414"/>
                <a:gd name="connsiteX0-431" fmla="*/ 1029955 w 1332977"/>
                <a:gd name="connsiteY0-432" fmla="*/ 1143414 h 1143414"/>
                <a:gd name="connsiteX1-433" fmla="*/ 0 w 1332977"/>
                <a:gd name="connsiteY1-434" fmla="*/ 164654 h 1143414"/>
                <a:gd name="connsiteX2-435" fmla="*/ 991394 w 1332977"/>
                <a:gd name="connsiteY2-436" fmla="*/ 130 h 1143414"/>
                <a:gd name="connsiteX3-437" fmla="*/ 1332977 w 1332977"/>
                <a:gd name="connsiteY3-438" fmla="*/ 1045574 h 1143414"/>
                <a:gd name="connsiteX4-439" fmla="*/ 1029955 w 1332977"/>
                <a:gd name="connsiteY4-440" fmla="*/ 1143414 h 1143414"/>
                <a:gd name="connsiteX0-441" fmla="*/ 302061 w 1332977"/>
                <a:gd name="connsiteY0-442" fmla="*/ 1951097 h 1951096"/>
                <a:gd name="connsiteX1-443" fmla="*/ 0 w 1332977"/>
                <a:gd name="connsiteY1-444" fmla="*/ 164654 h 1951096"/>
                <a:gd name="connsiteX2-445" fmla="*/ 991394 w 1332977"/>
                <a:gd name="connsiteY2-446" fmla="*/ 130 h 1951096"/>
                <a:gd name="connsiteX3-447" fmla="*/ 1332977 w 1332977"/>
                <a:gd name="connsiteY3-448" fmla="*/ 1045574 h 1951096"/>
                <a:gd name="connsiteX4-449" fmla="*/ 302061 w 1332977"/>
                <a:gd name="connsiteY4-450" fmla="*/ 1951097 h 1951096"/>
                <a:gd name="connsiteX0-451" fmla="*/ 302061 w 1008228"/>
                <a:gd name="connsiteY0-452" fmla="*/ 1951097 h 1951097"/>
                <a:gd name="connsiteX1-453" fmla="*/ 0 w 1008228"/>
                <a:gd name="connsiteY1-454" fmla="*/ 164654 h 1951097"/>
                <a:gd name="connsiteX2-455" fmla="*/ 991394 w 1008228"/>
                <a:gd name="connsiteY2-456" fmla="*/ 130 h 1951097"/>
                <a:gd name="connsiteX3-457" fmla="*/ 628320 w 1008228"/>
                <a:gd name="connsiteY3-458" fmla="*/ 1842100 h 1951097"/>
                <a:gd name="connsiteX4-459" fmla="*/ 302061 w 1008228"/>
                <a:gd name="connsiteY4-460" fmla="*/ 1951097 h 1951097"/>
                <a:gd name="connsiteX0-461" fmla="*/ 302061 w 1020405"/>
                <a:gd name="connsiteY0-462" fmla="*/ 1951097 h 1951097"/>
                <a:gd name="connsiteX1-463" fmla="*/ 0 w 1020405"/>
                <a:gd name="connsiteY1-464" fmla="*/ 164654 h 1951097"/>
                <a:gd name="connsiteX2-465" fmla="*/ 991394 w 1020405"/>
                <a:gd name="connsiteY2-466" fmla="*/ 130 h 1951097"/>
                <a:gd name="connsiteX3-467" fmla="*/ 628320 w 1020405"/>
                <a:gd name="connsiteY3-468" fmla="*/ 1842100 h 1951097"/>
                <a:gd name="connsiteX4-469" fmla="*/ 302061 w 1020405"/>
                <a:gd name="connsiteY4-470" fmla="*/ 1951097 h 1951097"/>
                <a:gd name="connsiteX0-471" fmla="*/ 302061 w 991394"/>
                <a:gd name="connsiteY0-472" fmla="*/ 1951097 h 1951097"/>
                <a:gd name="connsiteX1-473" fmla="*/ 0 w 991394"/>
                <a:gd name="connsiteY1-474" fmla="*/ 164654 h 1951097"/>
                <a:gd name="connsiteX2-475" fmla="*/ 991394 w 991394"/>
                <a:gd name="connsiteY2-476" fmla="*/ 130 h 1951097"/>
                <a:gd name="connsiteX3-477" fmla="*/ 628320 w 991394"/>
                <a:gd name="connsiteY3-478" fmla="*/ 1842100 h 1951097"/>
                <a:gd name="connsiteX4-479" fmla="*/ 302061 w 991394"/>
                <a:gd name="connsiteY4-480" fmla="*/ 1951097 h 1951097"/>
                <a:gd name="connsiteX0-481" fmla="*/ 271973 w 991394"/>
                <a:gd name="connsiteY0-482" fmla="*/ 1956074 h 1956074"/>
                <a:gd name="connsiteX1-483" fmla="*/ 0 w 991394"/>
                <a:gd name="connsiteY1-484" fmla="*/ 164654 h 1956074"/>
                <a:gd name="connsiteX2-485" fmla="*/ 991394 w 991394"/>
                <a:gd name="connsiteY2-486" fmla="*/ 130 h 1956074"/>
                <a:gd name="connsiteX3-487" fmla="*/ 628320 w 991394"/>
                <a:gd name="connsiteY3-488" fmla="*/ 1842100 h 1956074"/>
                <a:gd name="connsiteX4-489" fmla="*/ 271973 w 991394"/>
                <a:gd name="connsiteY4-490" fmla="*/ 1956074 h 1956074"/>
                <a:gd name="connsiteX0-491" fmla="*/ 271973 w 991394"/>
                <a:gd name="connsiteY0-492" fmla="*/ 1956074 h 1956074"/>
                <a:gd name="connsiteX1-493" fmla="*/ 0 w 991394"/>
                <a:gd name="connsiteY1-494" fmla="*/ 164654 h 1956074"/>
                <a:gd name="connsiteX2-495" fmla="*/ 991394 w 991394"/>
                <a:gd name="connsiteY2-496" fmla="*/ 130 h 1956074"/>
                <a:gd name="connsiteX3-497" fmla="*/ 628320 w 991394"/>
                <a:gd name="connsiteY3-498" fmla="*/ 1842100 h 1956074"/>
                <a:gd name="connsiteX4-499" fmla="*/ 271973 w 991394"/>
                <a:gd name="connsiteY4-500" fmla="*/ 1956074 h 1956074"/>
                <a:gd name="connsiteX0-501" fmla="*/ 271973 w 991394"/>
                <a:gd name="connsiteY0-502" fmla="*/ 1956074 h 1956074"/>
                <a:gd name="connsiteX1-503" fmla="*/ 0 w 991394"/>
                <a:gd name="connsiteY1-504" fmla="*/ 164654 h 1956074"/>
                <a:gd name="connsiteX2-505" fmla="*/ 991394 w 991394"/>
                <a:gd name="connsiteY2-506" fmla="*/ 130 h 1956074"/>
                <a:gd name="connsiteX3-507" fmla="*/ 628320 w 991394"/>
                <a:gd name="connsiteY3-508" fmla="*/ 1842100 h 1956074"/>
                <a:gd name="connsiteX4-509" fmla="*/ 271973 w 991394"/>
                <a:gd name="connsiteY4-510" fmla="*/ 1956074 h 195607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91394" h="1956074">
                  <a:moveTo>
                    <a:pt x="271973" y="1956074"/>
                  </a:moveTo>
                  <a:cubicBezTo>
                    <a:pt x="357744" y="1054071"/>
                    <a:pt x="286439" y="1036036"/>
                    <a:pt x="0" y="164654"/>
                  </a:cubicBezTo>
                  <a:cubicBezTo>
                    <a:pt x="346878" y="170249"/>
                    <a:pt x="644516" y="-5465"/>
                    <a:pt x="991394" y="130"/>
                  </a:cubicBezTo>
                  <a:cubicBezTo>
                    <a:pt x="818067" y="853650"/>
                    <a:pt x="760467" y="804686"/>
                    <a:pt x="628320" y="1842100"/>
                  </a:cubicBezTo>
                  <a:cubicBezTo>
                    <a:pt x="479006" y="1825527"/>
                    <a:pt x="436285" y="1872332"/>
                    <a:pt x="271973" y="195607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37654" y="4169528"/>
              <a:ext cx="1694528" cy="2120890"/>
              <a:chOff x="537654" y="4169528"/>
              <a:chExt cx="1694528" cy="2120890"/>
            </a:xfrm>
          </p:grpSpPr>
          <p:sp>
            <p:nvSpPr>
              <p:cNvPr id="481" name="Rectangle 480"/>
              <p:cNvSpPr/>
              <p:nvPr/>
            </p:nvSpPr>
            <p:spPr bwMode="auto">
              <a:xfrm rot="10800000">
                <a:off x="809301" y="4261100"/>
                <a:ext cx="1027112" cy="994484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grpSp>
            <p:nvGrpSpPr>
              <p:cNvPr id="482" name="Group 104"/>
              <p:cNvGrpSpPr/>
              <p:nvPr/>
            </p:nvGrpSpPr>
            <p:grpSpPr bwMode="auto">
              <a:xfrm>
                <a:off x="812771" y="5933069"/>
                <a:ext cx="1034710" cy="357349"/>
                <a:chOff x="4128636" y="3606589"/>
                <a:chExt cx="568145" cy="338667"/>
              </a:xfrm>
            </p:grpSpPr>
            <p:sp>
              <p:nvSpPr>
                <p:cNvPr id="496" name="Oval 495"/>
                <p:cNvSpPr/>
                <p:nvPr/>
              </p:nvSpPr>
              <p:spPr>
                <a:xfrm>
                  <a:off x="4128649" y="3720080"/>
                  <a:ext cx="568332" cy="225176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7" name="Rectangle 496"/>
                <p:cNvSpPr/>
                <p:nvPr/>
              </p:nvSpPr>
              <p:spPr>
                <a:xfrm>
                  <a:off x="4128649" y="3720080"/>
                  <a:ext cx="568332" cy="111898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8" name="Oval 497"/>
                <p:cNvSpPr/>
                <p:nvPr/>
              </p:nvSpPr>
              <p:spPr>
                <a:xfrm>
                  <a:off x="4128649" y="3606801"/>
                  <a:ext cx="568332" cy="225176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99" name="Straight Connector 498"/>
                <p:cNvCxnSpPr/>
                <p:nvPr/>
              </p:nvCxnSpPr>
              <p:spPr>
                <a:xfrm>
                  <a:off x="4696981" y="3720080"/>
                  <a:ext cx="0" cy="11189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0" name="Straight Connector 499"/>
                <p:cNvCxnSpPr/>
                <p:nvPr/>
              </p:nvCxnSpPr>
              <p:spPr>
                <a:xfrm>
                  <a:off x="4128649" y="3720080"/>
                  <a:ext cx="0" cy="11189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83" name="Rectangle 482"/>
              <p:cNvSpPr/>
              <p:nvPr/>
            </p:nvSpPr>
            <p:spPr bwMode="auto">
              <a:xfrm>
                <a:off x="817079" y="5203658"/>
                <a:ext cx="1027112" cy="860514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  <a:alpha val="62000"/>
                    </a:schemeClr>
                  </a:gs>
                  <a:gs pos="54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84" name="Straight Connector 483"/>
              <p:cNvCxnSpPr>
                <a:endCxn id="497" idx="1"/>
              </p:cNvCxnSpPr>
              <p:nvPr/>
            </p:nvCxnSpPr>
            <p:spPr bwMode="auto">
              <a:xfrm>
                <a:off x="801363" y="4466995"/>
                <a:ext cx="11432" cy="1644862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5" name="Straight Connector 484"/>
              <p:cNvCxnSpPr>
                <a:endCxn id="497" idx="3"/>
              </p:cNvCxnSpPr>
              <p:nvPr/>
            </p:nvCxnSpPr>
            <p:spPr bwMode="auto">
              <a:xfrm>
                <a:off x="1842763" y="4466995"/>
                <a:ext cx="5083" cy="1644862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6" name="Group 9"/>
              <p:cNvGrpSpPr/>
              <p:nvPr/>
            </p:nvGrpSpPr>
            <p:grpSpPr bwMode="auto">
              <a:xfrm>
                <a:off x="777993" y="4169528"/>
                <a:ext cx="1079500" cy="395024"/>
                <a:chOff x="2183302" y="1574638"/>
                <a:chExt cx="1200154" cy="430181"/>
              </a:xfrm>
            </p:grpSpPr>
            <p:sp>
              <p:nvSpPr>
                <p:cNvPr id="487" name="Oval 486"/>
                <p:cNvSpPr/>
                <p:nvPr/>
              </p:nvSpPr>
              <p:spPr bwMode="auto">
                <a:xfrm flipV="1">
                  <a:off x="2186832" y="1690517"/>
                  <a:ext cx="1194859" cy="3143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20000"/>
                        <a:lumOff val="80000"/>
                      </a:schemeClr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88" name="Rectangle 487"/>
                <p:cNvSpPr/>
                <p:nvPr/>
              </p:nvSpPr>
              <p:spPr bwMode="auto">
                <a:xfrm>
                  <a:off x="2183302" y="1734964"/>
                  <a:ext cx="1198389" cy="112704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89" name="Oval 488"/>
                <p:cNvSpPr/>
                <p:nvPr/>
              </p:nvSpPr>
              <p:spPr bwMode="auto">
                <a:xfrm flipV="1">
                  <a:off x="2183302" y="1574638"/>
                  <a:ext cx="1196624" cy="314302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90" name="Freeform 489"/>
                <p:cNvSpPr/>
                <p:nvPr/>
              </p:nvSpPr>
              <p:spPr bwMode="auto">
                <a:xfrm>
                  <a:off x="2490400" y="1671469"/>
                  <a:ext cx="582428" cy="15715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1" name="Freeform 490"/>
                <p:cNvSpPr/>
                <p:nvPr/>
              </p:nvSpPr>
              <p:spPr bwMode="auto">
                <a:xfrm>
                  <a:off x="2430393" y="1630197"/>
                  <a:ext cx="702443" cy="109529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2" name="Freeform 491"/>
                <p:cNvSpPr/>
                <p:nvPr/>
              </p:nvSpPr>
              <p:spPr bwMode="auto">
                <a:xfrm>
                  <a:off x="2892805" y="1723852"/>
                  <a:ext cx="257680" cy="95243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3" name="Freeform 492"/>
                <p:cNvSpPr/>
                <p:nvPr/>
              </p:nvSpPr>
              <p:spPr bwMode="auto">
                <a:xfrm>
                  <a:off x="2418037" y="1725440"/>
                  <a:ext cx="254150" cy="9524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94" name="Straight Connector 493"/>
                <p:cNvCxnSpPr>
                  <a:endCxn id="489" idx="2"/>
                </p:cNvCxnSpPr>
                <p:nvPr/>
              </p:nvCxnSpPr>
              <p:spPr bwMode="auto">
                <a:xfrm flipH="1" flipV="1">
                  <a:off x="2183302" y="1731787"/>
                  <a:ext cx="3530" cy="122228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5" name="Straight Connector 494"/>
                <p:cNvCxnSpPr/>
                <p:nvPr/>
              </p:nvCxnSpPr>
              <p:spPr bwMode="auto">
                <a:xfrm flipH="1" flipV="1">
                  <a:off x="3379926" y="1728615"/>
                  <a:ext cx="3530" cy="122228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2" name="Rectangle 471"/>
              <p:cNvSpPr/>
              <p:nvPr/>
            </p:nvSpPr>
            <p:spPr bwMode="auto">
              <a:xfrm>
                <a:off x="546153" y="4588083"/>
                <a:ext cx="1670709" cy="130380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3" name="TextBox 472"/>
              <p:cNvSpPr txBox="1"/>
              <p:nvPr/>
            </p:nvSpPr>
            <p:spPr>
              <a:xfrm>
                <a:off x="540390" y="4583226"/>
                <a:ext cx="620971" cy="311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/>
                  <a:t>dest</a:t>
                </a:r>
                <a:endParaRPr lang="en-US" dirty="0"/>
              </a:p>
            </p:txBody>
          </p:sp>
          <p:sp>
            <p:nvSpPr>
              <p:cNvPr id="474" name="TextBox 473"/>
              <p:cNvSpPr txBox="1"/>
              <p:nvPr/>
            </p:nvSpPr>
            <p:spPr>
              <a:xfrm>
                <a:off x="1162170" y="4587898"/>
                <a:ext cx="1070012" cy="311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interface</a:t>
                </a:r>
                <a:endParaRPr lang="en-US" dirty="0"/>
              </a:p>
            </p:txBody>
          </p:sp>
          <p:cxnSp>
            <p:nvCxnSpPr>
              <p:cNvPr id="475" name="Straight Connector 474"/>
              <p:cNvCxnSpPr/>
              <p:nvPr/>
            </p:nvCxnSpPr>
            <p:spPr bwMode="auto">
              <a:xfrm>
                <a:off x="1154183" y="4593421"/>
                <a:ext cx="1345" cy="1293547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6" name="Straight Connector 475"/>
              <p:cNvCxnSpPr/>
              <p:nvPr/>
            </p:nvCxnSpPr>
            <p:spPr bwMode="auto">
              <a:xfrm flipH="1">
                <a:off x="537654" y="4911108"/>
                <a:ext cx="1679208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77" name="TextBox 476"/>
              <p:cNvSpPr txBox="1"/>
              <p:nvPr/>
            </p:nvSpPr>
            <p:spPr>
              <a:xfrm>
                <a:off x="597755" y="4905652"/>
                <a:ext cx="415498" cy="7779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  <p:sp>
            <p:nvSpPr>
              <p:cNvPr id="478" name="TextBox 477"/>
              <p:cNvSpPr txBox="1"/>
              <p:nvPr/>
            </p:nvSpPr>
            <p:spPr>
              <a:xfrm>
                <a:off x="649592" y="5234010"/>
                <a:ext cx="3386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CC0000"/>
                    </a:solidFill>
                  </a:rPr>
                  <a:t>X</a:t>
                </a:r>
                <a:endParaRPr lang="en-US" dirty="0">
                  <a:solidFill>
                    <a:srgbClr val="CC0000"/>
                  </a:solidFill>
                </a:endParaRPr>
              </a:p>
            </p:txBody>
          </p:sp>
          <p:sp>
            <p:nvSpPr>
              <p:cNvPr id="479" name="TextBox 478"/>
              <p:cNvSpPr txBox="1"/>
              <p:nvPr/>
            </p:nvSpPr>
            <p:spPr>
              <a:xfrm>
                <a:off x="1230781" y="4917583"/>
                <a:ext cx="415498" cy="7779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…</a:t>
                </a:r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…</a:t>
                </a:r>
                <a:endParaRPr lang="en-US" dirty="0"/>
              </a:p>
            </p:txBody>
          </p:sp>
          <p:sp>
            <p:nvSpPr>
              <p:cNvPr id="480" name="TextBox 479"/>
              <p:cNvSpPr txBox="1"/>
              <p:nvPr/>
            </p:nvSpPr>
            <p:spPr>
              <a:xfrm>
                <a:off x="1308433" y="5241003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CC0000"/>
                    </a:solidFill>
                  </a:rPr>
                  <a:t>2</a:t>
                </a:r>
                <a:endParaRPr lang="en-US" dirty="0">
                  <a:solidFill>
                    <a:srgbClr val="CC0000"/>
                  </a:solidFill>
                </a:endParaRPr>
              </a:p>
            </p:txBody>
          </p:sp>
        </p:grpSp>
      </p:grpSp>
      <p:sp>
        <p:nvSpPr>
          <p:cNvPr id="267" name="Rectangle 4"/>
          <p:cNvSpPr txBox="1">
            <a:spLocks noChangeArrowheads="1"/>
          </p:cNvSpPr>
          <p:nvPr/>
        </p:nvSpPr>
        <p:spPr bwMode="auto">
          <a:xfrm>
            <a:off x="3487781" y="5828603"/>
            <a:ext cx="4993774" cy="10287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294005" indent="-294005">
              <a:lnSpc>
                <a:spcPct val="90000"/>
              </a:lnSpc>
            </a:pP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+mj-lt"/>
                <a:cs typeface="Arial" panose="020B0604020202020204"/>
              </a:rPr>
              <a:t>a: OSPF intra-domain routing: to get to </a:t>
            </a:r>
            <a:r>
              <a:rPr lang="en-US" sz="2000" dirty="0" smtClean="0">
                <a:latin typeface="Arial" panose="020B0604020202020204"/>
                <a:cs typeface="Arial" panose="020B0604020202020204"/>
              </a:rPr>
              <a:t>1</a:t>
            </a:r>
            <a:r>
              <a:rPr lang="en-US" sz="2000" dirty="0" smtClean="0">
                <a:latin typeface="+mj-lt"/>
                <a:cs typeface="Arial" panose="020B0604020202020204"/>
              </a:rPr>
              <a:t>c, forward over outgoing local interface 2</a:t>
            </a:r>
            <a:endParaRPr lang="en-US" sz="2000" dirty="0">
              <a:latin typeface="+mj-lt"/>
            </a:endParaRPr>
          </a:p>
        </p:txBody>
      </p:sp>
      <p:grpSp>
        <p:nvGrpSpPr>
          <p:cNvPr id="268" name="Group 267"/>
          <p:cNvGrpSpPr/>
          <p:nvPr/>
        </p:nvGrpSpPr>
        <p:grpSpPr>
          <a:xfrm>
            <a:off x="1149470" y="2245331"/>
            <a:ext cx="474928" cy="686044"/>
            <a:chOff x="1149470" y="2245331"/>
            <a:chExt cx="474928" cy="686044"/>
          </a:xfrm>
        </p:grpSpPr>
        <p:sp>
          <p:nvSpPr>
            <p:cNvPr id="333" name="TextBox 332"/>
            <p:cNvSpPr txBox="1"/>
            <p:nvPr/>
          </p:nvSpPr>
          <p:spPr>
            <a:xfrm>
              <a:off x="1149470" y="2245331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</a:t>
              </a:r>
              <a:endParaRPr lang="en-US" sz="1400" dirty="0"/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1339883" y="2623598"/>
              <a:ext cx="284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</a:t>
              </a:r>
              <a:endParaRPr lang="en-US" sz="1400" dirty="0"/>
            </a:p>
          </p:txBody>
        </p:sp>
      </p:grpSp>
      <p:cxnSp>
        <p:nvCxnSpPr>
          <p:cNvPr id="15" name="Straight Arrow Connector 14"/>
          <p:cNvCxnSpPr/>
          <p:nvPr/>
        </p:nvCxnSpPr>
        <p:spPr bwMode="auto">
          <a:xfrm>
            <a:off x="1144952" y="2748406"/>
            <a:ext cx="315088" cy="24154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C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40" name="Straight Connector 339"/>
          <p:cNvCxnSpPr/>
          <p:nvPr/>
        </p:nvCxnSpPr>
        <p:spPr bwMode="auto">
          <a:xfrm flipH="1">
            <a:off x="3046901" y="2522161"/>
            <a:ext cx="2716814" cy="1439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34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43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63" y="819150"/>
            <a:ext cx="4727928" cy="181526"/>
          </a:xfrm>
          <a:prstGeom prst="rect">
            <a:avLst/>
          </a:prstGeom>
          <a:noFill/>
          <a:ln>
            <a:noFill/>
          </a:ln>
        </p:spPr>
      </p:pic>
      <p:sp>
        <p:nvSpPr>
          <p:cNvPr id="47105" name="Freeform 2"/>
          <p:cNvSpPr/>
          <p:nvPr/>
        </p:nvSpPr>
        <p:spPr bwMode="auto">
          <a:xfrm>
            <a:off x="2592388" y="5766426"/>
            <a:ext cx="4027487" cy="939800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48" name="Straight Connector 147"/>
          <p:cNvCxnSpPr/>
          <p:nvPr/>
        </p:nvCxnSpPr>
        <p:spPr>
          <a:xfrm flipV="1">
            <a:off x="3222625" y="5918826"/>
            <a:ext cx="1316038" cy="13176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3111500" y="6104563"/>
            <a:ext cx="2259013" cy="30003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>
            <a:off x="3124200" y="6210926"/>
            <a:ext cx="714375" cy="27463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4141788" y="6404601"/>
            <a:ext cx="1247775" cy="8096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4802188" y="5950576"/>
            <a:ext cx="1057275" cy="12382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V="1">
            <a:off x="4086225" y="6104563"/>
            <a:ext cx="1790700" cy="30003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V="1">
            <a:off x="5413375" y="6133138"/>
            <a:ext cx="588963" cy="271463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4556125" y="5918826"/>
            <a:ext cx="814388" cy="40005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7128" name="Group 7"/>
          <p:cNvGrpSpPr/>
          <p:nvPr/>
        </p:nvGrpSpPr>
        <p:grpSpPr bwMode="auto">
          <a:xfrm>
            <a:off x="3681413" y="6344276"/>
            <a:ext cx="563562" cy="293687"/>
            <a:chOff x="1871277" y="1576300"/>
            <a:chExt cx="1128371" cy="437861"/>
          </a:xfrm>
        </p:grpSpPr>
        <p:sp>
          <p:nvSpPr>
            <p:cNvPr id="318" name="Oval 317"/>
            <p:cNvSpPr/>
            <p:nvPr/>
          </p:nvSpPr>
          <p:spPr bwMode="auto">
            <a:xfrm flipV="1">
              <a:off x="1874455" y="1694641"/>
              <a:ext cx="1125193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9" name="Rectangle 318"/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0" name="Oval 319"/>
            <p:cNvSpPr/>
            <p:nvPr/>
          </p:nvSpPr>
          <p:spPr bwMode="auto">
            <a:xfrm flipV="1">
              <a:off x="1871277" y="1576300"/>
              <a:ext cx="1125193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4" name="Freeform 323"/>
            <p:cNvSpPr/>
            <p:nvPr/>
          </p:nvSpPr>
          <p:spPr bwMode="auto">
            <a:xfrm>
              <a:off x="2160521" y="1673339"/>
              <a:ext cx="546704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5" name="Freeform 324"/>
            <p:cNvSpPr/>
            <p:nvPr/>
          </p:nvSpPr>
          <p:spPr bwMode="auto">
            <a:xfrm>
              <a:off x="2103307" y="1633104"/>
              <a:ext cx="661131" cy="111240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6" name="Freeform 325"/>
            <p:cNvSpPr/>
            <p:nvPr/>
          </p:nvSpPr>
          <p:spPr bwMode="auto">
            <a:xfrm>
              <a:off x="2538765" y="1727776"/>
              <a:ext cx="241567" cy="97039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7" name="Freeform 326"/>
            <p:cNvSpPr/>
            <p:nvPr/>
          </p:nvSpPr>
          <p:spPr bwMode="auto">
            <a:xfrm>
              <a:off x="2090593" y="1730143"/>
              <a:ext cx="238389" cy="97040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22" name="Straight Connector 321"/>
            <p:cNvCxnSpPr>
              <a:endCxn id="320" idx="2"/>
            </p:cNvCxnSpPr>
            <p:nvPr/>
          </p:nvCxnSpPr>
          <p:spPr bwMode="auto">
            <a:xfrm flipH="1" flipV="1">
              <a:off x="1871277" y="1737244"/>
              <a:ext cx="3178" cy="123075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/>
          </p:nvCxnSpPr>
          <p:spPr bwMode="auto">
            <a:xfrm flipH="1" flipV="1">
              <a:off x="2996470" y="1734876"/>
              <a:ext cx="3178" cy="123075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129" name="Group 327"/>
          <p:cNvGrpSpPr/>
          <p:nvPr/>
        </p:nvGrpSpPr>
        <p:grpSpPr bwMode="auto">
          <a:xfrm>
            <a:off x="4376738" y="5802938"/>
            <a:ext cx="565150" cy="292100"/>
            <a:chOff x="1871277" y="1576300"/>
            <a:chExt cx="1128371" cy="437861"/>
          </a:xfrm>
        </p:grpSpPr>
        <p:sp>
          <p:nvSpPr>
            <p:cNvPr id="329" name="Oval 328"/>
            <p:cNvSpPr/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0" name="Rectangle 329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1" name="Oval 330"/>
            <p:cNvSpPr/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2" name="Freeform 331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3" name="Freeform 332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4" name="Freeform 333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5" name="Freeform 334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36" name="Straight Connector 335"/>
            <p:cNvCxnSpPr>
              <a:endCxn id="331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130" name="Group 337"/>
          <p:cNvGrpSpPr/>
          <p:nvPr/>
        </p:nvGrpSpPr>
        <p:grpSpPr bwMode="auto">
          <a:xfrm>
            <a:off x="5019675" y="6256963"/>
            <a:ext cx="563563" cy="293688"/>
            <a:chOff x="1871277" y="1576300"/>
            <a:chExt cx="1128371" cy="437861"/>
          </a:xfrm>
        </p:grpSpPr>
        <p:sp>
          <p:nvSpPr>
            <p:cNvPr id="339" name="Oval 338"/>
            <p:cNvSpPr/>
            <p:nvPr/>
          </p:nvSpPr>
          <p:spPr bwMode="auto">
            <a:xfrm flipV="1">
              <a:off x="1874457" y="1694641"/>
              <a:ext cx="1125191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0" name="Rectangle 339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1" name="Oval 340"/>
            <p:cNvSpPr/>
            <p:nvPr/>
          </p:nvSpPr>
          <p:spPr bwMode="auto">
            <a:xfrm flipV="1">
              <a:off x="1871277" y="1576300"/>
              <a:ext cx="1125191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2" name="Freeform 341"/>
            <p:cNvSpPr/>
            <p:nvPr/>
          </p:nvSpPr>
          <p:spPr bwMode="auto">
            <a:xfrm>
              <a:off x="2160522" y="1673340"/>
              <a:ext cx="546703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3" name="Freeform 342"/>
            <p:cNvSpPr/>
            <p:nvPr/>
          </p:nvSpPr>
          <p:spPr bwMode="auto">
            <a:xfrm>
              <a:off x="2103309" y="1633103"/>
              <a:ext cx="661129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4" name="Freeform 343"/>
            <p:cNvSpPr/>
            <p:nvPr/>
          </p:nvSpPr>
          <p:spPr bwMode="auto">
            <a:xfrm>
              <a:off x="2538763" y="1727776"/>
              <a:ext cx="24156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5" name="Freeform 344"/>
            <p:cNvSpPr/>
            <p:nvPr/>
          </p:nvSpPr>
          <p:spPr bwMode="auto">
            <a:xfrm>
              <a:off x="2090595" y="1730144"/>
              <a:ext cx="238387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46" name="Straight Connector 345"/>
            <p:cNvCxnSpPr>
              <a:endCxn id="341" idx="2"/>
            </p:cNvCxnSpPr>
            <p:nvPr/>
          </p:nvCxnSpPr>
          <p:spPr bwMode="auto">
            <a:xfrm flipH="1" flipV="1">
              <a:off x="1871277" y="1737243"/>
              <a:ext cx="3180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/>
          </p:nvCxnSpPr>
          <p:spPr bwMode="auto">
            <a:xfrm flipH="1" flipV="1">
              <a:off x="2996468" y="1734877"/>
              <a:ext cx="3180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131" name="Group 347"/>
          <p:cNvGrpSpPr/>
          <p:nvPr/>
        </p:nvGrpSpPr>
        <p:grpSpPr bwMode="auto">
          <a:xfrm>
            <a:off x="5741988" y="5942638"/>
            <a:ext cx="565150" cy="293688"/>
            <a:chOff x="1871277" y="1576300"/>
            <a:chExt cx="1128371" cy="437861"/>
          </a:xfrm>
        </p:grpSpPr>
        <p:sp>
          <p:nvSpPr>
            <p:cNvPr id="349" name="Oval 348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0" name="Rectangle 349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51" name="Oval 350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2" name="Freeform 351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53" name="Freeform 352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54" name="Freeform 353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55" name="Freeform 354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56" name="Straight Connector 355"/>
            <p:cNvCxnSpPr>
              <a:endCxn id="351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132" name="Group 357"/>
          <p:cNvGrpSpPr/>
          <p:nvPr/>
        </p:nvGrpSpPr>
        <p:grpSpPr bwMode="auto">
          <a:xfrm>
            <a:off x="2714625" y="5988676"/>
            <a:ext cx="565150" cy="293687"/>
            <a:chOff x="1871277" y="1576300"/>
            <a:chExt cx="1128371" cy="437861"/>
          </a:xfrm>
        </p:grpSpPr>
        <p:sp>
          <p:nvSpPr>
            <p:cNvPr id="359" name="Oval 358"/>
            <p:cNvSpPr/>
            <p:nvPr/>
          </p:nvSpPr>
          <p:spPr bwMode="auto">
            <a:xfrm flipV="1">
              <a:off x="1874448" y="1694641"/>
              <a:ext cx="1125200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0" name="Rectangle 359"/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1" name="Oval 360"/>
            <p:cNvSpPr/>
            <p:nvPr/>
          </p:nvSpPr>
          <p:spPr bwMode="auto">
            <a:xfrm flipV="1">
              <a:off x="1871277" y="1576300"/>
              <a:ext cx="1125202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2" name="Freeform 361"/>
            <p:cNvSpPr/>
            <p:nvPr/>
          </p:nvSpPr>
          <p:spPr bwMode="auto">
            <a:xfrm>
              <a:off x="2159710" y="1673339"/>
              <a:ext cx="548337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3" name="Freeform 362"/>
            <p:cNvSpPr/>
            <p:nvPr/>
          </p:nvSpPr>
          <p:spPr bwMode="auto">
            <a:xfrm>
              <a:off x="2102657" y="1633104"/>
              <a:ext cx="662442" cy="111240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4" name="Freeform 363"/>
            <p:cNvSpPr/>
            <p:nvPr/>
          </p:nvSpPr>
          <p:spPr bwMode="auto">
            <a:xfrm>
              <a:off x="2536889" y="1727776"/>
              <a:ext cx="244059" cy="97039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5" name="Freeform 364"/>
            <p:cNvSpPr/>
            <p:nvPr/>
          </p:nvSpPr>
          <p:spPr bwMode="auto">
            <a:xfrm>
              <a:off x="2089979" y="1730143"/>
              <a:ext cx="240888" cy="97040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66" name="Straight Connector 365"/>
            <p:cNvCxnSpPr>
              <a:endCxn id="361" idx="2"/>
            </p:cNvCxnSpPr>
            <p:nvPr/>
          </p:nvCxnSpPr>
          <p:spPr bwMode="auto">
            <a:xfrm flipH="1" flipV="1">
              <a:off x="1871277" y="1737244"/>
              <a:ext cx="3171" cy="123075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/>
          </p:nvCxnSpPr>
          <p:spPr bwMode="auto">
            <a:xfrm flipH="1" flipV="1">
              <a:off x="2996479" y="1734876"/>
              <a:ext cx="3169" cy="123075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1757805" y="2660292"/>
            <a:ext cx="5270058" cy="3804634"/>
            <a:chOff x="1757805" y="2331054"/>
            <a:chExt cx="5270058" cy="3804634"/>
          </a:xfrm>
        </p:grpSpPr>
        <p:sp>
          <p:nvSpPr>
            <p:cNvPr id="268" name="Freeform 267"/>
            <p:cNvSpPr/>
            <p:nvPr/>
          </p:nvSpPr>
          <p:spPr>
            <a:xfrm>
              <a:off x="1776413" y="4829175"/>
              <a:ext cx="1220787" cy="920750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20510" h="921649">
                  <a:moveTo>
                    <a:pt x="1060159" y="921649"/>
                  </a:moveTo>
                  <a:cubicBezTo>
                    <a:pt x="166591" y="183345"/>
                    <a:pt x="908943" y="790884"/>
                    <a:pt x="0" y="51716"/>
                  </a:cubicBezTo>
                  <a:cubicBezTo>
                    <a:pt x="346878" y="57311"/>
                    <a:pt x="712340" y="-5240"/>
                    <a:pt x="1059218" y="355"/>
                  </a:cubicBezTo>
                  <a:cubicBezTo>
                    <a:pt x="1192967" y="751903"/>
                    <a:pt x="1090859" y="157699"/>
                    <a:pt x="1220510" y="849923"/>
                  </a:cubicBezTo>
                  <a:cubicBezTo>
                    <a:pt x="1126090" y="855456"/>
                    <a:pt x="1222187" y="863235"/>
                    <a:pt x="1060159" y="92164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2" name="Freeform 271"/>
            <p:cNvSpPr/>
            <p:nvPr/>
          </p:nvSpPr>
          <p:spPr>
            <a:xfrm>
              <a:off x="6102350" y="4916488"/>
              <a:ext cx="925513" cy="75723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3004 w 954755"/>
                <a:gd name="connsiteY0-372" fmla="*/ 943771 h 976186"/>
                <a:gd name="connsiteX1-373" fmla="*/ 455145 w 954755"/>
                <a:gd name="connsiteY1-374" fmla="*/ 11688 h 976186"/>
                <a:gd name="connsiteX2-375" fmla="*/ 954755 w 954755"/>
                <a:gd name="connsiteY2-376" fmla="*/ 0 h 976186"/>
                <a:gd name="connsiteX3-377" fmla="*/ 728484 w 954755"/>
                <a:gd name="connsiteY3-378" fmla="*/ 976186 h 976186"/>
                <a:gd name="connsiteX4-379" fmla="*/ 23004 w 954755"/>
                <a:gd name="connsiteY4-380" fmla="*/ 943771 h 976186"/>
                <a:gd name="connsiteX0-381" fmla="*/ 0 w 931751"/>
                <a:gd name="connsiteY0-382" fmla="*/ 943771 h 976186"/>
                <a:gd name="connsiteX1-383" fmla="*/ 432141 w 931751"/>
                <a:gd name="connsiteY1-384" fmla="*/ 11688 h 976186"/>
                <a:gd name="connsiteX2-385" fmla="*/ 931751 w 931751"/>
                <a:gd name="connsiteY2-386" fmla="*/ 0 h 976186"/>
                <a:gd name="connsiteX3-387" fmla="*/ 705480 w 931751"/>
                <a:gd name="connsiteY3-388" fmla="*/ 976186 h 976186"/>
                <a:gd name="connsiteX4-389" fmla="*/ 0 w 931751"/>
                <a:gd name="connsiteY4-390" fmla="*/ 943771 h 976186"/>
                <a:gd name="connsiteX0-391" fmla="*/ 0 w 931751"/>
                <a:gd name="connsiteY0-392" fmla="*/ 943771 h 976186"/>
                <a:gd name="connsiteX1-393" fmla="*/ 432141 w 931751"/>
                <a:gd name="connsiteY1-394" fmla="*/ 11688 h 976186"/>
                <a:gd name="connsiteX2-395" fmla="*/ 931751 w 931751"/>
                <a:gd name="connsiteY2-396" fmla="*/ 0 h 976186"/>
                <a:gd name="connsiteX3-397" fmla="*/ 705480 w 931751"/>
                <a:gd name="connsiteY3-398" fmla="*/ 976186 h 976186"/>
                <a:gd name="connsiteX4-399" fmla="*/ 0 w 931751"/>
                <a:gd name="connsiteY4-400" fmla="*/ 943771 h 976186"/>
                <a:gd name="connsiteX0-401" fmla="*/ 0 w 931751"/>
                <a:gd name="connsiteY0-402" fmla="*/ 943771 h 976186"/>
                <a:gd name="connsiteX1-403" fmla="*/ 432141 w 931751"/>
                <a:gd name="connsiteY1-404" fmla="*/ 11688 h 976186"/>
                <a:gd name="connsiteX2-405" fmla="*/ 931751 w 931751"/>
                <a:gd name="connsiteY2-406" fmla="*/ 0 h 976186"/>
                <a:gd name="connsiteX3-407" fmla="*/ 705480 w 931751"/>
                <a:gd name="connsiteY3-408" fmla="*/ 976186 h 976186"/>
                <a:gd name="connsiteX4-409" fmla="*/ 0 w 931751"/>
                <a:gd name="connsiteY4-410" fmla="*/ 943771 h 976186"/>
                <a:gd name="connsiteX0-411" fmla="*/ 0 w 931751"/>
                <a:gd name="connsiteY0-412" fmla="*/ 943771 h 966342"/>
                <a:gd name="connsiteX1-413" fmla="*/ 432141 w 931751"/>
                <a:gd name="connsiteY1-414" fmla="*/ 11688 h 966342"/>
                <a:gd name="connsiteX2-415" fmla="*/ 931751 w 931751"/>
                <a:gd name="connsiteY2-416" fmla="*/ 0 h 966342"/>
                <a:gd name="connsiteX3-417" fmla="*/ 183705 w 931751"/>
                <a:gd name="connsiteY3-418" fmla="*/ 966342 h 966342"/>
                <a:gd name="connsiteX4-419" fmla="*/ 0 w 931751"/>
                <a:gd name="connsiteY4-420" fmla="*/ 943771 h 966342"/>
                <a:gd name="connsiteX0-421" fmla="*/ 0 w 931751"/>
                <a:gd name="connsiteY0-422" fmla="*/ 943771 h 966342"/>
                <a:gd name="connsiteX1-423" fmla="*/ 432141 w 931751"/>
                <a:gd name="connsiteY1-424" fmla="*/ 11688 h 966342"/>
                <a:gd name="connsiteX2-425" fmla="*/ 931751 w 931751"/>
                <a:gd name="connsiteY2-426" fmla="*/ 0 h 966342"/>
                <a:gd name="connsiteX3-427" fmla="*/ 183705 w 931751"/>
                <a:gd name="connsiteY3-428" fmla="*/ 966342 h 966342"/>
                <a:gd name="connsiteX4-429" fmla="*/ 0 w 931751"/>
                <a:gd name="connsiteY4-430" fmla="*/ 943771 h 966342"/>
                <a:gd name="connsiteX0-431" fmla="*/ 0 w 931751"/>
                <a:gd name="connsiteY0-432" fmla="*/ 943771 h 966342"/>
                <a:gd name="connsiteX1-433" fmla="*/ 432141 w 931751"/>
                <a:gd name="connsiteY1-434" fmla="*/ 11688 h 966342"/>
                <a:gd name="connsiteX2-435" fmla="*/ 931751 w 931751"/>
                <a:gd name="connsiteY2-436" fmla="*/ 0 h 966342"/>
                <a:gd name="connsiteX3-437" fmla="*/ 183705 w 931751"/>
                <a:gd name="connsiteY3-438" fmla="*/ 966342 h 966342"/>
                <a:gd name="connsiteX4-439" fmla="*/ 0 w 931751"/>
                <a:gd name="connsiteY4-440" fmla="*/ 943771 h 966342"/>
                <a:gd name="connsiteX0-441" fmla="*/ 0 w 956363"/>
                <a:gd name="connsiteY0-442" fmla="*/ 932083 h 954654"/>
                <a:gd name="connsiteX1-443" fmla="*/ 432141 w 956363"/>
                <a:gd name="connsiteY1-444" fmla="*/ 0 h 954654"/>
                <a:gd name="connsiteX2-445" fmla="*/ 956363 w 956363"/>
                <a:gd name="connsiteY2-446" fmla="*/ 12924 h 954654"/>
                <a:gd name="connsiteX3-447" fmla="*/ 183705 w 956363"/>
                <a:gd name="connsiteY3-448" fmla="*/ 954654 h 954654"/>
                <a:gd name="connsiteX4-449" fmla="*/ 0 w 956363"/>
                <a:gd name="connsiteY4-450" fmla="*/ 932083 h 954654"/>
                <a:gd name="connsiteX0-451" fmla="*/ 0 w 956363"/>
                <a:gd name="connsiteY0-452" fmla="*/ 919226 h 941797"/>
                <a:gd name="connsiteX1-453" fmla="*/ 405840 w 956363"/>
                <a:gd name="connsiteY1-454" fmla="*/ 197551 h 941797"/>
                <a:gd name="connsiteX2-455" fmla="*/ 956363 w 956363"/>
                <a:gd name="connsiteY2-456" fmla="*/ 67 h 941797"/>
                <a:gd name="connsiteX3-457" fmla="*/ 183705 w 956363"/>
                <a:gd name="connsiteY3-458" fmla="*/ 941797 h 941797"/>
                <a:gd name="connsiteX4-459" fmla="*/ 0 w 956363"/>
                <a:gd name="connsiteY4-460" fmla="*/ 919226 h 941797"/>
                <a:gd name="connsiteX0-461" fmla="*/ 0 w 956363"/>
                <a:gd name="connsiteY0-462" fmla="*/ 919226 h 941797"/>
                <a:gd name="connsiteX1-463" fmla="*/ 405840 w 956363"/>
                <a:gd name="connsiteY1-464" fmla="*/ 197551 h 941797"/>
                <a:gd name="connsiteX2-465" fmla="*/ 956363 w 956363"/>
                <a:gd name="connsiteY2-466" fmla="*/ 67 h 941797"/>
                <a:gd name="connsiteX3-467" fmla="*/ 183705 w 956363"/>
                <a:gd name="connsiteY3-468" fmla="*/ 941797 h 941797"/>
                <a:gd name="connsiteX4-469" fmla="*/ 0 w 956363"/>
                <a:gd name="connsiteY4-470" fmla="*/ 919226 h 941797"/>
                <a:gd name="connsiteX0-471" fmla="*/ 0 w 956363"/>
                <a:gd name="connsiteY0-472" fmla="*/ 919226 h 941797"/>
                <a:gd name="connsiteX1-473" fmla="*/ 405840 w 956363"/>
                <a:gd name="connsiteY1-474" fmla="*/ 197551 h 941797"/>
                <a:gd name="connsiteX2-475" fmla="*/ 956363 w 956363"/>
                <a:gd name="connsiteY2-476" fmla="*/ 67 h 941797"/>
                <a:gd name="connsiteX3-477" fmla="*/ 183705 w 956363"/>
                <a:gd name="connsiteY3-478" fmla="*/ 941797 h 941797"/>
                <a:gd name="connsiteX4-479" fmla="*/ 0 w 956363"/>
                <a:gd name="connsiteY4-480" fmla="*/ 919226 h 941797"/>
                <a:gd name="connsiteX0-481" fmla="*/ 0 w 926304"/>
                <a:gd name="connsiteY0-482" fmla="*/ 735614 h 758185"/>
                <a:gd name="connsiteX1-483" fmla="*/ 405840 w 926304"/>
                <a:gd name="connsiteY1-484" fmla="*/ 13939 h 758185"/>
                <a:gd name="connsiteX2-485" fmla="*/ 926304 w 926304"/>
                <a:gd name="connsiteY2-486" fmla="*/ 563 h 758185"/>
                <a:gd name="connsiteX3-487" fmla="*/ 183705 w 926304"/>
                <a:gd name="connsiteY3-488" fmla="*/ 758185 h 758185"/>
                <a:gd name="connsiteX4-489" fmla="*/ 0 w 926304"/>
                <a:gd name="connsiteY4-490" fmla="*/ 735614 h 758185"/>
                <a:gd name="connsiteX0-491" fmla="*/ 0 w 926304"/>
                <a:gd name="connsiteY0-492" fmla="*/ 735614 h 758185"/>
                <a:gd name="connsiteX1-493" fmla="*/ 405840 w 926304"/>
                <a:gd name="connsiteY1-494" fmla="*/ 13939 h 758185"/>
                <a:gd name="connsiteX2-495" fmla="*/ 926304 w 926304"/>
                <a:gd name="connsiteY2-496" fmla="*/ 563 h 758185"/>
                <a:gd name="connsiteX3-497" fmla="*/ 183705 w 926304"/>
                <a:gd name="connsiteY3-498" fmla="*/ 758185 h 758185"/>
                <a:gd name="connsiteX4-499" fmla="*/ 0 w 926304"/>
                <a:gd name="connsiteY4-500" fmla="*/ 735614 h 758185"/>
                <a:gd name="connsiteX0-501" fmla="*/ 0 w 926304"/>
                <a:gd name="connsiteY0-502" fmla="*/ 735614 h 758185"/>
                <a:gd name="connsiteX1-503" fmla="*/ 405840 w 926304"/>
                <a:gd name="connsiteY1-504" fmla="*/ 13939 h 758185"/>
                <a:gd name="connsiteX2-505" fmla="*/ 926304 w 926304"/>
                <a:gd name="connsiteY2-506" fmla="*/ 563 h 758185"/>
                <a:gd name="connsiteX3-507" fmla="*/ 183705 w 926304"/>
                <a:gd name="connsiteY3-508" fmla="*/ 758185 h 758185"/>
                <a:gd name="connsiteX4-509" fmla="*/ 0 w 926304"/>
                <a:gd name="connsiteY4-510" fmla="*/ 735614 h 758185"/>
                <a:gd name="connsiteX0-511" fmla="*/ 0 w 926304"/>
                <a:gd name="connsiteY0-512" fmla="*/ 735614 h 758185"/>
                <a:gd name="connsiteX1-513" fmla="*/ 405840 w 926304"/>
                <a:gd name="connsiteY1-514" fmla="*/ 13939 h 758185"/>
                <a:gd name="connsiteX2-515" fmla="*/ 926304 w 926304"/>
                <a:gd name="connsiteY2-516" fmla="*/ 563 h 758185"/>
                <a:gd name="connsiteX3-517" fmla="*/ 183705 w 926304"/>
                <a:gd name="connsiteY3-518" fmla="*/ 758185 h 758185"/>
                <a:gd name="connsiteX4-519" fmla="*/ 0 w 926304"/>
                <a:gd name="connsiteY4-520" fmla="*/ 735614 h 75818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26304" h="758185">
                  <a:moveTo>
                    <a:pt x="0" y="735614"/>
                  </a:moveTo>
                  <a:cubicBezTo>
                    <a:pt x="309918" y="169731"/>
                    <a:pt x="59088" y="622691"/>
                    <a:pt x="405840" y="13939"/>
                  </a:cubicBezTo>
                  <a:cubicBezTo>
                    <a:pt x="580581" y="18247"/>
                    <a:pt x="751563" y="-3745"/>
                    <a:pt x="926304" y="563"/>
                  </a:cubicBezTo>
                  <a:cubicBezTo>
                    <a:pt x="312762" y="607705"/>
                    <a:pt x="474902" y="459041"/>
                    <a:pt x="183705" y="758185"/>
                  </a:cubicBezTo>
                  <a:cubicBezTo>
                    <a:pt x="49420" y="729549"/>
                    <a:pt x="196198" y="734148"/>
                    <a:pt x="0" y="73561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3" name="Freeform 272"/>
            <p:cNvSpPr/>
            <p:nvPr/>
          </p:nvSpPr>
          <p:spPr>
            <a:xfrm>
              <a:off x="5287963" y="4937125"/>
              <a:ext cx="725487" cy="110013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7977 w 802211"/>
                <a:gd name="connsiteY0-372" fmla="*/ 815791 h 976186"/>
                <a:gd name="connsiteX1-373" fmla="*/ 302601 w 802211"/>
                <a:gd name="connsiteY1-374" fmla="*/ 11688 h 976186"/>
                <a:gd name="connsiteX2-375" fmla="*/ 802211 w 802211"/>
                <a:gd name="connsiteY2-376" fmla="*/ 0 h 976186"/>
                <a:gd name="connsiteX3-377" fmla="*/ 575940 w 802211"/>
                <a:gd name="connsiteY3-378" fmla="*/ 976186 h 976186"/>
                <a:gd name="connsiteX4-379" fmla="*/ 27977 w 802211"/>
                <a:gd name="connsiteY4-380" fmla="*/ 815791 h 976186"/>
                <a:gd name="connsiteX0-381" fmla="*/ 27977 w 802211"/>
                <a:gd name="connsiteY0-382" fmla="*/ 815791 h 815791"/>
                <a:gd name="connsiteX1-383" fmla="*/ 302601 w 802211"/>
                <a:gd name="connsiteY1-384" fmla="*/ 11688 h 815791"/>
                <a:gd name="connsiteX2-385" fmla="*/ 802211 w 802211"/>
                <a:gd name="connsiteY2-386" fmla="*/ 0 h 815791"/>
                <a:gd name="connsiteX3-387" fmla="*/ 236294 w 802211"/>
                <a:gd name="connsiteY3-388" fmla="*/ 808828 h 815791"/>
                <a:gd name="connsiteX4-389" fmla="*/ 27977 w 802211"/>
                <a:gd name="connsiteY4-390" fmla="*/ 815791 h 815791"/>
                <a:gd name="connsiteX0-391" fmla="*/ 27977 w 802211"/>
                <a:gd name="connsiteY0-392" fmla="*/ 815791 h 815791"/>
                <a:gd name="connsiteX1-393" fmla="*/ 302601 w 802211"/>
                <a:gd name="connsiteY1-394" fmla="*/ 11688 h 815791"/>
                <a:gd name="connsiteX2-395" fmla="*/ 802211 w 802211"/>
                <a:gd name="connsiteY2-396" fmla="*/ 0 h 815791"/>
                <a:gd name="connsiteX3-397" fmla="*/ 236294 w 802211"/>
                <a:gd name="connsiteY3-398" fmla="*/ 808828 h 815791"/>
                <a:gd name="connsiteX4-399" fmla="*/ 27977 w 802211"/>
                <a:gd name="connsiteY4-400" fmla="*/ 815791 h 815791"/>
                <a:gd name="connsiteX0-401" fmla="*/ 27977 w 802211"/>
                <a:gd name="connsiteY0-402" fmla="*/ 815791 h 815791"/>
                <a:gd name="connsiteX1-403" fmla="*/ 302601 w 802211"/>
                <a:gd name="connsiteY1-404" fmla="*/ 11688 h 815791"/>
                <a:gd name="connsiteX2-405" fmla="*/ 802211 w 802211"/>
                <a:gd name="connsiteY2-406" fmla="*/ 0 h 815791"/>
                <a:gd name="connsiteX3-407" fmla="*/ 236294 w 802211"/>
                <a:gd name="connsiteY3-408" fmla="*/ 808828 h 815791"/>
                <a:gd name="connsiteX4-409" fmla="*/ 27977 w 802211"/>
                <a:gd name="connsiteY4-410" fmla="*/ 815791 h 815791"/>
                <a:gd name="connsiteX0-411" fmla="*/ 27977 w 802211"/>
                <a:gd name="connsiteY0-412" fmla="*/ 828714 h 828714"/>
                <a:gd name="connsiteX1-413" fmla="*/ 302601 w 802211"/>
                <a:gd name="connsiteY1-414" fmla="*/ 0 h 828714"/>
                <a:gd name="connsiteX2-415" fmla="*/ 802211 w 802211"/>
                <a:gd name="connsiteY2-416" fmla="*/ 12923 h 828714"/>
                <a:gd name="connsiteX3-417" fmla="*/ 236294 w 802211"/>
                <a:gd name="connsiteY3-418" fmla="*/ 821751 h 828714"/>
                <a:gd name="connsiteX4-419" fmla="*/ 27977 w 802211"/>
                <a:gd name="connsiteY4-420" fmla="*/ 828714 h 828714"/>
                <a:gd name="connsiteX0-421" fmla="*/ 56213 w 830447"/>
                <a:gd name="connsiteY0-422" fmla="*/ 828714 h 828714"/>
                <a:gd name="connsiteX1-423" fmla="*/ 330837 w 830447"/>
                <a:gd name="connsiteY1-424" fmla="*/ 0 h 828714"/>
                <a:gd name="connsiteX2-425" fmla="*/ 830447 w 830447"/>
                <a:gd name="connsiteY2-426" fmla="*/ 12923 h 828714"/>
                <a:gd name="connsiteX3-427" fmla="*/ 264530 w 830447"/>
                <a:gd name="connsiteY3-428" fmla="*/ 821751 h 828714"/>
                <a:gd name="connsiteX4-429" fmla="*/ 56213 w 830447"/>
                <a:gd name="connsiteY4-430" fmla="*/ 828714 h 828714"/>
                <a:gd name="connsiteX0-431" fmla="*/ 64130 w 789139"/>
                <a:gd name="connsiteY0-432" fmla="*/ 794258 h 821751"/>
                <a:gd name="connsiteX1-433" fmla="*/ 289529 w 789139"/>
                <a:gd name="connsiteY1-434" fmla="*/ 0 h 821751"/>
                <a:gd name="connsiteX2-435" fmla="*/ 789139 w 789139"/>
                <a:gd name="connsiteY2-436" fmla="*/ 12923 h 821751"/>
                <a:gd name="connsiteX3-437" fmla="*/ 223222 w 789139"/>
                <a:gd name="connsiteY3-438" fmla="*/ 821751 h 821751"/>
                <a:gd name="connsiteX4-439" fmla="*/ 64130 w 789139"/>
                <a:gd name="connsiteY4-440" fmla="*/ 794258 h 821751"/>
                <a:gd name="connsiteX0-441" fmla="*/ 0 w 725009"/>
                <a:gd name="connsiteY0-442" fmla="*/ 794258 h 821751"/>
                <a:gd name="connsiteX1-443" fmla="*/ 225399 w 725009"/>
                <a:gd name="connsiteY1-444" fmla="*/ 0 h 821751"/>
                <a:gd name="connsiteX2-445" fmla="*/ 725009 w 725009"/>
                <a:gd name="connsiteY2-446" fmla="*/ 12923 h 821751"/>
                <a:gd name="connsiteX3-447" fmla="*/ 159092 w 725009"/>
                <a:gd name="connsiteY3-448" fmla="*/ 821751 h 821751"/>
                <a:gd name="connsiteX4-449" fmla="*/ 0 w 725009"/>
                <a:gd name="connsiteY4-450" fmla="*/ 794258 h 821751"/>
                <a:gd name="connsiteX0-451" fmla="*/ 0 w 725009"/>
                <a:gd name="connsiteY0-452" fmla="*/ 1203768 h 1231261"/>
                <a:gd name="connsiteX1-453" fmla="*/ 225399 w 725009"/>
                <a:gd name="connsiteY1-454" fmla="*/ 0 h 1231261"/>
                <a:gd name="connsiteX2-455" fmla="*/ 725009 w 725009"/>
                <a:gd name="connsiteY2-456" fmla="*/ 422433 h 1231261"/>
                <a:gd name="connsiteX3-457" fmla="*/ 159092 w 725009"/>
                <a:gd name="connsiteY3-458" fmla="*/ 1231261 h 1231261"/>
                <a:gd name="connsiteX4-459" fmla="*/ 0 w 725009"/>
                <a:gd name="connsiteY4-460" fmla="*/ 1203768 h 1231261"/>
                <a:gd name="connsiteX0-461" fmla="*/ 0 w 725009"/>
                <a:gd name="connsiteY0-462" fmla="*/ 1217334 h 1244827"/>
                <a:gd name="connsiteX1-463" fmla="*/ 225399 w 725009"/>
                <a:gd name="connsiteY1-464" fmla="*/ 13566 h 1244827"/>
                <a:gd name="connsiteX2-465" fmla="*/ 725009 w 725009"/>
                <a:gd name="connsiteY2-466" fmla="*/ 571 h 1244827"/>
                <a:gd name="connsiteX3-467" fmla="*/ 159092 w 725009"/>
                <a:gd name="connsiteY3-468" fmla="*/ 1244827 h 1244827"/>
                <a:gd name="connsiteX4-469" fmla="*/ 0 w 725009"/>
                <a:gd name="connsiteY4-470" fmla="*/ 1217334 h 1244827"/>
                <a:gd name="connsiteX0-471" fmla="*/ 0 w 725009"/>
                <a:gd name="connsiteY0-472" fmla="*/ 1217334 h 1244827"/>
                <a:gd name="connsiteX1-473" fmla="*/ 225399 w 725009"/>
                <a:gd name="connsiteY1-474" fmla="*/ 13566 h 1244827"/>
                <a:gd name="connsiteX2-475" fmla="*/ 725009 w 725009"/>
                <a:gd name="connsiteY2-476" fmla="*/ 571 h 1244827"/>
                <a:gd name="connsiteX3-477" fmla="*/ 159092 w 725009"/>
                <a:gd name="connsiteY3-478" fmla="*/ 1244827 h 1244827"/>
                <a:gd name="connsiteX4-479" fmla="*/ 0 w 725009"/>
                <a:gd name="connsiteY4-480" fmla="*/ 1217334 h 1244827"/>
                <a:gd name="connsiteX0-481" fmla="*/ 0 w 725009"/>
                <a:gd name="connsiteY0-482" fmla="*/ 1217334 h 1244827"/>
                <a:gd name="connsiteX1-483" fmla="*/ 225399 w 725009"/>
                <a:gd name="connsiteY1-484" fmla="*/ 13566 h 1244827"/>
                <a:gd name="connsiteX2-485" fmla="*/ 725009 w 725009"/>
                <a:gd name="connsiteY2-486" fmla="*/ 571 h 1244827"/>
                <a:gd name="connsiteX3-487" fmla="*/ 159092 w 725009"/>
                <a:gd name="connsiteY3-488" fmla="*/ 1244827 h 1244827"/>
                <a:gd name="connsiteX4-489" fmla="*/ 0 w 725009"/>
                <a:gd name="connsiteY4-490" fmla="*/ 1217334 h 1244827"/>
                <a:gd name="connsiteX0-491" fmla="*/ 0 w 725009"/>
                <a:gd name="connsiteY0-492" fmla="*/ 1217334 h 1244827"/>
                <a:gd name="connsiteX1-493" fmla="*/ 225399 w 725009"/>
                <a:gd name="connsiteY1-494" fmla="*/ 13566 h 1244827"/>
                <a:gd name="connsiteX2-495" fmla="*/ 725009 w 725009"/>
                <a:gd name="connsiteY2-496" fmla="*/ 571 h 1244827"/>
                <a:gd name="connsiteX3-497" fmla="*/ 159092 w 725009"/>
                <a:gd name="connsiteY3-498" fmla="*/ 1244827 h 1244827"/>
                <a:gd name="connsiteX4-499" fmla="*/ 0 w 725009"/>
                <a:gd name="connsiteY4-500" fmla="*/ 1217334 h 1244827"/>
                <a:gd name="connsiteX0-501" fmla="*/ 0 w 725009"/>
                <a:gd name="connsiteY0-502" fmla="*/ 1217334 h 1244827"/>
                <a:gd name="connsiteX1-503" fmla="*/ 225399 w 725009"/>
                <a:gd name="connsiteY1-504" fmla="*/ 13566 h 1244827"/>
                <a:gd name="connsiteX2-505" fmla="*/ 725009 w 725009"/>
                <a:gd name="connsiteY2-506" fmla="*/ 571 h 1244827"/>
                <a:gd name="connsiteX3-507" fmla="*/ 159092 w 725009"/>
                <a:gd name="connsiteY3-508" fmla="*/ 1244827 h 1244827"/>
                <a:gd name="connsiteX4-509" fmla="*/ 0 w 725009"/>
                <a:gd name="connsiteY4-510" fmla="*/ 1217334 h 1244827"/>
                <a:gd name="connsiteX0-511" fmla="*/ 0 w 725009"/>
                <a:gd name="connsiteY0-512" fmla="*/ 1217334 h 1244827"/>
                <a:gd name="connsiteX1-513" fmla="*/ 225399 w 725009"/>
                <a:gd name="connsiteY1-514" fmla="*/ 13566 h 1244827"/>
                <a:gd name="connsiteX2-515" fmla="*/ 725009 w 725009"/>
                <a:gd name="connsiteY2-516" fmla="*/ 571 h 1244827"/>
                <a:gd name="connsiteX3-517" fmla="*/ 159092 w 725009"/>
                <a:gd name="connsiteY3-518" fmla="*/ 1244827 h 1244827"/>
                <a:gd name="connsiteX4-519" fmla="*/ 0 w 725009"/>
                <a:gd name="connsiteY4-520" fmla="*/ 1217334 h 1244827"/>
                <a:gd name="connsiteX0-521" fmla="*/ 0 w 725009"/>
                <a:gd name="connsiteY0-522" fmla="*/ 1203768 h 1231261"/>
                <a:gd name="connsiteX1-523" fmla="*/ 225399 w 725009"/>
                <a:gd name="connsiteY1-524" fmla="*/ 0 h 1231261"/>
                <a:gd name="connsiteX2-525" fmla="*/ 725009 w 725009"/>
                <a:gd name="connsiteY2-526" fmla="*/ 129782 h 1231261"/>
                <a:gd name="connsiteX3-527" fmla="*/ 159092 w 725009"/>
                <a:gd name="connsiteY3-528" fmla="*/ 1231261 h 1231261"/>
                <a:gd name="connsiteX4-529" fmla="*/ 0 w 725009"/>
                <a:gd name="connsiteY4-530" fmla="*/ 1203768 h 1231261"/>
                <a:gd name="connsiteX0-531" fmla="*/ 0 w 725009"/>
                <a:gd name="connsiteY0-532" fmla="*/ 1203768 h 1231261"/>
                <a:gd name="connsiteX1-533" fmla="*/ 225399 w 725009"/>
                <a:gd name="connsiteY1-534" fmla="*/ 0 h 1231261"/>
                <a:gd name="connsiteX2-535" fmla="*/ 725009 w 725009"/>
                <a:gd name="connsiteY2-536" fmla="*/ 129782 h 1231261"/>
                <a:gd name="connsiteX3-537" fmla="*/ 159092 w 725009"/>
                <a:gd name="connsiteY3-538" fmla="*/ 1231261 h 1231261"/>
                <a:gd name="connsiteX4-539" fmla="*/ 0 w 725009"/>
                <a:gd name="connsiteY4-540" fmla="*/ 1203768 h 1231261"/>
                <a:gd name="connsiteX0-541" fmla="*/ 0 w 725009"/>
                <a:gd name="connsiteY0-542" fmla="*/ 1203768 h 1231261"/>
                <a:gd name="connsiteX1-543" fmla="*/ 225399 w 725009"/>
                <a:gd name="connsiteY1-544" fmla="*/ 0 h 1231261"/>
                <a:gd name="connsiteX2-545" fmla="*/ 725009 w 725009"/>
                <a:gd name="connsiteY2-546" fmla="*/ 129782 h 1231261"/>
                <a:gd name="connsiteX3-547" fmla="*/ 159092 w 725009"/>
                <a:gd name="connsiteY3-548" fmla="*/ 1231261 h 1231261"/>
                <a:gd name="connsiteX4-549" fmla="*/ 0 w 725009"/>
                <a:gd name="connsiteY4-550" fmla="*/ 1203768 h 1231261"/>
                <a:gd name="connsiteX0-551" fmla="*/ 0 w 725497"/>
                <a:gd name="connsiteY0-552" fmla="*/ 1279028 h 1306521"/>
                <a:gd name="connsiteX1-553" fmla="*/ 225399 w 725497"/>
                <a:gd name="connsiteY1-554" fmla="*/ 75260 h 1306521"/>
                <a:gd name="connsiteX2-555" fmla="*/ 396193 w 725497"/>
                <a:gd name="connsiteY2-556" fmla="*/ 156799 h 1306521"/>
                <a:gd name="connsiteX3-557" fmla="*/ 725009 w 725497"/>
                <a:gd name="connsiteY3-558" fmla="*/ 205042 h 1306521"/>
                <a:gd name="connsiteX4-559" fmla="*/ 159092 w 725497"/>
                <a:gd name="connsiteY4-560" fmla="*/ 1306521 h 1306521"/>
                <a:gd name="connsiteX5-561" fmla="*/ 0 w 725497"/>
                <a:gd name="connsiteY5-562" fmla="*/ 1279028 h 1306521"/>
                <a:gd name="connsiteX0-563" fmla="*/ 0 w 725239"/>
                <a:gd name="connsiteY0-564" fmla="*/ 1295668 h 1323161"/>
                <a:gd name="connsiteX1-565" fmla="*/ 225399 w 725239"/>
                <a:gd name="connsiteY1-566" fmla="*/ 91900 h 1323161"/>
                <a:gd name="connsiteX2-567" fmla="*/ 725009 w 725239"/>
                <a:gd name="connsiteY2-568" fmla="*/ 221682 h 1323161"/>
                <a:gd name="connsiteX3-569" fmla="*/ 159092 w 725239"/>
                <a:gd name="connsiteY3-570" fmla="*/ 1323161 h 1323161"/>
                <a:gd name="connsiteX4-571" fmla="*/ 0 w 725239"/>
                <a:gd name="connsiteY4-572" fmla="*/ 1295668 h 1323161"/>
                <a:gd name="connsiteX0-573" fmla="*/ 0 w 725221"/>
                <a:gd name="connsiteY0-574" fmla="*/ 1210552 h 1238045"/>
                <a:gd name="connsiteX1-575" fmla="*/ 191583 w 725221"/>
                <a:gd name="connsiteY1-576" fmla="*/ 153319 h 1238045"/>
                <a:gd name="connsiteX2-577" fmla="*/ 725009 w 725221"/>
                <a:gd name="connsiteY2-578" fmla="*/ 136566 h 1238045"/>
                <a:gd name="connsiteX3-579" fmla="*/ 159092 w 725221"/>
                <a:gd name="connsiteY3-580" fmla="*/ 1238045 h 1238045"/>
                <a:gd name="connsiteX4-581" fmla="*/ 0 w 725221"/>
                <a:gd name="connsiteY4-582" fmla="*/ 1210552 h 1238045"/>
                <a:gd name="connsiteX0-583" fmla="*/ 0 w 725305"/>
                <a:gd name="connsiteY0-584" fmla="*/ 1158512 h 1186005"/>
                <a:gd name="connsiteX1-585" fmla="*/ 191583 w 725305"/>
                <a:gd name="connsiteY1-586" fmla="*/ 101279 h 1186005"/>
                <a:gd name="connsiteX2-587" fmla="*/ 725009 w 725305"/>
                <a:gd name="connsiteY2-588" fmla="*/ 84526 h 1186005"/>
                <a:gd name="connsiteX3-589" fmla="*/ 159092 w 725305"/>
                <a:gd name="connsiteY3-590" fmla="*/ 1186005 h 1186005"/>
                <a:gd name="connsiteX4-591" fmla="*/ 0 w 725305"/>
                <a:gd name="connsiteY4-592" fmla="*/ 1158512 h 1186005"/>
                <a:gd name="connsiteX0-593" fmla="*/ 0 w 725009"/>
                <a:gd name="connsiteY0-594" fmla="*/ 1073986 h 1101479"/>
                <a:gd name="connsiteX1-595" fmla="*/ 191583 w 725009"/>
                <a:gd name="connsiteY1-596" fmla="*/ 16753 h 1101479"/>
                <a:gd name="connsiteX2-597" fmla="*/ 725009 w 725009"/>
                <a:gd name="connsiteY2-598" fmla="*/ 0 h 1101479"/>
                <a:gd name="connsiteX3-599" fmla="*/ 159092 w 725009"/>
                <a:gd name="connsiteY3-600" fmla="*/ 1101479 h 1101479"/>
                <a:gd name="connsiteX4-601" fmla="*/ 0 w 725009"/>
                <a:gd name="connsiteY4-602" fmla="*/ 1073986 h 1101479"/>
                <a:gd name="connsiteX0-603" fmla="*/ 0 w 725009"/>
                <a:gd name="connsiteY0-604" fmla="*/ 1073986 h 1101479"/>
                <a:gd name="connsiteX1-605" fmla="*/ 206612 w 725009"/>
                <a:gd name="connsiteY1-606" fmla="*/ 1724 h 1101479"/>
                <a:gd name="connsiteX2-607" fmla="*/ 725009 w 725009"/>
                <a:gd name="connsiteY2-608" fmla="*/ 0 h 1101479"/>
                <a:gd name="connsiteX3-609" fmla="*/ 159092 w 725009"/>
                <a:gd name="connsiteY3-610" fmla="*/ 1101479 h 1101479"/>
                <a:gd name="connsiteX4-611" fmla="*/ 0 w 725009"/>
                <a:gd name="connsiteY4-612" fmla="*/ 1073986 h 1101479"/>
                <a:gd name="connsiteX0-613" fmla="*/ 0 w 725009"/>
                <a:gd name="connsiteY0-614" fmla="*/ 1073986 h 1101479"/>
                <a:gd name="connsiteX1-615" fmla="*/ 206612 w 725009"/>
                <a:gd name="connsiteY1-616" fmla="*/ 1724 h 1101479"/>
                <a:gd name="connsiteX2-617" fmla="*/ 725009 w 725009"/>
                <a:gd name="connsiteY2-618" fmla="*/ 0 h 1101479"/>
                <a:gd name="connsiteX3-619" fmla="*/ 159092 w 725009"/>
                <a:gd name="connsiteY3-620" fmla="*/ 1101479 h 1101479"/>
                <a:gd name="connsiteX4-621" fmla="*/ 0 w 725009"/>
                <a:gd name="connsiteY4-622" fmla="*/ 1073986 h 1101479"/>
                <a:gd name="connsiteX0-623" fmla="*/ 0 w 725009"/>
                <a:gd name="connsiteY0-624" fmla="*/ 1073986 h 1101479"/>
                <a:gd name="connsiteX1-625" fmla="*/ 206612 w 725009"/>
                <a:gd name="connsiteY1-626" fmla="*/ 1724 h 1101479"/>
                <a:gd name="connsiteX2-627" fmla="*/ 725009 w 725009"/>
                <a:gd name="connsiteY2-628" fmla="*/ 0 h 1101479"/>
                <a:gd name="connsiteX3-629" fmla="*/ 159092 w 725009"/>
                <a:gd name="connsiteY3-630" fmla="*/ 1101479 h 1101479"/>
                <a:gd name="connsiteX4-631" fmla="*/ 0 w 725009"/>
                <a:gd name="connsiteY4-632" fmla="*/ 1073986 h 11014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25009" h="1101479">
                  <a:moveTo>
                    <a:pt x="0" y="1073986"/>
                  </a:moveTo>
                  <a:cubicBezTo>
                    <a:pt x="95638" y="589814"/>
                    <a:pt x="96800" y="618448"/>
                    <a:pt x="206612" y="1724"/>
                  </a:cubicBezTo>
                  <a:cubicBezTo>
                    <a:pt x="451440" y="14348"/>
                    <a:pt x="499346" y="35256"/>
                    <a:pt x="725009" y="0"/>
                  </a:cubicBezTo>
                  <a:cubicBezTo>
                    <a:pt x="326141" y="749497"/>
                    <a:pt x="642687" y="159790"/>
                    <a:pt x="159092" y="1101479"/>
                  </a:cubicBezTo>
                  <a:cubicBezTo>
                    <a:pt x="24807" y="1072843"/>
                    <a:pt x="92525" y="1088071"/>
                    <a:pt x="0" y="1073986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4" name="Freeform 273"/>
            <p:cNvSpPr/>
            <p:nvPr/>
          </p:nvSpPr>
          <p:spPr>
            <a:xfrm>
              <a:off x="4300538" y="4956175"/>
              <a:ext cx="514350" cy="577850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503138"/>
                <a:gd name="connsiteY0-372" fmla="*/ 961687 h 964568"/>
                <a:gd name="connsiteX1-373" fmla="*/ 0 w 503138"/>
                <a:gd name="connsiteY1-374" fmla="*/ 70 h 964568"/>
                <a:gd name="connsiteX2-375" fmla="*/ 503138 w 503138"/>
                <a:gd name="connsiteY2-376" fmla="*/ 154187 h 964568"/>
                <a:gd name="connsiteX3-377" fmla="*/ 273339 w 503138"/>
                <a:gd name="connsiteY3-378" fmla="*/ 964568 h 964568"/>
                <a:gd name="connsiteX4-379" fmla="*/ 197928 w 503138"/>
                <a:gd name="connsiteY4-380" fmla="*/ 961687 h 964568"/>
                <a:gd name="connsiteX0-381" fmla="*/ 201456 w 506666"/>
                <a:gd name="connsiteY0-382" fmla="*/ 807500 h 810381"/>
                <a:gd name="connsiteX1-383" fmla="*/ 0 w 506666"/>
                <a:gd name="connsiteY1-384" fmla="*/ 15216 h 810381"/>
                <a:gd name="connsiteX2-385" fmla="*/ 506666 w 506666"/>
                <a:gd name="connsiteY2-386" fmla="*/ 0 h 810381"/>
                <a:gd name="connsiteX3-387" fmla="*/ 276867 w 506666"/>
                <a:gd name="connsiteY3-388" fmla="*/ 810381 h 810381"/>
                <a:gd name="connsiteX4-389" fmla="*/ 201456 w 506666"/>
                <a:gd name="connsiteY4-390" fmla="*/ 807500 h 810381"/>
                <a:gd name="connsiteX0-391" fmla="*/ 201456 w 506666"/>
                <a:gd name="connsiteY0-392" fmla="*/ 807500 h 811593"/>
                <a:gd name="connsiteX1-393" fmla="*/ 0 w 506666"/>
                <a:gd name="connsiteY1-394" fmla="*/ 15216 h 811593"/>
                <a:gd name="connsiteX2-395" fmla="*/ 506666 w 506666"/>
                <a:gd name="connsiteY2-396" fmla="*/ 0 h 811593"/>
                <a:gd name="connsiteX3-397" fmla="*/ 276867 w 506666"/>
                <a:gd name="connsiteY3-398" fmla="*/ 810381 h 811593"/>
                <a:gd name="connsiteX4-399" fmla="*/ 201456 w 506666"/>
                <a:gd name="connsiteY4-400" fmla="*/ 807500 h 811593"/>
                <a:gd name="connsiteX0-401" fmla="*/ 135576 w 506666"/>
                <a:gd name="connsiteY0-402" fmla="*/ 818480 h 818480"/>
                <a:gd name="connsiteX1-403" fmla="*/ 0 w 506666"/>
                <a:gd name="connsiteY1-404" fmla="*/ 15216 h 818480"/>
                <a:gd name="connsiteX2-405" fmla="*/ 506666 w 506666"/>
                <a:gd name="connsiteY2-406" fmla="*/ 0 h 818480"/>
                <a:gd name="connsiteX3-407" fmla="*/ 276867 w 506666"/>
                <a:gd name="connsiteY3-408" fmla="*/ 810381 h 818480"/>
                <a:gd name="connsiteX4-409" fmla="*/ 135576 w 506666"/>
                <a:gd name="connsiteY4-410" fmla="*/ 818480 h 818480"/>
                <a:gd name="connsiteX0-411" fmla="*/ 135576 w 506666"/>
                <a:gd name="connsiteY0-412" fmla="*/ 818480 h 818480"/>
                <a:gd name="connsiteX1-413" fmla="*/ 0 w 506666"/>
                <a:gd name="connsiteY1-414" fmla="*/ 15216 h 818480"/>
                <a:gd name="connsiteX2-415" fmla="*/ 506666 w 506666"/>
                <a:gd name="connsiteY2-416" fmla="*/ 0 h 818480"/>
                <a:gd name="connsiteX3-417" fmla="*/ 331766 w 506666"/>
                <a:gd name="connsiteY3-418" fmla="*/ 803061 h 818480"/>
                <a:gd name="connsiteX4-419" fmla="*/ 135576 w 506666"/>
                <a:gd name="connsiteY4-420" fmla="*/ 818480 h 818480"/>
                <a:gd name="connsiteX0-421" fmla="*/ 135576 w 506666"/>
                <a:gd name="connsiteY0-422" fmla="*/ 818480 h 818480"/>
                <a:gd name="connsiteX1-423" fmla="*/ 0 w 506666"/>
                <a:gd name="connsiteY1-424" fmla="*/ 15216 h 818480"/>
                <a:gd name="connsiteX2-425" fmla="*/ 506666 w 506666"/>
                <a:gd name="connsiteY2-426" fmla="*/ 0 h 818480"/>
                <a:gd name="connsiteX3-427" fmla="*/ 331766 w 506666"/>
                <a:gd name="connsiteY3-428" fmla="*/ 803061 h 818480"/>
                <a:gd name="connsiteX4-429" fmla="*/ 135576 w 506666"/>
                <a:gd name="connsiteY4-430" fmla="*/ 818480 h 818480"/>
                <a:gd name="connsiteX0-431" fmla="*/ 135576 w 506666"/>
                <a:gd name="connsiteY0-432" fmla="*/ 818480 h 818480"/>
                <a:gd name="connsiteX1-433" fmla="*/ 0 w 506666"/>
                <a:gd name="connsiteY1-434" fmla="*/ 15216 h 818480"/>
                <a:gd name="connsiteX2-435" fmla="*/ 506666 w 506666"/>
                <a:gd name="connsiteY2-436" fmla="*/ 0 h 818480"/>
                <a:gd name="connsiteX3-437" fmla="*/ 331766 w 506666"/>
                <a:gd name="connsiteY3-438" fmla="*/ 803061 h 818480"/>
                <a:gd name="connsiteX4-439" fmla="*/ 135576 w 506666"/>
                <a:gd name="connsiteY4-440" fmla="*/ 818480 h 818480"/>
                <a:gd name="connsiteX0-441" fmla="*/ 135576 w 506666"/>
                <a:gd name="connsiteY0-442" fmla="*/ 818480 h 818480"/>
                <a:gd name="connsiteX1-443" fmla="*/ 0 w 506666"/>
                <a:gd name="connsiteY1-444" fmla="*/ 7896 h 818480"/>
                <a:gd name="connsiteX2-445" fmla="*/ 506666 w 506666"/>
                <a:gd name="connsiteY2-446" fmla="*/ 0 h 818480"/>
                <a:gd name="connsiteX3-447" fmla="*/ 331766 w 506666"/>
                <a:gd name="connsiteY3-448" fmla="*/ 803061 h 818480"/>
                <a:gd name="connsiteX4-449" fmla="*/ 135576 w 506666"/>
                <a:gd name="connsiteY4-450" fmla="*/ 818480 h 818480"/>
                <a:gd name="connsiteX0-451" fmla="*/ 135576 w 506666"/>
                <a:gd name="connsiteY0-452" fmla="*/ 818480 h 818480"/>
                <a:gd name="connsiteX1-453" fmla="*/ 0 w 506666"/>
                <a:gd name="connsiteY1-454" fmla="*/ 7896 h 818480"/>
                <a:gd name="connsiteX2-455" fmla="*/ 506666 w 506666"/>
                <a:gd name="connsiteY2-456" fmla="*/ 0 h 818480"/>
                <a:gd name="connsiteX3-457" fmla="*/ 331766 w 506666"/>
                <a:gd name="connsiteY3-458" fmla="*/ 803061 h 818480"/>
                <a:gd name="connsiteX4-459" fmla="*/ 135576 w 506666"/>
                <a:gd name="connsiteY4-460" fmla="*/ 818480 h 818480"/>
                <a:gd name="connsiteX0-461" fmla="*/ 45472 w 559302"/>
                <a:gd name="connsiteY0-462" fmla="*/ 807500 h 807500"/>
                <a:gd name="connsiteX1-463" fmla="*/ 52636 w 559302"/>
                <a:gd name="connsiteY1-464" fmla="*/ 7896 h 807500"/>
                <a:gd name="connsiteX2-465" fmla="*/ 559302 w 559302"/>
                <a:gd name="connsiteY2-466" fmla="*/ 0 h 807500"/>
                <a:gd name="connsiteX3-467" fmla="*/ 384402 w 559302"/>
                <a:gd name="connsiteY3-468" fmla="*/ 803061 h 807500"/>
                <a:gd name="connsiteX4-469" fmla="*/ 45472 w 559302"/>
                <a:gd name="connsiteY4-470" fmla="*/ 807500 h 807500"/>
                <a:gd name="connsiteX0-471" fmla="*/ 21974 w 535804"/>
                <a:gd name="connsiteY0-472" fmla="*/ 807500 h 807500"/>
                <a:gd name="connsiteX1-473" fmla="*/ 29138 w 535804"/>
                <a:gd name="connsiteY1-474" fmla="*/ 7896 h 807500"/>
                <a:gd name="connsiteX2-475" fmla="*/ 535804 w 535804"/>
                <a:gd name="connsiteY2-476" fmla="*/ 0 h 807500"/>
                <a:gd name="connsiteX3-477" fmla="*/ 360904 w 535804"/>
                <a:gd name="connsiteY3-478" fmla="*/ 803061 h 807500"/>
                <a:gd name="connsiteX4-479" fmla="*/ 21974 w 535804"/>
                <a:gd name="connsiteY4-480" fmla="*/ 807500 h 807500"/>
                <a:gd name="connsiteX0-481" fmla="*/ 128256 w 506666"/>
                <a:gd name="connsiteY0-482" fmla="*/ 829461 h 829461"/>
                <a:gd name="connsiteX1-483" fmla="*/ 0 w 506666"/>
                <a:gd name="connsiteY1-484" fmla="*/ 7896 h 829461"/>
                <a:gd name="connsiteX2-485" fmla="*/ 506666 w 506666"/>
                <a:gd name="connsiteY2-486" fmla="*/ 0 h 829461"/>
                <a:gd name="connsiteX3-487" fmla="*/ 331766 w 506666"/>
                <a:gd name="connsiteY3-488" fmla="*/ 803061 h 829461"/>
                <a:gd name="connsiteX4-489" fmla="*/ 128256 w 506666"/>
                <a:gd name="connsiteY4-490" fmla="*/ 829461 h 829461"/>
                <a:gd name="connsiteX0-491" fmla="*/ 128256 w 506666"/>
                <a:gd name="connsiteY0-492" fmla="*/ 829461 h 829461"/>
                <a:gd name="connsiteX1-493" fmla="*/ 0 w 506666"/>
                <a:gd name="connsiteY1-494" fmla="*/ 7896 h 829461"/>
                <a:gd name="connsiteX2-495" fmla="*/ 506666 w 506666"/>
                <a:gd name="connsiteY2-496" fmla="*/ 0 h 829461"/>
                <a:gd name="connsiteX3-497" fmla="*/ 331766 w 506666"/>
                <a:gd name="connsiteY3-498" fmla="*/ 803061 h 829461"/>
                <a:gd name="connsiteX4-499" fmla="*/ 128256 w 506666"/>
                <a:gd name="connsiteY4-500" fmla="*/ 829461 h 829461"/>
                <a:gd name="connsiteX0-501" fmla="*/ 128256 w 506666"/>
                <a:gd name="connsiteY0-502" fmla="*/ 829461 h 829461"/>
                <a:gd name="connsiteX1-503" fmla="*/ 0 w 506666"/>
                <a:gd name="connsiteY1-504" fmla="*/ 7896 h 829461"/>
                <a:gd name="connsiteX2-505" fmla="*/ 506666 w 506666"/>
                <a:gd name="connsiteY2-506" fmla="*/ 0 h 829461"/>
                <a:gd name="connsiteX3-507" fmla="*/ 331766 w 506666"/>
                <a:gd name="connsiteY3-508" fmla="*/ 803061 h 829461"/>
                <a:gd name="connsiteX4-509" fmla="*/ 128256 w 506666"/>
                <a:gd name="connsiteY4-510" fmla="*/ 829461 h 829461"/>
                <a:gd name="connsiteX0-511" fmla="*/ 128256 w 506666"/>
                <a:gd name="connsiteY0-512" fmla="*/ 829461 h 830473"/>
                <a:gd name="connsiteX1-513" fmla="*/ 0 w 506666"/>
                <a:gd name="connsiteY1-514" fmla="*/ 7896 h 830473"/>
                <a:gd name="connsiteX2-515" fmla="*/ 506666 w 506666"/>
                <a:gd name="connsiteY2-516" fmla="*/ 0 h 830473"/>
                <a:gd name="connsiteX3-517" fmla="*/ 331766 w 506666"/>
                <a:gd name="connsiteY3-518" fmla="*/ 828681 h 830473"/>
                <a:gd name="connsiteX4-519" fmla="*/ 128256 w 506666"/>
                <a:gd name="connsiteY4-520" fmla="*/ 829461 h 830473"/>
                <a:gd name="connsiteX0-521" fmla="*/ 128256 w 506666"/>
                <a:gd name="connsiteY0-522" fmla="*/ 829461 h 830473"/>
                <a:gd name="connsiteX1-523" fmla="*/ 0 w 506666"/>
                <a:gd name="connsiteY1-524" fmla="*/ 7896 h 830473"/>
                <a:gd name="connsiteX2-525" fmla="*/ 506666 w 506666"/>
                <a:gd name="connsiteY2-526" fmla="*/ 0 h 830473"/>
                <a:gd name="connsiteX3-527" fmla="*/ 331766 w 506666"/>
                <a:gd name="connsiteY3-528" fmla="*/ 828681 h 830473"/>
                <a:gd name="connsiteX4-529" fmla="*/ 128256 w 506666"/>
                <a:gd name="connsiteY4-530" fmla="*/ 829461 h 830473"/>
                <a:gd name="connsiteX0-531" fmla="*/ 128256 w 506666"/>
                <a:gd name="connsiteY0-532" fmla="*/ 821565 h 822577"/>
                <a:gd name="connsiteX1-533" fmla="*/ 0 w 506666"/>
                <a:gd name="connsiteY1-534" fmla="*/ 0 h 822577"/>
                <a:gd name="connsiteX2-535" fmla="*/ 506666 w 506666"/>
                <a:gd name="connsiteY2-536" fmla="*/ 255115 h 822577"/>
                <a:gd name="connsiteX3-537" fmla="*/ 331766 w 506666"/>
                <a:gd name="connsiteY3-538" fmla="*/ 820785 h 822577"/>
                <a:gd name="connsiteX4-539" fmla="*/ 128256 w 506666"/>
                <a:gd name="connsiteY4-540" fmla="*/ 821565 h 822577"/>
                <a:gd name="connsiteX0-541" fmla="*/ 128256 w 506666"/>
                <a:gd name="connsiteY0-542" fmla="*/ 821565 h 822577"/>
                <a:gd name="connsiteX1-543" fmla="*/ 0 w 506666"/>
                <a:gd name="connsiteY1-544" fmla="*/ 0 h 822577"/>
                <a:gd name="connsiteX2-545" fmla="*/ 506666 w 506666"/>
                <a:gd name="connsiteY2-546" fmla="*/ 255115 h 822577"/>
                <a:gd name="connsiteX3-547" fmla="*/ 331766 w 506666"/>
                <a:gd name="connsiteY3-548" fmla="*/ 820785 h 822577"/>
                <a:gd name="connsiteX4-549" fmla="*/ 128256 w 506666"/>
                <a:gd name="connsiteY4-550" fmla="*/ 821565 h 822577"/>
                <a:gd name="connsiteX0-551" fmla="*/ 128256 w 506666"/>
                <a:gd name="connsiteY0-552" fmla="*/ 821565 h 822577"/>
                <a:gd name="connsiteX1-553" fmla="*/ 0 w 506666"/>
                <a:gd name="connsiteY1-554" fmla="*/ 0 h 822577"/>
                <a:gd name="connsiteX2-555" fmla="*/ 506666 w 506666"/>
                <a:gd name="connsiteY2-556" fmla="*/ 255115 h 822577"/>
                <a:gd name="connsiteX3-557" fmla="*/ 331766 w 506666"/>
                <a:gd name="connsiteY3-558" fmla="*/ 820785 h 822577"/>
                <a:gd name="connsiteX4-559" fmla="*/ 128256 w 506666"/>
                <a:gd name="connsiteY4-560" fmla="*/ 821565 h 822577"/>
                <a:gd name="connsiteX0-561" fmla="*/ 135770 w 514180"/>
                <a:gd name="connsiteY0-562" fmla="*/ 577341 h 578353"/>
                <a:gd name="connsiteX1-563" fmla="*/ 0 w 514180"/>
                <a:gd name="connsiteY1-564" fmla="*/ 0 h 578353"/>
                <a:gd name="connsiteX2-565" fmla="*/ 514180 w 514180"/>
                <a:gd name="connsiteY2-566" fmla="*/ 10891 h 578353"/>
                <a:gd name="connsiteX3-567" fmla="*/ 339280 w 514180"/>
                <a:gd name="connsiteY3-568" fmla="*/ 576561 h 578353"/>
                <a:gd name="connsiteX4-569" fmla="*/ 135770 w 514180"/>
                <a:gd name="connsiteY4-570" fmla="*/ 577341 h 578353"/>
                <a:gd name="connsiteX0-571" fmla="*/ 135770 w 514180"/>
                <a:gd name="connsiteY0-572" fmla="*/ 577341 h 578353"/>
                <a:gd name="connsiteX1-573" fmla="*/ 0 w 514180"/>
                <a:gd name="connsiteY1-574" fmla="*/ 0 h 578353"/>
                <a:gd name="connsiteX2-575" fmla="*/ 514180 w 514180"/>
                <a:gd name="connsiteY2-576" fmla="*/ 10891 h 578353"/>
                <a:gd name="connsiteX3-577" fmla="*/ 339280 w 514180"/>
                <a:gd name="connsiteY3-578" fmla="*/ 576561 h 578353"/>
                <a:gd name="connsiteX4-579" fmla="*/ 135770 w 514180"/>
                <a:gd name="connsiteY4-580" fmla="*/ 577341 h 578353"/>
                <a:gd name="connsiteX0-581" fmla="*/ 135770 w 514180"/>
                <a:gd name="connsiteY0-582" fmla="*/ 577341 h 578353"/>
                <a:gd name="connsiteX1-583" fmla="*/ 0 w 514180"/>
                <a:gd name="connsiteY1-584" fmla="*/ 0 h 578353"/>
                <a:gd name="connsiteX2-585" fmla="*/ 514180 w 514180"/>
                <a:gd name="connsiteY2-586" fmla="*/ 10891 h 578353"/>
                <a:gd name="connsiteX3-587" fmla="*/ 339280 w 514180"/>
                <a:gd name="connsiteY3-588" fmla="*/ 576561 h 578353"/>
                <a:gd name="connsiteX4-589" fmla="*/ 135770 w 514180"/>
                <a:gd name="connsiteY4-590" fmla="*/ 577341 h 57835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14180" h="578353">
                  <a:moveTo>
                    <a:pt x="135770" y="577341"/>
                  </a:moveTo>
                  <a:cubicBezTo>
                    <a:pt x="50587" y="214237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26658" y="280104"/>
                    <a:pt x="339280" y="576561"/>
                  </a:cubicBezTo>
                  <a:cubicBezTo>
                    <a:pt x="292835" y="580865"/>
                    <a:pt x="203869" y="575875"/>
                    <a:pt x="135770" y="57734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5" name="Freeform 274"/>
            <p:cNvSpPr/>
            <p:nvPr/>
          </p:nvSpPr>
          <p:spPr>
            <a:xfrm>
              <a:off x="3521075" y="4919663"/>
              <a:ext cx="593725" cy="1216025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621064"/>
                <a:gd name="connsiteY0-372" fmla="*/ 973305 h 973305"/>
                <a:gd name="connsiteX1-373" fmla="*/ 0 w 621064"/>
                <a:gd name="connsiteY1-374" fmla="*/ 11688 h 973305"/>
                <a:gd name="connsiteX2-375" fmla="*/ 499610 w 621064"/>
                <a:gd name="connsiteY2-376" fmla="*/ 0 h 973305"/>
                <a:gd name="connsiteX3-377" fmla="*/ 558839 w 621064"/>
                <a:gd name="connsiteY3-378" fmla="*/ 754682 h 973305"/>
                <a:gd name="connsiteX4-379" fmla="*/ 197928 w 621064"/>
                <a:gd name="connsiteY4-380" fmla="*/ 973305 h 973305"/>
                <a:gd name="connsiteX0-381" fmla="*/ 197928 w 558839"/>
                <a:gd name="connsiteY0-382" fmla="*/ 973305 h 973305"/>
                <a:gd name="connsiteX1-383" fmla="*/ 0 w 558839"/>
                <a:gd name="connsiteY1-384" fmla="*/ 11688 h 973305"/>
                <a:gd name="connsiteX2-385" fmla="*/ 499610 w 558839"/>
                <a:gd name="connsiteY2-386" fmla="*/ 0 h 973305"/>
                <a:gd name="connsiteX3-387" fmla="*/ 558839 w 558839"/>
                <a:gd name="connsiteY3-388" fmla="*/ 754682 h 973305"/>
                <a:gd name="connsiteX4-389" fmla="*/ 197928 w 558839"/>
                <a:gd name="connsiteY4-390" fmla="*/ 973305 h 973305"/>
                <a:gd name="connsiteX0-391" fmla="*/ 197928 w 558839"/>
                <a:gd name="connsiteY0-392" fmla="*/ 973305 h 973305"/>
                <a:gd name="connsiteX1-393" fmla="*/ 0 w 558839"/>
                <a:gd name="connsiteY1-394" fmla="*/ 11688 h 973305"/>
                <a:gd name="connsiteX2-395" fmla="*/ 499610 w 558839"/>
                <a:gd name="connsiteY2-396" fmla="*/ 0 h 973305"/>
                <a:gd name="connsiteX3-397" fmla="*/ 558839 w 558839"/>
                <a:gd name="connsiteY3-398" fmla="*/ 754682 h 973305"/>
                <a:gd name="connsiteX4-399" fmla="*/ 197928 w 558839"/>
                <a:gd name="connsiteY4-400" fmla="*/ 973305 h 973305"/>
                <a:gd name="connsiteX0-401" fmla="*/ 370213 w 558839"/>
                <a:gd name="connsiteY0-402" fmla="*/ 796102 h 796102"/>
                <a:gd name="connsiteX1-403" fmla="*/ 0 w 558839"/>
                <a:gd name="connsiteY1-404" fmla="*/ 11688 h 796102"/>
                <a:gd name="connsiteX2-405" fmla="*/ 499610 w 558839"/>
                <a:gd name="connsiteY2-406" fmla="*/ 0 h 796102"/>
                <a:gd name="connsiteX3-407" fmla="*/ 558839 w 558839"/>
                <a:gd name="connsiteY3-408" fmla="*/ 754682 h 796102"/>
                <a:gd name="connsiteX4-409" fmla="*/ 370213 w 558839"/>
                <a:gd name="connsiteY4-410" fmla="*/ 796102 h 796102"/>
                <a:gd name="connsiteX0-411" fmla="*/ 370213 w 558839"/>
                <a:gd name="connsiteY0-412" fmla="*/ 796102 h 796102"/>
                <a:gd name="connsiteX1-413" fmla="*/ 0 w 558839"/>
                <a:gd name="connsiteY1-414" fmla="*/ 11688 h 796102"/>
                <a:gd name="connsiteX2-415" fmla="*/ 499610 w 558839"/>
                <a:gd name="connsiteY2-416" fmla="*/ 0 h 796102"/>
                <a:gd name="connsiteX3-417" fmla="*/ 558839 w 558839"/>
                <a:gd name="connsiteY3-418" fmla="*/ 754682 h 796102"/>
                <a:gd name="connsiteX4-419" fmla="*/ 370213 w 558839"/>
                <a:gd name="connsiteY4-420" fmla="*/ 796102 h 796102"/>
                <a:gd name="connsiteX0-421" fmla="*/ 370213 w 558839"/>
                <a:gd name="connsiteY0-422" fmla="*/ 796102 h 796102"/>
                <a:gd name="connsiteX1-423" fmla="*/ 0 w 558839"/>
                <a:gd name="connsiteY1-424" fmla="*/ 11688 h 796102"/>
                <a:gd name="connsiteX2-425" fmla="*/ 499610 w 558839"/>
                <a:gd name="connsiteY2-426" fmla="*/ 0 h 796102"/>
                <a:gd name="connsiteX3-427" fmla="*/ 558839 w 558839"/>
                <a:gd name="connsiteY3-428" fmla="*/ 754682 h 796102"/>
                <a:gd name="connsiteX4-429" fmla="*/ 370213 w 558839"/>
                <a:gd name="connsiteY4-430" fmla="*/ 796102 h 796102"/>
                <a:gd name="connsiteX0-431" fmla="*/ 370213 w 558839"/>
                <a:gd name="connsiteY0-432" fmla="*/ 1315828 h 1315828"/>
                <a:gd name="connsiteX1-433" fmla="*/ 0 w 558839"/>
                <a:gd name="connsiteY1-434" fmla="*/ 531414 h 1315828"/>
                <a:gd name="connsiteX2-435" fmla="*/ 506930 w 558839"/>
                <a:gd name="connsiteY2-436" fmla="*/ 0 h 1315828"/>
                <a:gd name="connsiteX3-437" fmla="*/ 558839 w 558839"/>
                <a:gd name="connsiteY3-438" fmla="*/ 1274408 h 1315828"/>
                <a:gd name="connsiteX4-439" fmla="*/ 370213 w 558839"/>
                <a:gd name="connsiteY4-440" fmla="*/ 1315828 h 1315828"/>
                <a:gd name="connsiteX0-441" fmla="*/ 384853 w 573479"/>
                <a:gd name="connsiteY0-442" fmla="*/ 1326654 h 1326654"/>
                <a:gd name="connsiteX1-443" fmla="*/ 0 w 573479"/>
                <a:gd name="connsiteY1-444" fmla="*/ 554 h 1326654"/>
                <a:gd name="connsiteX2-445" fmla="*/ 521570 w 573479"/>
                <a:gd name="connsiteY2-446" fmla="*/ 10826 h 1326654"/>
                <a:gd name="connsiteX3-447" fmla="*/ 573479 w 573479"/>
                <a:gd name="connsiteY3-448" fmla="*/ 1285234 h 1326654"/>
                <a:gd name="connsiteX4-449" fmla="*/ 384853 w 573479"/>
                <a:gd name="connsiteY4-450" fmla="*/ 1326654 h 1326654"/>
                <a:gd name="connsiteX0-451" fmla="*/ 384853 w 573479"/>
                <a:gd name="connsiteY0-452" fmla="*/ 1326654 h 1326654"/>
                <a:gd name="connsiteX1-453" fmla="*/ 0 w 573479"/>
                <a:gd name="connsiteY1-454" fmla="*/ 554 h 1326654"/>
                <a:gd name="connsiteX2-455" fmla="*/ 521570 w 573479"/>
                <a:gd name="connsiteY2-456" fmla="*/ 10826 h 1326654"/>
                <a:gd name="connsiteX3-457" fmla="*/ 573479 w 573479"/>
                <a:gd name="connsiteY3-458" fmla="*/ 1285234 h 1326654"/>
                <a:gd name="connsiteX4-459" fmla="*/ 384853 w 573479"/>
                <a:gd name="connsiteY4-460" fmla="*/ 1326654 h 1326654"/>
                <a:gd name="connsiteX0-461" fmla="*/ 384853 w 573479"/>
                <a:gd name="connsiteY0-462" fmla="*/ 1326654 h 1326654"/>
                <a:gd name="connsiteX1-463" fmla="*/ 0 w 573479"/>
                <a:gd name="connsiteY1-464" fmla="*/ 554 h 1326654"/>
                <a:gd name="connsiteX2-465" fmla="*/ 521570 w 573479"/>
                <a:gd name="connsiteY2-466" fmla="*/ 10826 h 1326654"/>
                <a:gd name="connsiteX3-467" fmla="*/ 573479 w 573479"/>
                <a:gd name="connsiteY3-468" fmla="*/ 1285234 h 1326654"/>
                <a:gd name="connsiteX4-469" fmla="*/ 384853 w 573479"/>
                <a:gd name="connsiteY4-470" fmla="*/ 1326654 h 1326654"/>
                <a:gd name="connsiteX0-471" fmla="*/ 384853 w 573479"/>
                <a:gd name="connsiteY0-472" fmla="*/ 1326654 h 1326654"/>
                <a:gd name="connsiteX1-473" fmla="*/ 0 w 573479"/>
                <a:gd name="connsiteY1-474" fmla="*/ 554 h 1326654"/>
                <a:gd name="connsiteX2-475" fmla="*/ 521570 w 573479"/>
                <a:gd name="connsiteY2-476" fmla="*/ 10826 h 1326654"/>
                <a:gd name="connsiteX3-477" fmla="*/ 573479 w 573479"/>
                <a:gd name="connsiteY3-478" fmla="*/ 1285234 h 1326654"/>
                <a:gd name="connsiteX4-479" fmla="*/ 384853 w 573479"/>
                <a:gd name="connsiteY4-480" fmla="*/ 1326654 h 1326654"/>
                <a:gd name="connsiteX0-481" fmla="*/ 384853 w 573479"/>
                <a:gd name="connsiteY0-482" fmla="*/ 1326654 h 1326654"/>
                <a:gd name="connsiteX1-483" fmla="*/ 0 w 573479"/>
                <a:gd name="connsiteY1-484" fmla="*/ 554 h 1326654"/>
                <a:gd name="connsiteX2-485" fmla="*/ 521570 w 573479"/>
                <a:gd name="connsiteY2-486" fmla="*/ 10826 h 1326654"/>
                <a:gd name="connsiteX3-487" fmla="*/ 573479 w 573479"/>
                <a:gd name="connsiteY3-488" fmla="*/ 1285234 h 1326654"/>
                <a:gd name="connsiteX4-489" fmla="*/ 384853 w 573479"/>
                <a:gd name="connsiteY4-490" fmla="*/ 1326654 h 1326654"/>
                <a:gd name="connsiteX0-491" fmla="*/ 384853 w 573479"/>
                <a:gd name="connsiteY0-492" fmla="*/ 1326654 h 1326654"/>
                <a:gd name="connsiteX1-493" fmla="*/ 0 w 573479"/>
                <a:gd name="connsiteY1-494" fmla="*/ 554 h 1326654"/>
                <a:gd name="connsiteX2-495" fmla="*/ 521570 w 573479"/>
                <a:gd name="connsiteY2-496" fmla="*/ 10826 h 1326654"/>
                <a:gd name="connsiteX3-497" fmla="*/ 573479 w 573479"/>
                <a:gd name="connsiteY3-498" fmla="*/ 1285234 h 1326654"/>
                <a:gd name="connsiteX4-499" fmla="*/ 384853 w 573479"/>
                <a:gd name="connsiteY4-500" fmla="*/ 1326654 h 1326654"/>
                <a:gd name="connsiteX0-501" fmla="*/ 384853 w 588119"/>
                <a:gd name="connsiteY0-502" fmla="*/ 1326654 h 1326654"/>
                <a:gd name="connsiteX1-503" fmla="*/ 0 w 588119"/>
                <a:gd name="connsiteY1-504" fmla="*/ 554 h 1326654"/>
                <a:gd name="connsiteX2-505" fmla="*/ 521570 w 588119"/>
                <a:gd name="connsiteY2-506" fmla="*/ 10826 h 1326654"/>
                <a:gd name="connsiteX3-507" fmla="*/ 588119 w 588119"/>
                <a:gd name="connsiteY3-508" fmla="*/ 1321835 h 1326654"/>
                <a:gd name="connsiteX4-509" fmla="*/ 384853 w 588119"/>
                <a:gd name="connsiteY4-510" fmla="*/ 1326654 h 1326654"/>
                <a:gd name="connsiteX0-511" fmla="*/ 384853 w 588119"/>
                <a:gd name="connsiteY0-512" fmla="*/ 1326654 h 1326654"/>
                <a:gd name="connsiteX1-513" fmla="*/ 0 w 588119"/>
                <a:gd name="connsiteY1-514" fmla="*/ 554 h 1326654"/>
                <a:gd name="connsiteX2-515" fmla="*/ 521570 w 588119"/>
                <a:gd name="connsiteY2-516" fmla="*/ 10826 h 1326654"/>
                <a:gd name="connsiteX3-517" fmla="*/ 588119 w 588119"/>
                <a:gd name="connsiteY3-518" fmla="*/ 1321835 h 1326654"/>
                <a:gd name="connsiteX4-519" fmla="*/ 384853 w 588119"/>
                <a:gd name="connsiteY4-520" fmla="*/ 1326654 h 1326654"/>
                <a:gd name="connsiteX0-521" fmla="*/ 384853 w 588119"/>
                <a:gd name="connsiteY0-522" fmla="*/ 1326148 h 1326148"/>
                <a:gd name="connsiteX1-523" fmla="*/ 0 w 588119"/>
                <a:gd name="connsiteY1-524" fmla="*/ 48 h 1326148"/>
                <a:gd name="connsiteX2-525" fmla="*/ 521570 w 588119"/>
                <a:gd name="connsiteY2-526" fmla="*/ 228243 h 1326148"/>
                <a:gd name="connsiteX3-527" fmla="*/ 588119 w 588119"/>
                <a:gd name="connsiteY3-528" fmla="*/ 1321329 h 1326148"/>
                <a:gd name="connsiteX4-529" fmla="*/ 384853 w 588119"/>
                <a:gd name="connsiteY4-530" fmla="*/ 1326148 h 1326148"/>
                <a:gd name="connsiteX0-531" fmla="*/ 384853 w 588119"/>
                <a:gd name="connsiteY0-532" fmla="*/ 1326148 h 1326148"/>
                <a:gd name="connsiteX1-533" fmla="*/ 0 w 588119"/>
                <a:gd name="connsiteY1-534" fmla="*/ 48 h 1326148"/>
                <a:gd name="connsiteX2-535" fmla="*/ 521570 w 588119"/>
                <a:gd name="connsiteY2-536" fmla="*/ 228243 h 1326148"/>
                <a:gd name="connsiteX3-537" fmla="*/ 588119 w 588119"/>
                <a:gd name="connsiteY3-538" fmla="*/ 1321329 h 1326148"/>
                <a:gd name="connsiteX4-539" fmla="*/ 384853 w 588119"/>
                <a:gd name="connsiteY4-540" fmla="*/ 1326148 h 1326148"/>
                <a:gd name="connsiteX0-541" fmla="*/ 384853 w 588119"/>
                <a:gd name="connsiteY0-542" fmla="*/ 1326148 h 1326148"/>
                <a:gd name="connsiteX1-543" fmla="*/ 0 w 588119"/>
                <a:gd name="connsiteY1-544" fmla="*/ 48 h 1326148"/>
                <a:gd name="connsiteX2-545" fmla="*/ 521570 w 588119"/>
                <a:gd name="connsiteY2-546" fmla="*/ 228243 h 1326148"/>
                <a:gd name="connsiteX3-547" fmla="*/ 588119 w 588119"/>
                <a:gd name="connsiteY3-548" fmla="*/ 1321329 h 1326148"/>
                <a:gd name="connsiteX4-549" fmla="*/ 384853 w 588119"/>
                <a:gd name="connsiteY4-550" fmla="*/ 1326148 h 1326148"/>
                <a:gd name="connsiteX0-551" fmla="*/ 366066 w 569332"/>
                <a:gd name="connsiteY0-552" fmla="*/ 1097905 h 1097905"/>
                <a:gd name="connsiteX1-553" fmla="*/ 0 w 569332"/>
                <a:gd name="connsiteY1-554" fmla="*/ 4757 h 1097905"/>
                <a:gd name="connsiteX2-555" fmla="*/ 502783 w 569332"/>
                <a:gd name="connsiteY2-556" fmla="*/ 0 h 1097905"/>
                <a:gd name="connsiteX3-557" fmla="*/ 569332 w 569332"/>
                <a:gd name="connsiteY3-558" fmla="*/ 1093086 h 1097905"/>
                <a:gd name="connsiteX4-559" fmla="*/ 366066 w 569332"/>
                <a:gd name="connsiteY4-560" fmla="*/ 1097905 h 1097905"/>
                <a:gd name="connsiteX0-561" fmla="*/ 366066 w 569332"/>
                <a:gd name="connsiteY0-562" fmla="*/ 1097905 h 1097905"/>
                <a:gd name="connsiteX1-563" fmla="*/ 0 w 569332"/>
                <a:gd name="connsiteY1-564" fmla="*/ 4757 h 1097905"/>
                <a:gd name="connsiteX2-565" fmla="*/ 502783 w 569332"/>
                <a:gd name="connsiteY2-566" fmla="*/ 0 h 1097905"/>
                <a:gd name="connsiteX3-567" fmla="*/ 569332 w 569332"/>
                <a:gd name="connsiteY3-568" fmla="*/ 1093086 h 1097905"/>
                <a:gd name="connsiteX4-569" fmla="*/ 366066 w 569332"/>
                <a:gd name="connsiteY4-570" fmla="*/ 1097905 h 1097905"/>
                <a:gd name="connsiteX0-571" fmla="*/ 366066 w 569332"/>
                <a:gd name="connsiteY0-572" fmla="*/ 1097905 h 1097905"/>
                <a:gd name="connsiteX1-573" fmla="*/ 0 w 569332"/>
                <a:gd name="connsiteY1-574" fmla="*/ 4757 h 1097905"/>
                <a:gd name="connsiteX2-575" fmla="*/ 502783 w 569332"/>
                <a:gd name="connsiteY2-576" fmla="*/ 0 h 1097905"/>
                <a:gd name="connsiteX3-577" fmla="*/ 569332 w 569332"/>
                <a:gd name="connsiteY3-578" fmla="*/ 1093086 h 1097905"/>
                <a:gd name="connsiteX4-579" fmla="*/ 366066 w 569332"/>
                <a:gd name="connsiteY4-580" fmla="*/ 1097905 h 1097905"/>
                <a:gd name="connsiteX0-581" fmla="*/ 366066 w 594113"/>
                <a:gd name="connsiteY0-582" fmla="*/ 1097905 h 1179971"/>
                <a:gd name="connsiteX1-583" fmla="*/ 0 w 594113"/>
                <a:gd name="connsiteY1-584" fmla="*/ 4757 h 1179971"/>
                <a:gd name="connsiteX2-585" fmla="*/ 502783 w 594113"/>
                <a:gd name="connsiteY2-586" fmla="*/ 0 h 1179971"/>
                <a:gd name="connsiteX3-587" fmla="*/ 594113 w 594113"/>
                <a:gd name="connsiteY3-588" fmla="*/ 1179818 h 1179971"/>
                <a:gd name="connsiteX4-589" fmla="*/ 366066 w 594113"/>
                <a:gd name="connsiteY4-590" fmla="*/ 1097905 h 1179971"/>
                <a:gd name="connsiteX0-591" fmla="*/ 403236 w 594113"/>
                <a:gd name="connsiteY0-592" fmla="*/ 1215612 h 1215612"/>
                <a:gd name="connsiteX1-593" fmla="*/ 0 w 594113"/>
                <a:gd name="connsiteY1-594" fmla="*/ 4757 h 1215612"/>
                <a:gd name="connsiteX2-595" fmla="*/ 502783 w 594113"/>
                <a:gd name="connsiteY2-596" fmla="*/ 0 h 1215612"/>
                <a:gd name="connsiteX3-597" fmla="*/ 594113 w 594113"/>
                <a:gd name="connsiteY3-598" fmla="*/ 1179818 h 1215612"/>
                <a:gd name="connsiteX4-599" fmla="*/ 403236 w 594113"/>
                <a:gd name="connsiteY4-600" fmla="*/ 1215612 h 121561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94113" h="1215612">
                  <a:moveTo>
                    <a:pt x="403236" y="1215612"/>
                  </a:moveTo>
                  <a:cubicBezTo>
                    <a:pt x="223947" y="663007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57486" y="515061"/>
                    <a:pt x="594113" y="1179818"/>
                  </a:cubicBezTo>
                  <a:cubicBezTo>
                    <a:pt x="496428" y="1184123"/>
                    <a:pt x="599434" y="1214146"/>
                    <a:pt x="403236" y="1215612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1757805" y="2331054"/>
              <a:ext cx="1079500" cy="2674334"/>
              <a:chOff x="1757805" y="2331054"/>
              <a:chExt cx="1079500" cy="2674334"/>
            </a:xfrm>
          </p:grpSpPr>
          <p:sp>
            <p:nvSpPr>
              <p:cNvPr id="108" name="Rectangle 107"/>
              <p:cNvSpPr/>
              <p:nvPr/>
            </p:nvSpPr>
            <p:spPr bwMode="auto">
              <a:xfrm rot="10800000">
                <a:off x="1789113" y="2580876"/>
                <a:ext cx="1027112" cy="1083074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grpSp>
            <p:nvGrpSpPr>
              <p:cNvPr id="47266" name="Group 104"/>
              <p:cNvGrpSpPr/>
              <p:nvPr/>
            </p:nvGrpSpPr>
            <p:grpSpPr bwMode="auto">
              <a:xfrm>
                <a:off x="1782739" y="4616206"/>
                <a:ext cx="1034710" cy="389182"/>
                <a:chOff x="4128636" y="3606589"/>
                <a:chExt cx="568145" cy="338667"/>
              </a:xfrm>
            </p:grpSpPr>
            <p:sp>
              <p:nvSpPr>
                <p:cNvPr id="119" name="Oval 118"/>
                <p:cNvSpPr/>
                <p:nvPr/>
              </p:nvSpPr>
              <p:spPr>
                <a:xfrm>
                  <a:off x="4128649" y="3720080"/>
                  <a:ext cx="568332" cy="225176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20" name="Rectangle 119"/>
                <p:cNvSpPr/>
                <p:nvPr/>
              </p:nvSpPr>
              <p:spPr>
                <a:xfrm>
                  <a:off x="4128649" y="3720080"/>
                  <a:ext cx="568332" cy="111898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21" name="Oval 120"/>
                <p:cNvSpPr/>
                <p:nvPr/>
              </p:nvSpPr>
              <p:spPr>
                <a:xfrm>
                  <a:off x="4128649" y="3606801"/>
                  <a:ext cx="568332" cy="225176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4696981" y="3720080"/>
                  <a:ext cx="0" cy="11189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>
                  <a:off x="4128649" y="3720080"/>
                  <a:ext cx="0" cy="11189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7" name="Rectangle 146"/>
              <p:cNvSpPr/>
              <p:nvPr/>
            </p:nvSpPr>
            <p:spPr bwMode="auto">
              <a:xfrm>
                <a:off x="1801813" y="3602038"/>
                <a:ext cx="1027112" cy="1163637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  <a:alpha val="62000"/>
                    </a:schemeClr>
                  </a:gs>
                  <a:gs pos="54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13" name="Straight Connector 112"/>
              <p:cNvCxnSpPr/>
              <p:nvPr/>
            </p:nvCxnSpPr>
            <p:spPr bwMode="auto">
              <a:xfrm>
                <a:off x="1781175" y="2805113"/>
                <a:ext cx="20638" cy="202088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 bwMode="auto">
              <a:xfrm flipH="1">
                <a:off x="2817813" y="2805113"/>
                <a:ext cx="4762" cy="197643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272" name="Group 9"/>
              <p:cNvGrpSpPr/>
              <p:nvPr/>
            </p:nvGrpSpPr>
            <p:grpSpPr bwMode="auto">
              <a:xfrm>
                <a:off x="1757805" y="2331054"/>
                <a:ext cx="1079500" cy="430213"/>
                <a:chOff x="2183302" y="1574638"/>
                <a:chExt cx="1200154" cy="430181"/>
              </a:xfrm>
            </p:grpSpPr>
            <p:sp>
              <p:nvSpPr>
                <p:cNvPr id="369" name="Oval 368"/>
                <p:cNvSpPr/>
                <p:nvPr/>
              </p:nvSpPr>
              <p:spPr bwMode="auto">
                <a:xfrm flipV="1">
                  <a:off x="2186832" y="1690517"/>
                  <a:ext cx="1194859" cy="3143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20000"/>
                        <a:lumOff val="80000"/>
                      </a:schemeClr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0" name="Rectangle 369"/>
                <p:cNvSpPr/>
                <p:nvPr/>
              </p:nvSpPr>
              <p:spPr bwMode="auto">
                <a:xfrm>
                  <a:off x="2183302" y="1734964"/>
                  <a:ext cx="1198389" cy="112704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1" name="Oval 370"/>
                <p:cNvSpPr/>
                <p:nvPr/>
              </p:nvSpPr>
              <p:spPr bwMode="auto">
                <a:xfrm flipV="1">
                  <a:off x="2183302" y="1574638"/>
                  <a:ext cx="1196624" cy="314302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2" name="Freeform 371"/>
                <p:cNvSpPr/>
                <p:nvPr/>
              </p:nvSpPr>
              <p:spPr bwMode="auto">
                <a:xfrm>
                  <a:off x="2490400" y="1671469"/>
                  <a:ext cx="582428" cy="15715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3" name="Freeform 372"/>
                <p:cNvSpPr/>
                <p:nvPr/>
              </p:nvSpPr>
              <p:spPr bwMode="auto">
                <a:xfrm>
                  <a:off x="2430393" y="1630197"/>
                  <a:ext cx="702443" cy="109529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4" name="Freeform 373"/>
                <p:cNvSpPr/>
                <p:nvPr/>
              </p:nvSpPr>
              <p:spPr bwMode="auto">
                <a:xfrm>
                  <a:off x="2892805" y="1723852"/>
                  <a:ext cx="257680" cy="95243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5" name="Freeform 374"/>
                <p:cNvSpPr/>
                <p:nvPr/>
              </p:nvSpPr>
              <p:spPr bwMode="auto">
                <a:xfrm>
                  <a:off x="2418037" y="1725440"/>
                  <a:ext cx="254150" cy="9524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76" name="Straight Connector 375"/>
                <p:cNvCxnSpPr>
                  <a:endCxn id="371" idx="2"/>
                </p:cNvCxnSpPr>
                <p:nvPr/>
              </p:nvCxnSpPr>
              <p:spPr bwMode="auto">
                <a:xfrm flipH="1" flipV="1">
                  <a:off x="2183302" y="1731787"/>
                  <a:ext cx="3530" cy="122228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7" name="Straight Connector 376"/>
                <p:cNvCxnSpPr/>
                <p:nvPr/>
              </p:nvCxnSpPr>
              <p:spPr bwMode="auto">
                <a:xfrm flipH="1" flipV="1">
                  <a:off x="3379926" y="1728615"/>
                  <a:ext cx="3530" cy="122228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" name="Group 18"/>
            <p:cNvGrpSpPr/>
            <p:nvPr/>
          </p:nvGrpSpPr>
          <p:grpSpPr>
            <a:xfrm>
              <a:off x="3500438" y="3174091"/>
              <a:ext cx="522287" cy="1831297"/>
              <a:chOff x="3500438" y="3174091"/>
              <a:chExt cx="522287" cy="1831297"/>
            </a:xfrm>
          </p:grpSpPr>
          <p:sp>
            <p:nvSpPr>
              <p:cNvPr id="171" name="Rectangle 170"/>
              <p:cNvSpPr/>
              <p:nvPr/>
            </p:nvSpPr>
            <p:spPr bwMode="auto">
              <a:xfrm rot="10800000">
                <a:off x="3507320" y="3287221"/>
                <a:ext cx="498349" cy="306623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90" name="Straight Connector 89"/>
              <p:cNvCxnSpPr/>
              <p:nvPr/>
            </p:nvCxnSpPr>
            <p:spPr bwMode="auto">
              <a:xfrm flipH="1">
                <a:off x="4019550" y="3321180"/>
                <a:ext cx="1059" cy="153657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7247" name="Picture 86" descr="router_top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00438" y="3194292"/>
                <a:ext cx="522287" cy="220475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47249" name="Group 82"/>
              <p:cNvGrpSpPr/>
              <p:nvPr/>
            </p:nvGrpSpPr>
            <p:grpSpPr bwMode="auto">
              <a:xfrm>
                <a:off x="3511442" y="4783543"/>
                <a:ext cx="507858" cy="221845"/>
                <a:chOff x="4128636" y="3606589"/>
                <a:chExt cx="568145" cy="338667"/>
              </a:xfrm>
            </p:grpSpPr>
            <p:sp>
              <p:nvSpPr>
                <p:cNvPr id="97" name="Oval 96"/>
                <p:cNvSpPr/>
                <p:nvPr/>
              </p:nvSpPr>
              <p:spPr>
                <a:xfrm>
                  <a:off x="4128757" y="3719873"/>
                  <a:ext cx="568304" cy="225383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4128757" y="3719873"/>
                  <a:ext cx="568304" cy="11147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9" name="Oval 98"/>
                <p:cNvSpPr/>
                <p:nvPr/>
              </p:nvSpPr>
              <p:spPr>
                <a:xfrm>
                  <a:off x="4128757" y="3605971"/>
                  <a:ext cx="568304" cy="225382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4697061" y="3719873"/>
                  <a:ext cx="0" cy="111479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>
                  <a:off x="4128757" y="3719873"/>
                  <a:ext cx="0" cy="111479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5" name="Rectangle 154"/>
              <p:cNvSpPr/>
              <p:nvPr/>
            </p:nvSpPr>
            <p:spPr bwMode="auto">
              <a:xfrm>
                <a:off x="3516313" y="3697288"/>
                <a:ext cx="498475" cy="1163637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74" name="Straight Connector 173"/>
              <p:cNvCxnSpPr>
                <a:stCxn id="381" idx="2"/>
              </p:cNvCxnSpPr>
              <p:nvPr/>
            </p:nvCxnSpPr>
            <p:spPr bwMode="auto">
              <a:xfrm flipH="1">
                <a:off x="3506788" y="3262991"/>
                <a:ext cx="4762" cy="1688422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233" name="Group 377"/>
              <p:cNvGrpSpPr/>
              <p:nvPr/>
            </p:nvGrpSpPr>
            <p:grpSpPr bwMode="auto">
              <a:xfrm>
                <a:off x="3511057" y="3174091"/>
                <a:ext cx="504096" cy="242719"/>
                <a:chOff x="2183302" y="1574638"/>
                <a:chExt cx="1200154" cy="430218"/>
              </a:xfrm>
            </p:grpSpPr>
            <p:sp>
              <p:nvSpPr>
                <p:cNvPr id="379" name="Oval 378"/>
                <p:cNvSpPr/>
                <p:nvPr/>
              </p:nvSpPr>
              <p:spPr bwMode="auto">
                <a:xfrm flipV="1">
                  <a:off x="2188256" y="1690004"/>
                  <a:ext cx="1194331" cy="31514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80" name="Rectangle 379"/>
                <p:cNvSpPr/>
                <p:nvPr/>
              </p:nvSpPr>
              <p:spPr bwMode="auto">
                <a:xfrm>
                  <a:off x="2184476" y="1735026"/>
                  <a:ext cx="1198111" cy="11255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1" name="Oval 380"/>
                <p:cNvSpPr/>
                <p:nvPr/>
              </p:nvSpPr>
              <p:spPr bwMode="auto">
                <a:xfrm flipV="1">
                  <a:off x="2184476" y="1574638"/>
                  <a:ext cx="1194331" cy="315149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82" name="Freeform 381"/>
                <p:cNvSpPr/>
                <p:nvPr/>
              </p:nvSpPr>
              <p:spPr bwMode="auto">
                <a:xfrm>
                  <a:off x="2490619" y="1670308"/>
                  <a:ext cx="582047" cy="15757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3" name="Freeform 382"/>
                <p:cNvSpPr/>
                <p:nvPr/>
              </p:nvSpPr>
              <p:spPr bwMode="auto">
                <a:xfrm>
                  <a:off x="2430146" y="1630915"/>
                  <a:ext cx="702992" cy="109739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4" name="Freeform 383"/>
                <p:cNvSpPr/>
                <p:nvPr/>
              </p:nvSpPr>
              <p:spPr bwMode="auto">
                <a:xfrm>
                  <a:off x="2891248" y="1723770"/>
                  <a:ext cx="260786" cy="9567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5" name="Freeform 384"/>
                <p:cNvSpPr/>
                <p:nvPr/>
              </p:nvSpPr>
              <p:spPr bwMode="auto">
                <a:xfrm>
                  <a:off x="2418806" y="1726585"/>
                  <a:ext cx="253230" cy="92856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86" name="Straight Connector 385"/>
                <p:cNvCxnSpPr>
                  <a:endCxn id="381" idx="2"/>
                </p:cNvCxnSpPr>
                <p:nvPr/>
              </p:nvCxnSpPr>
              <p:spPr bwMode="auto">
                <a:xfrm flipH="1" flipV="1">
                  <a:off x="2184476" y="1732213"/>
                  <a:ext cx="3781" cy="12099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7" name="Straight Connector 386"/>
                <p:cNvCxnSpPr/>
                <p:nvPr/>
              </p:nvCxnSpPr>
              <p:spPr bwMode="auto">
                <a:xfrm flipH="1" flipV="1">
                  <a:off x="3378806" y="1729398"/>
                  <a:ext cx="3781" cy="120996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" name="Group 19"/>
            <p:cNvGrpSpPr/>
            <p:nvPr/>
          </p:nvGrpSpPr>
          <p:grpSpPr>
            <a:xfrm>
              <a:off x="4299212" y="2486508"/>
              <a:ext cx="528376" cy="2517292"/>
              <a:chOff x="4299212" y="2486508"/>
              <a:chExt cx="528376" cy="2517292"/>
            </a:xfrm>
          </p:grpSpPr>
          <p:sp>
            <p:nvSpPr>
              <p:cNvPr id="439" name="Rectangle 438"/>
              <p:cNvSpPr/>
              <p:nvPr/>
            </p:nvSpPr>
            <p:spPr bwMode="auto">
              <a:xfrm rot="10800000">
                <a:off x="4315358" y="2675960"/>
                <a:ext cx="498350" cy="916575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40" name="Straight Connector 439"/>
              <p:cNvCxnSpPr/>
              <p:nvPr/>
            </p:nvCxnSpPr>
            <p:spPr bwMode="auto">
              <a:xfrm>
                <a:off x="4822015" y="2642002"/>
                <a:ext cx="5573" cy="2214161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218" name="Group 442"/>
              <p:cNvGrpSpPr/>
              <p:nvPr/>
            </p:nvGrpSpPr>
            <p:grpSpPr bwMode="auto">
              <a:xfrm>
                <a:off x="4319479" y="4781999"/>
                <a:ext cx="507859" cy="221801"/>
                <a:chOff x="4128636" y="3606589"/>
                <a:chExt cx="568145" cy="338667"/>
              </a:xfrm>
            </p:grpSpPr>
            <p:sp>
              <p:nvSpPr>
                <p:cNvPr id="452" name="Oval 451"/>
                <p:cNvSpPr/>
                <p:nvPr/>
              </p:nvSpPr>
              <p:spPr>
                <a:xfrm>
                  <a:off x="4128758" y="3719830"/>
                  <a:ext cx="568303" cy="225426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53" name="Rectangle 452"/>
                <p:cNvSpPr/>
                <p:nvPr/>
              </p:nvSpPr>
              <p:spPr>
                <a:xfrm>
                  <a:off x="4128758" y="3719830"/>
                  <a:ext cx="568303" cy="111502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54" name="Oval 453"/>
                <p:cNvSpPr/>
                <p:nvPr/>
              </p:nvSpPr>
              <p:spPr>
                <a:xfrm>
                  <a:off x="4128758" y="3605903"/>
                  <a:ext cx="568303" cy="225428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55" name="Straight Connector 454"/>
                <p:cNvCxnSpPr/>
                <p:nvPr/>
              </p:nvCxnSpPr>
              <p:spPr>
                <a:xfrm>
                  <a:off x="4697061" y="3719830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6" name="Straight Connector 455"/>
                <p:cNvCxnSpPr/>
                <p:nvPr/>
              </p:nvCxnSpPr>
              <p:spPr>
                <a:xfrm>
                  <a:off x="4128758" y="3719830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4" name="Rectangle 443"/>
              <p:cNvSpPr/>
              <p:nvPr/>
            </p:nvSpPr>
            <p:spPr bwMode="auto">
              <a:xfrm>
                <a:off x="4324350" y="3695700"/>
                <a:ext cx="498475" cy="1163638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47" name="Straight Connector 446"/>
              <p:cNvCxnSpPr>
                <a:stCxn id="458" idx="2"/>
              </p:cNvCxnSpPr>
              <p:nvPr/>
            </p:nvCxnSpPr>
            <p:spPr bwMode="auto">
              <a:xfrm>
                <a:off x="4300799" y="2640496"/>
                <a:ext cx="14026" cy="2309329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137" name="Group 456"/>
              <p:cNvGrpSpPr/>
              <p:nvPr/>
            </p:nvGrpSpPr>
            <p:grpSpPr bwMode="auto">
              <a:xfrm>
                <a:off x="4299212" y="2486508"/>
                <a:ext cx="504825" cy="242888"/>
                <a:chOff x="2183302" y="1574638"/>
                <a:chExt cx="1200154" cy="430218"/>
              </a:xfrm>
            </p:grpSpPr>
            <p:sp>
              <p:nvSpPr>
                <p:cNvPr id="458" name="Oval 457"/>
                <p:cNvSpPr/>
                <p:nvPr/>
              </p:nvSpPr>
              <p:spPr bwMode="auto">
                <a:xfrm flipV="1">
                  <a:off x="2187075" y="1689926"/>
                  <a:ext cx="1196381" cy="31493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59" name="Rectangle 458"/>
                <p:cNvSpPr/>
                <p:nvPr/>
              </p:nvSpPr>
              <p:spPr bwMode="auto">
                <a:xfrm>
                  <a:off x="2183302" y="1734916"/>
                  <a:ext cx="1200154" cy="11247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0" name="Oval 459"/>
                <p:cNvSpPr/>
                <p:nvPr/>
              </p:nvSpPr>
              <p:spPr bwMode="auto">
                <a:xfrm flipV="1">
                  <a:off x="2183302" y="1574638"/>
                  <a:ext cx="1196379" cy="31493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61" name="Freeform 460"/>
                <p:cNvSpPr/>
                <p:nvPr/>
              </p:nvSpPr>
              <p:spPr bwMode="auto">
                <a:xfrm>
                  <a:off x="2489000" y="1670242"/>
                  <a:ext cx="584982" cy="15746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2" name="Freeform 461"/>
                <p:cNvSpPr/>
                <p:nvPr/>
              </p:nvSpPr>
              <p:spPr bwMode="auto">
                <a:xfrm>
                  <a:off x="2428615" y="1630876"/>
                  <a:ext cx="705752" cy="109664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3" name="Freeform 462"/>
                <p:cNvSpPr/>
                <p:nvPr/>
              </p:nvSpPr>
              <p:spPr bwMode="auto">
                <a:xfrm>
                  <a:off x="2892827" y="1723668"/>
                  <a:ext cx="256637" cy="9560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4" name="Freeform 463"/>
                <p:cNvSpPr/>
                <p:nvPr/>
              </p:nvSpPr>
              <p:spPr bwMode="auto">
                <a:xfrm>
                  <a:off x="2417294" y="1726479"/>
                  <a:ext cx="252861" cy="9279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65" name="Straight Connector 464"/>
                <p:cNvCxnSpPr>
                  <a:endCxn id="460" idx="2"/>
                </p:cNvCxnSpPr>
                <p:nvPr/>
              </p:nvCxnSpPr>
              <p:spPr bwMode="auto">
                <a:xfrm flipH="1" flipV="1">
                  <a:off x="2183302" y="1732103"/>
                  <a:ext cx="3773" cy="120912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6" name="Straight Connector 465"/>
                <p:cNvCxnSpPr/>
                <p:nvPr/>
              </p:nvCxnSpPr>
              <p:spPr bwMode="auto">
                <a:xfrm flipH="1" flipV="1">
                  <a:off x="3379681" y="1729292"/>
                  <a:ext cx="3775" cy="120910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" name="Group 20"/>
            <p:cNvGrpSpPr/>
            <p:nvPr/>
          </p:nvGrpSpPr>
          <p:grpSpPr>
            <a:xfrm>
              <a:off x="5491163" y="3179295"/>
              <a:ext cx="522287" cy="1824505"/>
              <a:chOff x="5491163" y="3179295"/>
              <a:chExt cx="522287" cy="1824505"/>
            </a:xfrm>
          </p:grpSpPr>
          <p:sp>
            <p:nvSpPr>
              <p:cNvPr id="468" name="Rectangle 467"/>
              <p:cNvSpPr/>
              <p:nvPr/>
            </p:nvSpPr>
            <p:spPr bwMode="auto">
              <a:xfrm rot="10800000">
                <a:off x="5498044" y="3266845"/>
                <a:ext cx="498349" cy="325689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69" name="Straight Connector 468"/>
              <p:cNvCxnSpPr>
                <a:stCxn id="489" idx="6"/>
              </p:cNvCxnSpPr>
              <p:nvPr/>
            </p:nvCxnSpPr>
            <p:spPr bwMode="auto">
              <a:xfrm>
                <a:off x="6003925" y="3268195"/>
                <a:ext cx="6350" cy="1581176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7187" name="Picture 469" descr="router_top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1163" y="3206725"/>
                <a:ext cx="522287" cy="220431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47189" name="Group 471"/>
              <p:cNvGrpSpPr/>
              <p:nvPr/>
            </p:nvGrpSpPr>
            <p:grpSpPr bwMode="auto">
              <a:xfrm>
                <a:off x="5502167" y="4781999"/>
                <a:ext cx="507858" cy="221801"/>
                <a:chOff x="4128636" y="3606589"/>
                <a:chExt cx="568145" cy="338667"/>
              </a:xfrm>
            </p:grpSpPr>
            <p:sp>
              <p:nvSpPr>
                <p:cNvPr id="481" name="Oval 480"/>
                <p:cNvSpPr/>
                <p:nvPr/>
              </p:nvSpPr>
              <p:spPr>
                <a:xfrm>
                  <a:off x="4128757" y="3719830"/>
                  <a:ext cx="568304" cy="225426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82" name="Rectangle 481"/>
                <p:cNvSpPr/>
                <p:nvPr/>
              </p:nvSpPr>
              <p:spPr>
                <a:xfrm>
                  <a:off x="4128757" y="3719830"/>
                  <a:ext cx="568304" cy="111502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83" name="Oval 482"/>
                <p:cNvSpPr/>
                <p:nvPr/>
              </p:nvSpPr>
              <p:spPr>
                <a:xfrm>
                  <a:off x="4128757" y="3605903"/>
                  <a:ext cx="568304" cy="225428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84" name="Straight Connector 483"/>
                <p:cNvCxnSpPr/>
                <p:nvPr/>
              </p:nvCxnSpPr>
              <p:spPr>
                <a:xfrm>
                  <a:off x="4697061" y="3719830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5" name="Straight Connector 484"/>
                <p:cNvCxnSpPr/>
                <p:nvPr/>
              </p:nvCxnSpPr>
              <p:spPr>
                <a:xfrm>
                  <a:off x="4128757" y="3719830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3" name="Rectangle 472"/>
              <p:cNvSpPr/>
              <p:nvPr/>
            </p:nvSpPr>
            <p:spPr bwMode="auto">
              <a:xfrm>
                <a:off x="5507038" y="3695700"/>
                <a:ext cx="498475" cy="1163638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76" name="Straight Connector 475"/>
              <p:cNvCxnSpPr>
                <a:stCxn id="47187" idx="1"/>
              </p:cNvCxnSpPr>
              <p:nvPr/>
            </p:nvCxnSpPr>
            <p:spPr bwMode="auto">
              <a:xfrm>
                <a:off x="5491163" y="3316941"/>
                <a:ext cx="6350" cy="1632884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139" name="Group 485"/>
              <p:cNvGrpSpPr/>
              <p:nvPr/>
            </p:nvGrpSpPr>
            <p:grpSpPr bwMode="auto">
              <a:xfrm>
                <a:off x="5500688" y="3179295"/>
                <a:ext cx="504825" cy="242888"/>
                <a:chOff x="2183302" y="1574638"/>
                <a:chExt cx="1200154" cy="430218"/>
              </a:xfrm>
            </p:grpSpPr>
            <p:sp>
              <p:nvSpPr>
                <p:cNvPr id="487" name="Oval 486"/>
                <p:cNvSpPr/>
                <p:nvPr/>
              </p:nvSpPr>
              <p:spPr bwMode="auto">
                <a:xfrm flipV="1">
                  <a:off x="2187075" y="1689926"/>
                  <a:ext cx="1196381" cy="31493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88" name="Rectangle 487"/>
                <p:cNvSpPr/>
                <p:nvPr/>
              </p:nvSpPr>
              <p:spPr bwMode="auto">
                <a:xfrm>
                  <a:off x="2183302" y="1734916"/>
                  <a:ext cx="1200154" cy="11247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89" name="Oval 488"/>
                <p:cNvSpPr/>
                <p:nvPr/>
              </p:nvSpPr>
              <p:spPr bwMode="auto">
                <a:xfrm flipV="1">
                  <a:off x="2183302" y="1574638"/>
                  <a:ext cx="1196379" cy="31493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90" name="Freeform 489"/>
                <p:cNvSpPr/>
                <p:nvPr/>
              </p:nvSpPr>
              <p:spPr bwMode="auto">
                <a:xfrm>
                  <a:off x="2489000" y="1670242"/>
                  <a:ext cx="584982" cy="15746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1" name="Freeform 490"/>
                <p:cNvSpPr/>
                <p:nvPr/>
              </p:nvSpPr>
              <p:spPr bwMode="auto">
                <a:xfrm>
                  <a:off x="2428615" y="1630876"/>
                  <a:ext cx="705752" cy="109664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2" name="Freeform 491"/>
                <p:cNvSpPr/>
                <p:nvPr/>
              </p:nvSpPr>
              <p:spPr bwMode="auto">
                <a:xfrm>
                  <a:off x="2892827" y="1723668"/>
                  <a:ext cx="256637" cy="9560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3" name="Freeform 492"/>
                <p:cNvSpPr/>
                <p:nvPr/>
              </p:nvSpPr>
              <p:spPr bwMode="auto">
                <a:xfrm>
                  <a:off x="2417294" y="1726479"/>
                  <a:ext cx="252861" cy="9279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94" name="Straight Connector 493"/>
                <p:cNvCxnSpPr>
                  <a:endCxn id="489" idx="2"/>
                </p:cNvCxnSpPr>
                <p:nvPr/>
              </p:nvCxnSpPr>
              <p:spPr bwMode="auto">
                <a:xfrm flipH="1" flipV="1">
                  <a:off x="2183302" y="1732103"/>
                  <a:ext cx="3773" cy="120912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5" name="Straight Connector 494"/>
                <p:cNvCxnSpPr/>
                <p:nvPr/>
              </p:nvCxnSpPr>
              <p:spPr bwMode="auto">
                <a:xfrm flipH="1" flipV="1">
                  <a:off x="3379681" y="1729292"/>
                  <a:ext cx="3775" cy="120910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2" name="Group 21"/>
            <p:cNvGrpSpPr/>
            <p:nvPr/>
          </p:nvGrpSpPr>
          <p:grpSpPr>
            <a:xfrm>
              <a:off x="6472366" y="2647932"/>
              <a:ext cx="522159" cy="2354282"/>
              <a:chOff x="6472366" y="2647932"/>
              <a:chExt cx="522159" cy="2354282"/>
            </a:xfrm>
          </p:grpSpPr>
          <p:sp>
            <p:nvSpPr>
              <p:cNvPr id="497" name="Rectangle 496"/>
              <p:cNvSpPr/>
              <p:nvPr/>
            </p:nvSpPr>
            <p:spPr bwMode="auto">
              <a:xfrm rot="10800000">
                <a:off x="6482296" y="2777838"/>
                <a:ext cx="498349" cy="722037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98" name="Straight Connector 497"/>
              <p:cNvCxnSpPr/>
              <p:nvPr/>
            </p:nvCxnSpPr>
            <p:spPr bwMode="auto">
              <a:xfrm>
                <a:off x="6994525" y="2845840"/>
                <a:ext cx="0" cy="1999208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160" name="Group 500"/>
              <p:cNvGrpSpPr/>
              <p:nvPr/>
            </p:nvGrpSpPr>
            <p:grpSpPr bwMode="auto">
              <a:xfrm>
                <a:off x="6486417" y="4766099"/>
                <a:ext cx="507858" cy="236115"/>
                <a:chOff x="4128636" y="3606589"/>
                <a:chExt cx="568145" cy="338667"/>
              </a:xfrm>
            </p:grpSpPr>
            <p:sp>
              <p:nvSpPr>
                <p:cNvPr id="510" name="Oval 509"/>
                <p:cNvSpPr/>
                <p:nvPr/>
              </p:nvSpPr>
              <p:spPr>
                <a:xfrm>
                  <a:off x="4128757" y="3719828"/>
                  <a:ext cx="568304" cy="225428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1" name="Rectangle 510"/>
                <p:cNvSpPr/>
                <p:nvPr/>
              </p:nvSpPr>
              <p:spPr>
                <a:xfrm>
                  <a:off x="4128757" y="3719828"/>
                  <a:ext cx="568304" cy="111502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2" name="Oval 511"/>
                <p:cNvSpPr/>
                <p:nvPr/>
              </p:nvSpPr>
              <p:spPr>
                <a:xfrm>
                  <a:off x="4128757" y="3605903"/>
                  <a:ext cx="568304" cy="225426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13" name="Straight Connector 512"/>
                <p:cNvCxnSpPr/>
                <p:nvPr/>
              </p:nvCxnSpPr>
              <p:spPr>
                <a:xfrm>
                  <a:off x="4697061" y="3719828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4" name="Straight Connector 513"/>
                <p:cNvCxnSpPr/>
                <p:nvPr/>
              </p:nvCxnSpPr>
              <p:spPr>
                <a:xfrm>
                  <a:off x="4128757" y="3719828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02" name="Rectangle 501"/>
              <p:cNvSpPr/>
              <p:nvPr/>
            </p:nvSpPr>
            <p:spPr bwMode="auto">
              <a:xfrm>
                <a:off x="6491288" y="3609696"/>
                <a:ext cx="498475" cy="1238732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05" name="Straight Connector 504"/>
              <p:cNvCxnSpPr/>
              <p:nvPr/>
            </p:nvCxnSpPr>
            <p:spPr bwMode="auto">
              <a:xfrm>
                <a:off x="6472366" y="2818589"/>
                <a:ext cx="9397" cy="2126166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141" name="Group 514"/>
              <p:cNvGrpSpPr/>
              <p:nvPr/>
            </p:nvGrpSpPr>
            <p:grpSpPr bwMode="auto">
              <a:xfrm>
                <a:off x="6478146" y="2647932"/>
                <a:ext cx="504825" cy="242887"/>
                <a:chOff x="2183302" y="1574638"/>
                <a:chExt cx="1200154" cy="430218"/>
              </a:xfrm>
            </p:grpSpPr>
            <p:sp>
              <p:nvSpPr>
                <p:cNvPr id="516" name="Oval 515"/>
                <p:cNvSpPr/>
                <p:nvPr/>
              </p:nvSpPr>
              <p:spPr bwMode="auto">
                <a:xfrm flipV="1">
                  <a:off x="2187075" y="1689925"/>
                  <a:ext cx="1196381" cy="31493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17" name="Rectangle 516"/>
                <p:cNvSpPr/>
                <p:nvPr/>
              </p:nvSpPr>
              <p:spPr bwMode="auto">
                <a:xfrm>
                  <a:off x="2183302" y="1734915"/>
                  <a:ext cx="1200154" cy="112476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8" name="Oval 517"/>
                <p:cNvSpPr/>
                <p:nvPr/>
              </p:nvSpPr>
              <p:spPr bwMode="auto">
                <a:xfrm flipV="1">
                  <a:off x="2183302" y="1574638"/>
                  <a:ext cx="1196379" cy="314931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19" name="Freeform 518"/>
                <p:cNvSpPr/>
                <p:nvPr/>
              </p:nvSpPr>
              <p:spPr bwMode="auto">
                <a:xfrm>
                  <a:off x="2489000" y="1670242"/>
                  <a:ext cx="584982" cy="157466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20" name="Freeform 519"/>
                <p:cNvSpPr/>
                <p:nvPr/>
              </p:nvSpPr>
              <p:spPr bwMode="auto">
                <a:xfrm>
                  <a:off x="2428615" y="1630876"/>
                  <a:ext cx="705752" cy="109663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21" name="Freeform 520"/>
                <p:cNvSpPr/>
                <p:nvPr/>
              </p:nvSpPr>
              <p:spPr bwMode="auto">
                <a:xfrm>
                  <a:off x="2892827" y="1723667"/>
                  <a:ext cx="256637" cy="9560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22" name="Freeform 521"/>
                <p:cNvSpPr/>
                <p:nvPr/>
              </p:nvSpPr>
              <p:spPr bwMode="auto">
                <a:xfrm>
                  <a:off x="2417294" y="1726480"/>
                  <a:ext cx="252861" cy="92791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23" name="Straight Connector 522"/>
                <p:cNvCxnSpPr>
                  <a:endCxn id="518" idx="2"/>
                </p:cNvCxnSpPr>
                <p:nvPr/>
              </p:nvCxnSpPr>
              <p:spPr bwMode="auto">
                <a:xfrm flipH="1" flipV="1">
                  <a:off x="2183302" y="1732104"/>
                  <a:ext cx="3773" cy="120910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4" name="Straight Connector 523"/>
                <p:cNvCxnSpPr/>
                <p:nvPr/>
              </p:nvCxnSpPr>
              <p:spPr bwMode="auto">
                <a:xfrm flipH="1" flipV="1">
                  <a:off x="3379681" y="1729291"/>
                  <a:ext cx="3775" cy="120912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47142" name="Text Box 167"/>
          <p:cNvSpPr txBox="1">
            <a:spLocks noChangeArrowheads="1"/>
          </p:cNvSpPr>
          <p:nvPr/>
        </p:nvSpPr>
        <p:spPr bwMode="auto">
          <a:xfrm>
            <a:off x="563563" y="277813"/>
            <a:ext cx="4745635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>
                <a:solidFill>
                  <a:srgbClr val="000099"/>
                </a:solidFill>
                <a:latin typeface="Gill Sans MT" panose="020B0502020104020203" pitchFamily="34" charset="0"/>
              </a:rPr>
              <a:t>P</a:t>
            </a:r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er</a:t>
            </a:r>
            <a:r>
              <a:rPr lang="en-US" sz="3600" dirty="0">
                <a:solidFill>
                  <a:srgbClr val="000099"/>
                </a:solidFill>
                <a:latin typeface="Gill Sans MT" panose="020B0502020104020203" pitchFamily="34" charset="0"/>
              </a:rPr>
              <a:t>-router </a:t>
            </a:r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control plane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grpSp>
        <p:nvGrpSpPr>
          <p:cNvPr id="229" name="Group 228"/>
          <p:cNvGrpSpPr/>
          <p:nvPr/>
        </p:nvGrpSpPr>
        <p:grpSpPr>
          <a:xfrm>
            <a:off x="1828233" y="3016011"/>
            <a:ext cx="5112820" cy="879389"/>
            <a:chOff x="1866825" y="707349"/>
            <a:chExt cx="5112820" cy="879389"/>
          </a:xfrm>
        </p:grpSpPr>
        <p:sp>
          <p:nvSpPr>
            <p:cNvPr id="233" name="Oval 232"/>
            <p:cNvSpPr/>
            <p:nvPr/>
          </p:nvSpPr>
          <p:spPr>
            <a:xfrm>
              <a:off x="1866825" y="785347"/>
              <a:ext cx="954705" cy="491476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TextBox 233"/>
            <p:cNvSpPr txBox="1"/>
            <p:nvPr/>
          </p:nvSpPr>
          <p:spPr>
            <a:xfrm>
              <a:off x="1891781" y="783191"/>
              <a:ext cx="910613" cy="4761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480"/>
                </a:lnSpc>
              </a:pPr>
              <a:r>
                <a:rPr lang="en-US" sz="1400" dirty="0" smtClean="0"/>
                <a:t>Routing</a:t>
              </a:r>
              <a:endParaRPr lang="en-US" sz="1400" dirty="0" smtClean="0"/>
            </a:p>
            <a:p>
              <a:pPr algn="ctr">
                <a:lnSpc>
                  <a:spcPts val="1480"/>
                </a:lnSpc>
              </a:pPr>
              <a:r>
                <a:rPr lang="en-US" sz="1400" dirty="0" smtClean="0"/>
                <a:t>Algorithm</a:t>
              </a:r>
              <a:endParaRPr lang="en-US" sz="1400" dirty="0"/>
            </a:p>
          </p:txBody>
        </p:sp>
        <p:cxnSp>
          <p:nvCxnSpPr>
            <p:cNvPr id="235" name="Straight Arrow Connector 234"/>
            <p:cNvCxnSpPr/>
            <p:nvPr/>
          </p:nvCxnSpPr>
          <p:spPr>
            <a:xfrm flipV="1">
              <a:off x="2833714" y="807908"/>
              <a:ext cx="1517851" cy="213379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2750618" y="1201670"/>
              <a:ext cx="797027" cy="279264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Arrow Connector 236"/>
            <p:cNvCxnSpPr/>
            <p:nvPr/>
          </p:nvCxnSpPr>
          <p:spPr>
            <a:xfrm>
              <a:off x="4684666" y="894080"/>
              <a:ext cx="893541" cy="510629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Arrow Connector 237"/>
            <p:cNvCxnSpPr/>
            <p:nvPr/>
          </p:nvCxnSpPr>
          <p:spPr>
            <a:xfrm>
              <a:off x="4800837" y="800746"/>
              <a:ext cx="1695897" cy="130795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Oval 238"/>
            <p:cNvSpPr/>
            <p:nvPr/>
          </p:nvSpPr>
          <p:spPr>
            <a:xfrm>
              <a:off x="6558622" y="894080"/>
              <a:ext cx="421023" cy="182029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Oval 239"/>
            <p:cNvSpPr/>
            <p:nvPr/>
          </p:nvSpPr>
          <p:spPr>
            <a:xfrm>
              <a:off x="5572329" y="1404709"/>
              <a:ext cx="421023" cy="182029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Oval 240"/>
            <p:cNvSpPr/>
            <p:nvPr/>
          </p:nvSpPr>
          <p:spPr>
            <a:xfrm>
              <a:off x="4367082" y="707349"/>
              <a:ext cx="421023" cy="182029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/>
            <p:cNvSpPr/>
            <p:nvPr/>
          </p:nvSpPr>
          <p:spPr>
            <a:xfrm>
              <a:off x="3571953" y="1402071"/>
              <a:ext cx="421023" cy="182029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3" name="Straight Arrow Connector 242"/>
            <p:cNvCxnSpPr/>
            <p:nvPr/>
          </p:nvCxnSpPr>
          <p:spPr>
            <a:xfrm>
              <a:off x="2821560" y="1106261"/>
              <a:ext cx="2738615" cy="338776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Arrow Connector 243"/>
            <p:cNvCxnSpPr>
              <a:endCxn id="239" idx="2"/>
            </p:cNvCxnSpPr>
            <p:nvPr/>
          </p:nvCxnSpPr>
          <p:spPr>
            <a:xfrm flipV="1">
              <a:off x="3997124" y="985095"/>
              <a:ext cx="2561498" cy="469120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 flipV="1">
              <a:off x="3992124" y="1509221"/>
              <a:ext cx="1580205" cy="2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Arrow Connector 245"/>
            <p:cNvCxnSpPr/>
            <p:nvPr/>
          </p:nvCxnSpPr>
          <p:spPr>
            <a:xfrm flipV="1">
              <a:off x="5997500" y="1083737"/>
              <a:ext cx="751103" cy="397197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8" name="TextBox 257"/>
          <p:cNvSpPr txBox="1"/>
          <p:nvPr/>
        </p:nvSpPr>
        <p:spPr>
          <a:xfrm>
            <a:off x="517479" y="1154626"/>
            <a:ext cx="820901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Individual </a:t>
            </a:r>
            <a:r>
              <a:rPr lang="en-US" sz="2400" dirty="0"/>
              <a:t>routing algorithm </a:t>
            </a:r>
            <a:r>
              <a:rPr lang="en-US" sz="2400" dirty="0" smtClean="0"/>
              <a:t>components </a:t>
            </a:r>
            <a:r>
              <a:rPr lang="en-US" sz="2400" i="1" dirty="0" smtClean="0">
                <a:solidFill>
                  <a:srgbClr val="000090"/>
                </a:solidFill>
              </a:rPr>
              <a:t>in each and every router </a:t>
            </a:r>
            <a:r>
              <a:rPr lang="en-US" sz="2400" dirty="0" smtClean="0"/>
              <a:t>interact with each other in control plane to compute forwarding tables</a:t>
            </a:r>
            <a:endParaRPr lang="en-US" sz="24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1557338" y="3404226"/>
            <a:ext cx="6375400" cy="1047750"/>
            <a:chOff x="1557338" y="3074988"/>
            <a:chExt cx="6375400" cy="1047750"/>
          </a:xfrm>
        </p:grpSpPr>
        <p:sp>
          <p:nvSpPr>
            <p:cNvPr id="47115" name="TextBox 232"/>
            <p:cNvSpPr txBox="1">
              <a:spLocks noChangeArrowheads="1"/>
            </p:cNvSpPr>
            <p:nvPr/>
          </p:nvSpPr>
          <p:spPr bwMode="auto">
            <a:xfrm>
              <a:off x="7292975" y="3651250"/>
              <a:ext cx="595313" cy="4714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/>
                <a:t>data</a:t>
              </a:r>
              <a:endParaRPr lang="en-US" sz="1400"/>
            </a:p>
            <a:p>
              <a:pPr algn="ctr">
                <a:lnSpc>
                  <a:spcPts val="1465"/>
                </a:lnSpc>
              </a:pPr>
              <a:r>
                <a:rPr lang="en-US" sz="1400"/>
                <a:t>plane</a:t>
              </a:r>
              <a:endParaRPr lang="en-US" sz="1400"/>
            </a:p>
          </p:txBody>
        </p:sp>
        <p:sp>
          <p:nvSpPr>
            <p:cNvPr id="47116" name="TextBox 233"/>
            <p:cNvSpPr txBox="1">
              <a:spLocks noChangeArrowheads="1"/>
            </p:cNvSpPr>
            <p:nvPr/>
          </p:nvSpPr>
          <p:spPr bwMode="auto">
            <a:xfrm>
              <a:off x="7224713" y="3074988"/>
              <a:ext cx="708025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/>
                <a:t>control</a:t>
              </a:r>
              <a:endParaRPr lang="en-US" sz="1400"/>
            </a:p>
            <a:p>
              <a:pPr algn="ctr">
                <a:lnSpc>
                  <a:spcPts val="1465"/>
                </a:lnSpc>
              </a:pPr>
              <a:r>
                <a:rPr lang="en-US" sz="1400"/>
                <a:t>plane</a:t>
              </a:r>
              <a:endParaRPr lang="en-US" sz="1400"/>
            </a:p>
          </p:txBody>
        </p:sp>
        <p:cxnSp>
          <p:nvCxnSpPr>
            <p:cNvPr id="232" name="Straight Connector 231"/>
            <p:cNvCxnSpPr/>
            <p:nvPr/>
          </p:nvCxnSpPr>
          <p:spPr>
            <a:xfrm>
              <a:off x="1557338" y="3613150"/>
              <a:ext cx="6207125" cy="0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1829356" y="4031984"/>
            <a:ext cx="5126173" cy="1120753"/>
            <a:chOff x="-4746102" y="4471477"/>
            <a:chExt cx="5126173" cy="1120753"/>
          </a:xfrm>
        </p:grpSpPr>
        <p:pic>
          <p:nvPicPr>
            <p:cNvPr id="47268" name="Picture 10" descr="fig42_tabl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746102" y="4471477"/>
              <a:ext cx="966463" cy="966962"/>
            </a:xfrm>
            <a:prstGeom prst="rect">
              <a:avLst/>
            </a:prstGeom>
            <a:noFill/>
            <a:ln w="9525">
              <a:solidFill>
                <a:srgbClr val="CC0000"/>
              </a:solidFill>
              <a:miter lim="800000"/>
              <a:headEnd/>
              <a:tailEnd/>
            </a:ln>
          </p:spPr>
        </p:pic>
        <p:grpSp>
          <p:nvGrpSpPr>
            <p:cNvPr id="26" name="Group 25"/>
            <p:cNvGrpSpPr/>
            <p:nvPr/>
          </p:nvGrpSpPr>
          <p:grpSpPr>
            <a:xfrm>
              <a:off x="-3025264" y="5228984"/>
              <a:ext cx="3405335" cy="363246"/>
              <a:chOff x="-3025264" y="5228984"/>
              <a:chExt cx="3405335" cy="363246"/>
            </a:xfrm>
          </p:grpSpPr>
          <p:grpSp>
            <p:nvGrpSpPr>
              <p:cNvPr id="47251" name="Group 241"/>
              <p:cNvGrpSpPr/>
              <p:nvPr/>
            </p:nvGrpSpPr>
            <p:grpSpPr bwMode="auto">
              <a:xfrm>
                <a:off x="-3025264" y="5262858"/>
                <a:ext cx="430360" cy="329372"/>
                <a:chOff x="2931664" y="3912603"/>
                <a:chExt cx="430450" cy="329314"/>
              </a:xfrm>
            </p:grpSpPr>
            <p:sp>
              <p:nvSpPr>
                <p:cNvPr id="92" name="Rectangle 91"/>
                <p:cNvSpPr/>
                <p:nvPr/>
              </p:nvSpPr>
              <p:spPr>
                <a:xfrm>
                  <a:off x="2935837" y="3912034"/>
                  <a:ext cx="425539" cy="330142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93" name="Straight Connector 92"/>
                <p:cNvCxnSpPr/>
                <p:nvPr/>
              </p:nvCxnSpPr>
              <p:spPr>
                <a:xfrm>
                  <a:off x="2931074" y="4004093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>
                  <a:off x="2931074" y="4067582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>
                  <a:stCxn id="92" idx="2"/>
                </p:cNvCxnSpPr>
                <p:nvPr/>
              </p:nvCxnSpPr>
              <p:spPr>
                <a:xfrm flipH="1" flipV="1">
                  <a:off x="3147019" y="4004093"/>
                  <a:ext cx="1587" cy="238083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220" name="Group 444"/>
              <p:cNvGrpSpPr/>
              <p:nvPr/>
            </p:nvGrpSpPr>
            <p:grpSpPr bwMode="auto">
              <a:xfrm>
                <a:off x="-2217227" y="5261364"/>
                <a:ext cx="430361" cy="329307"/>
                <a:chOff x="2931664" y="3912603"/>
                <a:chExt cx="430450" cy="329314"/>
              </a:xfrm>
            </p:grpSpPr>
            <p:sp>
              <p:nvSpPr>
                <p:cNvPr id="448" name="Rectangle 447"/>
                <p:cNvSpPr/>
                <p:nvPr/>
              </p:nvSpPr>
              <p:spPr>
                <a:xfrm>
                  <a:off x="2935838" y="3911941"/>
                  <a:ext cx="425538" cy="330207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49" name="Straight Connector 448"/>
                <p:cNvCxnSpPr/>
                <p:nvPr/>
              </p:nvCxnSpPr>
              <p:spPr>
                <a:xfrm>
                  <a:off x="2931074" y="4004018"/>
                  <a:ext cx="425538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0" name="Straight Connector 449"/>
                <p:cNvCxnSpPr/>
                <p:nvPr/>
              </p:nvCxnSpPr>
              <p:spPr>
                <a:xfrm>
                  <a:off x="2931074" y="4067519"/>
                  <a:ext cx="425538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1" name="Straight Connector 450"/>
                <p:cNvCxnSpPr>
                  <a:stCxn id="448" idx="2"/>
                </p:cNvCxnSpPr>
                <p:nvPr/>
              </p:nvCxnSpPr>
              <p:spPr>
                <a:xfrm flipH="1" flipV="1">
                  <a:off x="3147019" y="4004018"/>
                  <a:ext cx="1588" cy="23813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191" name="Group 473"/>
              <p:cNvGrpSpPr/>
              <p:nvPr/>
            </p:nvGrpSpPr>
            <p:grpSpPr bwMode="auto">
              <a:xfrm>
                <a:off x="-1034539" y="5261364"/>
                <a:ext cx="430360" cy="329307"/>
                <a:chOff x="2931664" y="3912603"/>
                <a:chExt cx="430450" cy="329314"/>
              </a:xfrm>
            </p:grpSpPr>
            <p:sp>
              <p:nvSpPr>
                <p:cNvPr id="477" name="Rectangle 476"/>
                <p:cNvSpPr/>
                <p:nvPr/>
              </p:nvSpPr>
              <p:spPr>
                <a:xfrm>
                  <a:off x="2935837" y="3911941"/>
                  <a:ext cx="425539" cy="330207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78" name="Straight Connector 477"/>
                <p:cNvCxnSpPr/>
                <p:nvPr/>
              </p:nvCxnSpPr>
              <p:spPr>
                <a:xfrm>
                  <a:off x="2931074" y="4004018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9" name="Straight Connector 478"/>
                <p:cNvCxnSpPr/>
                <p:nvPr/>
              </p:nvCxnSpPr>
              <p:spPr>
                <a:xfrm>
                  <a:off x="2931074" y="4067519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0" name="Straight Connector 479"/>
                <p:cNvCxnSpPr>
                  <a:stCxn id="477" idx="2"/>
                </p:cNvCxnSpPr>
                <p:nvPr/>
              </p:nvCxnSpPr>
              <p:spPr>
                <a:xfrm flipH="1" flipV="1">
                  <a:off x="3147019" y="4004018"/>
                  <a:ext cx="1587" cy="23813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162" name="Group 502"/>
              <p:cNvGrpSpPr/>
              <p:nvPr/>
            </p:nvGrpSpPr>
            <p:grpSpPr bwMode="auto">
              <a:xfrm>
                <a:off x="-50289" y="5228984"/>
                <a:ext cx="430360" cy="350559"/>
                <a:chOff x="2931664" y="3912603"/>
                <a:chExt cx="430450" cy="329314"/>
              </a:xfrm>
            </p:grpSpPr>
            <p:sp>
              <p:nvSpPr>
                <p:cNvPr id="506" name="Rectangle 505"/>
                <p:cNvSpPr/>
                <p:nvPr/>
              </p:nvSpPr>
              <p:spPr>
                <a:xfrm>
                  <a:off x="2935837" y="3911940"/>
                  <a:ext cx="425539" cy="330207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07" name="Straight Connector 506"/>
                <p:cNvCxnSpPr/>
                <p:nvPr/>
              </p:nvCxnSpPr>
              <p:spPr>
                <a:xfrm>
                  <a:off x="2931074" y="4004017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8" name="Straight Connector 507"/>
                <p:cNvCxnSpPr/>
                <p:nvPr/>
              </p:nvCxnSpPr>
              <p:spPr>
                <a:xfrm>
                  <a:off x="2931074" y="4067518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9" name="Straight Connector 508"/>
                <p:cNvCxnSpPr>
                  <a:stCxn id="506" idx="2"/>
                </p:cNvCxnSpPr>
                <p:nvPr/>
              </p:nvCxnSpPr>
              <p:spPr>
                <a:xfrm flipH="1" flipV="1">
                  <a:off x="3147019" y="4004017"/>
                  <a:ext cx="1587" cy="23813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5" name="Group 24"/>
          <p:cNvGrpSpPr/>
          <p:nvPr/>
        </p:nvGrpSpPr>
        <p:grpSpPr>
          <a:xfrm>
            <a:off x="2282487" y="3212142"/>
            <a:ext cx="4437063" cy="1906161"/>
            <a:chOff x="-4267279" y="3655204"/>
            <a:chExt cx="4437063" cy="1906161"/>
          </a:xfrm>
        </p:grpSpPr>
        <p:cxnSp>
          <p:nvCxnSpPr>
            <p:cNvPr id="111" name="Straight Arrow Connector 110"/>
            <p:cNvCxnSpPr/>
            <p:nvPr/>
          </p:nvCxnSpPr>
          <p:spPr bwMode="auto">
            <a:xfrm>
              <a:off x="-4267279" y="4046968"/>
              <a:ext cx="0" cy="422275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 bwMode="auto">
            <a:xfrm flipH="1">
              <a:off x="-2808366" y="4361550"/>
              <a:ext cx="154" cy="872164"/>
            </a:xfrm>
            <a:prstGeom prst="straightConnector1">
              <a:avLst/>
            </a:prstGeom>
            <a:ln w="6350">
              <a:solidFill>
                <a:srgbClr val="CC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Arrow Connector 445"/>
            <p:cNvCxnSpPr/>
            <p:nvPr/>
          </p:nvCxnSpPr>
          <p:spPr bwMode="auto">
            <a:xfrm>
              <a:off x="-2006807" y="3655204"/>
              <a:ext cx="6479" cy="1576923"/>
            </a:xfrm>
            <a:prstGeom prst="straightConnector1">
              <a:avLst/>
            </a:prstGeom>
            <a:ln w="6350">
              <a:solidFill>
                <a:srgbClr val="CC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Straight Arrow Connector 474"/>
            <p:cNvCxnSpPr>
              <a:stCxn id="468" idx="0"/>
            </p:cNvCxnSpPr>
            <p:nvPr/>
          </p:nvCxnSpPr>
          <p:spPr bwMode="auto">
            <a:xfrm>
              <a:off x="-823524" y="4656511"/>
              <a:ext cx="5883" cy="904854"/>
            </a:xfrm>
            <a:prstGeom prst="straightConnector1">
              <a:avLst/>
            </a:prstGeom>
            <a:ln w="6350">
              <a:solidFill>
                <a:srgbClr val="CC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" name="Straight Arrow Connector 503"/>
            <p:cNvCxnSpPr/>
            <p:nvPr/>
          </p:nvCxnSpPr>
          <p:spPr bwMode="auto">
            <a:xfrm flipH="1">
              <a:off x="166609" y="3798581"/>
              <a:ext cx="3175" cy="1399277"/>
            </a:xfrm>
            <a:prstGeom prst="straightConnector1">
              <a:avLst/>
            </a:prstGeom>
            <a:ln w="6350">
              <a:solidFill>
                <a:srgbClr val="CC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5" y="6475895"/>
            <a:ext cx="458808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27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BGP route selection</a:t>
            </a:r>
            <a:endParaRPr lang="en-US">
              <a:cs typeface="+mj-cs"/>
            </a:endParaRPr>
          </a:p>
        </p:txBody>
      </p:sp>
      <p:sp>
        <p:nvSpPr>
          <p:cNvPr id="12083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22288" y="1433513"/>
            <a:ext cx="7772400" cy="4648200"/>
          </a:xfrm>
        </p:spPr>
        <p:txBody>
          <a:bodyPr/>
          <a:lstStyle/>
          <a:p>
            <a:pPr marL="346075" indent="-346075">
              <a:defRPr/>
            </a:pPr>
            <a:r>
              <a:rPr lang="en-US" dirty="0">
                <a:cs typeface="+mn-cs"/>
              </a:rPr>
              <a:t>router may learn about more </a:t>
            </a:r>
            <a:r>
              <a:rPr lang="en-US" dirty="0" smtClean="0">
                <a:cs typeface="+mn-cs"/>
              </a:rPr>
              <a:t>than one </a:t>
            </a:r>
            <a:r>
              <a:rPr lang="en-US" dirty="0">
                <a:cs typeface="+mn-cs"/>
              </a:rPr>
              <a:t>route to destination AS, selects route based on:</a:t>
            </a:r>
            <a:endParaRPr lang="en-US" dirty="0">
              <a:cs typeface="+mn-cs"/>
            </a:endParaRPr>
          </a:p>
          <a:p>
            <a:pPr marL="1084580" lvl="1" indent="-457200">
              <a:buFont typeface="ZapfDingbats" charset="0"/>
              <a:buAutoNum type="arabicPeriod"/>
              <a:defRPr/>
            </a:pPr>
            <a:r>
              <a:rPr lang="en-US" dirty="0"/>
              <a:t>local preference value attribute: policy decision</a:t>
            </a:r>
            <a:endParaRPr lang="en-US" dirty="0"/>
          </a:p>
          <a:p>
            <a:pPr marL="1084580" lvl="1" indent="-457200">
              <a:buFont typeface="ZapfDingbats" charset="0"/>
              <a:buAutoNum type="arabicPeriod"/>
              <a:defRPr/>
            </a:pPr>
            <a:r>
              <a:rPr lang="en-US" dirty="0"/>
              <a:t>shortest AS-PATH </a:t>
            </a:r>
            <a:endParaRPr lang="en-US" dirty="0"/>
          </a:p>
          <a:p>
            <a:pPr marL="1084580" lvl="1" indent="-457200">
              <a:buFont typeface="ZapfDingbats" charset="0"/>
              <a:buAutoNum type="arabicPeriod"/>
              <a:defRPr/>
            </a:pPr>
            <a:r>
              <a:rPr lang="en-US" dirty="0"/>
              <a:t>closest NEXT-HOP router: hot potato routing</a:t>
            </a:r>
            <a:endParaRPr lang="en-US" dirty="0"/>
          </a:p>
          <a:p>
            <a:pPr marL="1084580" lvl="1" indent="-457200">
              <a:buFont typeface="ZapfDingbats" charset="0"/>
              <a:buAutoNum type="arabicPeriod"/>
              <a:defRPr/>
            </a:pPr>
            <a:r>
              <a:rPr lang="en-US" dirty="0"/>
              <a:t>additional criteria </a:t>
            </a:r>
            <a:endParaRPr lang="en-US" dirty="0"/>
          </a:p>
        </p:txBody>
      </p:sp>
      <p:pic>
        <p:nvPicPr>
          <p:cNvPr id="165893" name="Picture 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5" y="1050925"/>
            <a:ext cx="50276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7" name="Title 1"/>
          <p:cNvSpPr>
            <a:spLocks noGrp="1"/>
          </p:cNvSpPr>
          <p:nvPr>
            <p:ph type="title"/>
          </p:nvPr>
        </p:nvSpPr>
        <p:spPr>
          <a:xfrm>
            <a:off x="533400" y="87508"/>
            <a:ext cx="7772400" cy="1143000"/>
          </a:xfrm>
        </p:spPr>
        <p:txBody>
          <a:bodyPr/>
          <a:lstStyle/>
          <a:p>
            <a:r>
              <a:rPr lang="en-US">
                <a:latin typeface="Gill Sans MT" panose="020B0502020104020203" pitchFamily="34" charset="0"/>
              </a:rPr>
              <a:t>Hot Potato Routing</a:t>
            </a:r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40" name="Content Placeholder 39"/>
          <p:cNvSpPr>
            <a:spLocks noGrp="1"/>
          </p:cNvSpPr>
          <p:nvPr>
            <p:ph idx="1"/>
          </p:nvPr>
        </p:nvSpPr>
        <p:spPr>
          <a:xfrm>
            <a:off x="914400" y="4747113"/>
            <a:ext cx="8229600" cy="826498"/>
          </a:xfrm>
        </p:spPr>
        <p:txBody>
          <a:bodyPr/>
          <a:lstStyle/>
          <a:p>
            <a:pPr>
              <a:defRPr/>
            </a:pPr>
            <a:r>
              <a:rPr lang="en-US" sz="2400" dirty="0" smtClean="0"/>
              <a:t>2d learns (via iBGP) it can route to X via 2a or 2c</a:t>
            </a:r>
            <a:endParaRPr lang="en-US" sz="2400" dirty="0" smtClean="0"/>
          </a:p>
          <a:p>
            <a:pPr>
              <a:defRPr/>
            </a:pPr>
            <a:r>
              <a:rPr lang="en-US" sz="2400" i="1" dirty="0" smtClean="0">
                <a:solidFill>
                  <a:srgbClr val="000090"/>
                </a:solidFill>
              </a:rPr>
              <a:t>hot potato routing: </a:t>
            </a:r>
            <a:r>
              <a:rPr lang="en-US" sz="2400" dirty="0" smtClean="0"/>
              <a:t>choose local gateway that has least intra-domain cost (e.g., 2d chooses 2a, even though more AS hops to </a:t>
            </a:r>
            <a:r>
              <a:rPr lang="en-US" sz="2400" i="1" dirty="0" smtClean="0"/>
              <a:t>X</a:t>
            </a:r>
            <a:r>
              <a:rPr lang="en-US" sz="2400" dirty="0" smtClean="0"/>
              <a:t>): don’t worry about inter-domain cost!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83302" name="Picture 3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925708"/>
            <a:ext cx="4572000" cy="152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roup 120"/>
          <p:cNvGrpSpPr/>
          <p:nvPr/>
        </p:nvGrpSpPr>
        <p:grpSpPr>
          <a:xfrm>
            <a:off x="624887" y="1673230"/>
            <a:ext cx="2557336" cy="1719017"/>
            <a:chOff x="-2170772" y="2784954"/>
            <a:chExt cx="2712783" cy="1853712"/>
          </a:xfrm>
        </p:grpSpPr>
        <p:sp>
          <p:nvSpPr>
            <p:cNvPr id="122" name="Freeform 2"/>
            <p:cNvSpPr/>
            <p:nvPr/>
          </p:nvSpPr>
          <p:spPr bwMode="auto">
            <a:xfrm>
              <a:off x="-2170772" y="2784954"/>
              <a:ext cx="2712783" cy="1853712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connsiteX0" fmla="*/ 4 w 10040"/>
                <a:gd name="connsiteY0" fmla="*/ 4039 h 10125"/>
                <a:gd name="connsiteX1" fmla="*/ 715 w 10040"/>
                <a:gd name="connsiteY1" fmla="*/ 1595 h 10125"/>
                <a:gd name="connsiteX2" fmla="*/ 3130 w 10040"/>
                <a:gd name="connsiteY2" fmla="*/ 1006 h 10125"/>
                <a:gd name="connsiteX3" fmla="*/ 4995 w 10040"/>
                <a:gd name="connsiteY3" fmla="*/ 0 h 10125"/>
                <a:gd name="connsiteX4" fmla="*/ 6720 w 10040"/>
                <a:gd name="connsiteY4" fmla="*/ 1009 h 10125"/>
                <a:gd name="connsiteX5" fmla="*/ 9989 w 10040"/>
                <a:gd name="connsiteY5" fmla="*/ 2989 h 10125"/>
                <a:gd name="connsiteX6" fmla="*/ 8599 w 10040"/>
                <a:gd name="connsiteY6" fmla="*/ 6797 h 10125"/>
                <a:gd name="connsiteX7" fmla="*/ 6995 w 10040"/>
                <a:gd name="connsiteY7" fmla="*/ 9322 h 10125"/>
                <a:gd name="connsiteX8" fmla="*/ 5307 w 10040"/>
                <a:gd name="connsiteY8" fmla="*/ 8843 h 10125"/>
                <a:gd name="connsiteX9" fmla="*/ 4371 w 10040"/>
                <a:gd name="connsiteY9" fmla="*/ 9912 h 10125"/>
                <a:gd name="connsiteX10" fmla="*/ 3140 w 10040"/>
                <a:gd name="connsiteY10" fmla="*/ 10019 h 10125"/>
                <a:gd name="connsiteX11" fmla="*/ 2179 w 10040"/>
                <a:gd name="connsiteY11" fmla="*/ 7895 h 10125"/>
                <a:gd name="connsiteX12" fmla="*/ 1187 w 10040"/>
                <a:gd name="connsiteY12" fmla="*/ 7495 h 10125"/>
                <a:gd name="connsiteX13" fmla="*/ 4 w 10040"/>
                <a:gd name="connsiteY13" fmla="*/ 4039 h 10125"/>
                <a:gd name="connsiteX0-1" fmla="*/ 4 w 8600"/>
                <a:gd name="connsiteY0-2" fmla="*/ 4042 h 10128"/>
                <a:gd name="connsiteX1-3" fmla="*/ 715 w 8600"/>
                <a:gd name="connsiteY1-4" fmla="*/ 1598 h 10128"/>
                <a:gd name="connsiteX2-5" fmla="*/ 3130 w 8600"/>
                <a:gd name="connsiteY2-6" fmla="*/ 1009 h 10128"/>
                <a:gd name="connsiteX3-7" fmla="*/ 4995 w 8600"/>
                <a:gd name="connsiteY3-8" fmla="*/ 3 h 10128"/>
                <a:gd name="connsiteX4-9" fmla="*/ 6720 w 8600"/>
                <a:gd name="connsiteY4-10" fmla="*/ 1012 h 10128"/>
                <a:gd name="connsiteX5-11" fmla="*/ 8599 w 8600"/>
                <a:gd name="connsiteY5-12" fmla="*/ 6800 h 10128"/>
                <a:gd name="connsiteX6-13" fmla="*/ 6995 w 8600"/>
                <a:gd name="connsiteY6-14" fmla="*/ 9325 h 10128"/>
                <a:gd name="connsiteX7-15" fmla="*/ 5307 w 8600"/>
                <a:gd name="connsiteY7-16" fmla="*/ 8846 h 10128"/>
                <a:gd name="connsiteX8-17" fmla="*/ 4371 w 8600"/>
                <a:gd name="connsiteY8-18" fmla="*/ 9915 h 10128"/>
                <a:gd name="connsiteX9-19" fmla="*/ 3140 w 8600"/>
                <a:gd name="connsiteY9-20" fmla="*/ 10022 h 10128"/>
                <a:gd name="connsiteX10-21" fmla="*/ 2179 w 8600"/>
                <a:gd name="connsiteY10-22" fmla="*/ 7898 h 10128"/>
                <a:gd name="connsiteX11-23" fmla="*/ 1187 w 8600"/>
                <a:gd name="connsiteY11-24" fmla="*/ 7498 h 10128"/>
                <a:gd name="connsiteX12-25" fmla="*/ 4 w 8600"/>
                <a:gd name="connsiteY12-26" fmla="*/ 4042 h 10128"/>
                <a:gd name="connsiteX0-27" fmla="*/ 4 w 9326"/>
                <a:gd name="connsiteY0-28" fmla="*/ 3988 h 9997"/>
                <a:gd name="connsiteX1-29" fmla="*/ 830 w 9326"/>
                <a:gd name="connsiteY1-30" fmla="*/ 1575 h 9997"/>
                <a:gd name="connsiteX2-31" fmla="*/ 3639 w 9326"/>
                <a:gd name="connsiteY2-32" fmla="*/ 993 h 9997"/>
                <a:gd name="connsiteX3-33" fmla="*/ 5807 w 9326"/>
                <a:gd name="connsiteY3-34" fmla="*/ 0 h 9997"/>
                <a:gd name="connsiteX4-35" fmla="*/ 7813 w 9326"/>
                <a:gd name="connsiteY4-36" fmla="*/ 996 h 9997"/>
                <a:gd name="connsiteX5-37" fmla="*/ 9324 w 9326"/>
                <a:gd name="connsiteY5-38" fmla="*/ 5746 h 9997"/>
                <a:gd name="connsiteX6-39" fmla="*/ 8133 w 9326"/>
                <a:gd name="connsiteY6-40" fmla="*/ 9204 h 9997"/>
                <a:gd name="connsiteX7-41" fmla="*/ 6170 w 9326"/>
                <a:gd name="connsiteY7-42" fmla="*/ 8731 h 9997"/>
                <a:gd name="connsiteX8-43" fmla="*/ 5082 w 9326"/>
                <a:gd name="connsiteY8-44" fmla="*/ 9787 h 9997"/>
                <a:gd name="connsiteX9-45" fmla="*/ 3650 w 9326"/>
                <a:gd name="connsiteY9-46" fmla="*/ 9892 h 9997"/>
                <a:gd name="connsiteX10-47" fmla="*/ 2533 w 9326"/>
                <a:gd name="connsiteY10-48" fmla="*/ 7795 h 9997"/>
                <a:gd name="connsiteX11-49" fmla="*/ 1379 w 9326"/>
                <a:gd name="connsiteY11-50" fmla="*/ 7400 h 9997"/>
                <a:gd name="connsiteX12-51" fmla="*/ 4 w 9326"/>
                <a:gd name="connsiteY12-52" fmla="*/ 3988 h 9997"/>
                <a:gd name="connsiteX0-53" fmla="*/ 4 w 10001"/>
                <a:gd name="connsiteY0-54" fmla="*/ 3989 h 10041"/>
                <a:gd name="connsiteX1-55" fmla="*/ 890 w 10001"/>
                <a:gd name="connsiteY1-56" fmla="*/ 1575 h 10041"/>
                <a:gd name="connsiteX2-57" fmla="*/ 3902 w 10001"/>
                <a:gd name="connsiteY2-58" fmla="*/ 993 h 10041"/>
                <a:gd name="connsiteX3-59" fmla="*/ 6227 w 10001"/>
                <a:gd name="connsiteY3-60" fmla="*/ 0 h 10041"/>
                <a:gd name="connsiteX4-61" fmla="*/ 8378 w 10001"/>
                <a:gd name="connsiteY4-62" fmla="*/ 996 h 10041"/>
                <a:gd name="connsiteX5-63" fmla="*/ 9998 w 10001"/>
                <a:gd name="connsiteY5-64" fmla="*/ 5748 h 10041"/>
                <a:gd name="connsiteX6-65" fmla="*/ 8721 w 10001"/>
                <a:gd name="connsiteY6-66" fmla="*/ 9207 h 10041"/>
                <a:gd name="connsiteX7-67" fmla="*/ 5449 w 10001"/>
                <a:gd name="connsiteY7-68" fmla="*/ 9790 h 10041"/>
                <a:gd name="connsiteX8-69" fmla="*/ 3914 w 10001"/>
                <a:gd name="connsiteY8-70" fmla="*/ 9895 h 10041"/>
                <a:gd name="connsiteX9-71" fmla="*/ 2716 w 10001"/>
                <a:gd name="connsiteY9-72" fmla="*/ 7797 h 10041"/>
                <a:gd name="connsiteX10-73" fmla="*/ 1479 w 10001"/>
                <a:gd name="connsiteY10-74" fmla="*/ 7402 h 10041"/>
                <a:gd name="connsiteX11-75" fmla="*/ 4 w 10001"/>
                <a:gd name="connsiteY11-76" fmla="*/ 3989 h 10041"/>
                <a:gd name="connsiteX0-77" fmla="*/ 4 w 10001"/>
                <a:gd name="connsiteY0-78" fmla="*/ 3989 h 14825"/>
                <a:gd name="connsiteX1-79" fmla="*/ 890 w 10001"/>
                <a:gd name="connsiteY1-80" fmla="*/ 1575 h 14825"/>
                <a:gd name="connsiteX2-81" fmla="*/ 3902 w 10001"/>
                <a:gd name="connsiteY2-82" fmla="*/ 993 h 14825"/>
                <a:gd name="connsiteX3-83" fmla="*/ 6227 w 10001"/>
                <a:gd name="connsiteY3-84" fmla="*/ 0 h 14825"/>
                <a:gd name="connsiteX4-85" fmla="*/ 8378 w 10001"/>
                <a:gd name="connsiteY4-86" fmla="*/ 996 h 14825"/>
                <a:gd name="connsiteX5-87" fmla="*/ 9998 w 10001"/>
                <a:gd name="connsiteY5-88" fmla="*/ 5748 h 14825"/>
                <a:gd name="connsiteX6-89" fmla="*/ 8721 w 10001"/>
                <a:gd name="connsiteY6-90" fmla="*/ 9207 h 14825"/>
                <a:gd name="connsiteX7-91" fmla="*/ 6011 w 10001"/>
                <a:gd name="connsiteY7-92" fmla="*/ 14823 h 14825"/>
                <a:gd name="connsiteX8-93" fmla="*/ 3914 w 10001"/>
                <a:gd name="connsiteY8-94" fmla="*/ 9895 h 14825"/>
                <a:gd name="connsiteX9-95" fmla="*/ 2716 w 10001"/>
                <a:gd name="connsiteY9-96" fmla="*/ 7797 h 14825"/>
                <a:gd name="connsiteX10-97" fmla="*/ 1479 w 10001"/>
                <a:gd name="connsiteY10-98" fmla="*/ 7402 h 14825"/>
                <a:gd name="connsiteX11-99" fmla="*/ 4 w 10001"/>
                <a:gd name="connsiteY11-100" fmla="*/ 3989 h 14825"/>
                <a:gd name="connsiteX0-101" fmla="*/ 4 w 10001"/>
                <a:gd name="connsiteY0-102" fmla="*/ 7436 h 18272"/>
                <a:gd name="connsiteX1-103" fmla="*/ 890 w 10001"/>
                <a:gd name="connsiteY1-104" fmla="*/ 5022 h 18272"/>
                <a:gd name="connsiteX2-105" fmla="*/ 3902 w 10001"/>
                <a:gd name="connsiteY2-106" fmla="*/ 4440 h 18272"/>
                <a:gd name="connsiteX3-107" fmla="*/ 6026 w 10001"/>
                <a:gd name="connsiteY3-108" fmla="*/ 0 h 18272"/>
                <a:gd name="connsiteX4-109" fmla="*/ 8378 w 10001"/>
                <a:gd name="connsiteY4-110" fmla="*/ 4443 h 18272"/>
                <a:gd name="connsiteX5-111" fmla="*/ 9998 w 10001"/>
                <a:gd name="connsiteY5-112" fmla="*/ 9195 h 18272"/>
                <a:gd name="connsiteX6-113" fmla="*/ 8721 w 10001"/>
                <a:gd name="connsiteY6-114" fmla="*/ 12654 h 18272"/>
                <a:gd name="connsiteX7-115" fmla="*/ 6011 w 10001"/>
                <a:gd name="connsiteY7-116" fmla="*/ 18270 h 18272"/>
                <a:gd name="connsiteX8-117" fmla="*/ 3914 w 10001"/>
                <a:gd name="connsiteY8-118" fmla="*/ 13342 h 18272"/>
                <a:gd name="connsiteX9-119" fmla="*/ 2716 w 10001"/>
                <a:gd name="connsiteY9-120" fmla="*/ 11244 h 18272"/>
                <a:gd name="connsiteX10-121" fmla="*/ 1479 w 10001"/>
                <a:gd name="connsiteY10-122" fmla="*/ 10849 h 18272"/>
                <a:gd name="connsiteX11-123" fmla="*/ 4 w 10001"/>
                <a:gd name="connsiteY11-124" fmla="*/ 7436 h 18272"/>
                <a:gd name="connsiteX0-125" fmla="*/ 1 w 9998"/>
                <a:gd name="connsiteY0-126" fmla="*/ 7436 h 18272"/>
                <a:gd name="connsiteX1-127" fmla="*/ 3899 w 9998"/>
                <a:gd name="connsiteY1-128" fmla="*/ 4440 h 18272"/>
                <a:gd name="connsiteX2-129" fmla="*/ 6023 w 9998"/>
                <a:gd name="connsiteY2-130" fmla="*/ 0 h 18272"/>
                <a:gd name="connsiteX3-131" fmla="*/ 8375 w 9998"/>
                <a:gd name="connsiteY3-132" fmla="*/ 4443 h 18272"/>
                <a:gd name="connsiteX4-133" fmla="*/ 9995 w 9998"/>
                <a:gd name="connsiteY4-134" fmla="*/ 9195 h 18272"/>
                <a:gd name="connsiteX5-135" fmla="*/ 8718 w 9998"/>
                <a:gd name="connsiteY5-136" fmla="*/ 12654 h 18272"/>
                <a:gd name="connsiteX6-137" fmla="*/ 6008 w 9998"/>
                <a:gd name="connsiteY6-138" fmla="*/ 18270 h 18272"/>
                <a:gd name="connsiteX7-139" fmla="*/ 3911 w 9998"/>
                <a:gd name="connsiteY7-140" fmla="*/ 13342 h 18272"/>
                <a:gd name="connsiteX8-141" fmla="*/ 2713 w 9998"/>
                <a:gd name="connsiteY8-142" fmla="*/ 11244 h 18272"/>
                <a:gd name="connsiteX9-143" fmla="*/ 1476 w 9998"/>
                <a:gd name="connsiteY9-144" fmla="*/ 10849 h 18272"/>
                <a:gd name="connsiteX10-145" fmla="*/ 1 w 9998"/>
                <a:gd name="connsiteY10-146" fmla="*/ 7436 h 18272"/>
                <a:gd name="connsiteX0-147" fmla="*/ 35 w 8559"/>
                <a:gd name="connsiteY0-148" fmla="*/ 5938 h 10000"/>
                <a:gd name="connsiteX1-149" fmla="*/ 2459 w 8559"/>
                <a:gd name="connsiteY1-150" fmla="*/ 2430 h 10000"/>
                <a:gd name="connsiteX2-151" fmla="*/ 4583 w 8559"/>
                <a:gd name="connsiteY2-152" fmla="*/ 0 h 10000"/>
                <a:gd name="connsiteX3-153" fmla="*/ 6936 w 8559"/>
                <a:gd name="connsiteY3-154" fmla="*/ 2432 h 10000"/>
                <a:gd name="connsiteX4-155" fmla="*/ 8556 w 8559"/>
                <a:gd name="connsiteY4-156" fmla="*/ 5032 h 10000"/>
                <a:gd name="connsiteX5-157" fmla="*/ 7279 w 8559"/>
                <a:gd name="connsiteY5-158" fmla="*/ 6925 h 10000"/>
                <a:gd name="connsiteX6-159" fmla="*/ 4568 w 8559"/>
                <a:gd name="connsiteY6-160" fmla="*/ 9999 h 10000"/>
                <a:gd name="connsiteX7-161" fmla="*/ 2471 w 8559"/>
                <a:gd name="connsiteY7-162" fmla="*/ 7302 h 10000"/>
                <a:gd name="connsiteX8-163" fmla="*/ 1273 w 8559"/>
                <a:gd name="connsiteY8-164" fmla="*/ 6154 h 10000"/>
                <a:gd name="connsiteX9-165" fmla="*/ 35 w 8559"/>
                <a:gd name="connsiteY9-166" fmla="*/ 5938 h 10000"/>
                <a:gd name="connsiteX0-167" fmla="*/ 49 w 9820"/>
                <a:gd name="connsiteY0-168" fmla="*/ 4655 h 10000"/>
                <a:gd name="connsiteX1-169" fmla="*/ 2693 w 9820"/>
                <a:gd name="connsiteY1-170" fmla="*/ 2430 h 10000"/>
                <a:gd name="connsiteX2-171" fmla="*/ 5175 w 9820"/>
                <a:gd name="connsiteY2-172" fmla="*/ 0 h 10000"/>
                <a:gd name="connsiteX3-173" fmla="*/ 7924 w 9820"/>
                <a:gd name="connsiteY3-174" fmla="*/ 2432 h 10000"/>
                <a:gd name="connsiteX4-175" fmla="*/ 9816 w 9820"/>
                <a:gd name="connsiteY4-176" fmla="*/ 5032 h 10000"/>
                <a:gd name="connsiteX5-177" fmla="*/ 8324 w 9820"/>
                <a:gd name="connsiteY5-178" fmla="*/ 6925 h 10000"/>
                <a:gd name="connsiteX6-179" fmla="*/ 5157 w 9820"/>
                <a:gd name="connsiteY6-180" fmla="*/ 9999 h 10000"/>
                <a:gd name="connsiteX7-181" fmla="*/ 2707 w 9820"/>
                <a:gd name="connsiteY7-182" fmla="*/ 7302 h 10000"/>
                <a:gd name="connsiteX8-183" fmla="*/ 1307 w 9820"/>
                <a:gd name="connsiteY8-184" fmla="*/ 6154 h 10000"/>
                <a:gd name="connsiteX9-185" fmla="*/ 49 w 9820"/>
                <a:gd name="connsiteY9-186" fmla="*/ 4655 h 10000"/>
                <a:gd name="connsiteX0-187" fmla="*/ 45 w 9995"/>
                <a:gd name="connsiteY0-188" fmla="*/ 4655 h 10000"/>
                <a:gd name="connsiteX1-189" fmla="*/ 2737 w 9995"/>
                <a:gd name="connsiteY1-190" fmla="*/ 2430 h 10000"/>
                <a:gd name="connsiteX2-191" fmla="*/ 5265 w 9995"/>
                <a:gd name="connsiteY2-192" fmla="*/ 0 h 10000"/>
                <a:gd name="connsiteX3-193" fmla="*/ 8064 w 9995"/>
                <a:gd name="connsiteY3-194" fmla="*/ 2432 h 10000"/>
                <a:gd name="connsiteX4-195" fmla="*/ 9991 w 9995"/>
                <a:gd name="connsiteY4-196" fmla="*/ 5032 h 10000"/>
                <a:gd name="connsiteX5-197" fmla="*/ 8472 w 9995"/>
                <a:gd name="connsiteY5-198" fmla="*/ 6925 h 10000"/>
                <a:gd name="connsiteX6-199" fmla="*/ 5247 w 9995"/>
                <a:gd name="connsiteY6-200" fmla="*/ 9999 h 10000"/>
                <a:gd name="connsiteX7-201" fmla="*/ 2752 w 9995"/>
                <a:gd name="connsiteY7-202" fmla="*/ 7302 h 10000"/>
                <a:gd name="connsiteX8-203" fmla="*/ 1374 w 9995"/>
                <a:gd name="connsiteY8-204" fmla="*/ 6984 h 10000"/>
                <a:gd name="connsiteX9-205" fmla="*/ 45 w 9995"/>
                <a:gd name="connsiteY9-206" fmla="*/ 4655 h 10000"/>
                <a:gd name="connsiteX0-207" fmla="*/ 45 w 10000"/>
                <a:gd name="connsiteY0-208" fmla="*/ 5032 h 10377"/>
                <a:gd name="connsiteX1-209" fmla="*/ 2738 w 10000"/>
                <a:gd name="connsiteY1-210" fmla="*/ 2807 h 10377"/>
                <a:gd name="connsiteX2-211" fmla="*/ 4886 w 10000"/>
                <a:gd name="connsiteY2-212" fmla="*/ 0 h 10377"/>
                <a:gd name="connsiteX3-213" fmla="*/ 8068 w 10000"/>
                <a:gd name="connsiteY3-214" fmla="*/ 2809 h 10377"/>
                <a:gd name="connsiteX4-215" fmla="*/ 9996 w 10000"/>
                <a:gd name="connsiteY4-216" fmla="*/ 5409 h 10377"/>
                <a:gd name="connsiteX5-217" fmla="*/ 8476 w 10000"/>
                <a:gd name="connsiteY5-218" fmla="*/ 7302 h 10377"/>
                <a:gd name="connsiteX6-219" fmla="*/ 5250 w 10000"/>
                <a:gd name="connsiteY6-220" fmla="*/ 10376 h 10377"/>
                <a:gd name="connsiteX7-221" fmla="*/ 2753 w 10000"/>
                <a:gd name="connsiteY7-222" fmla="*/ 7679 h 10377"/>
                <a:gd name="connsiteX8-223" fmla="*/ 1375 w 10000"/>
                <a:gd name="connsiteY8-224" fmla="*/ 7361 h 10377"/>
                <a:gd name="connsiteX9-225" fmla="*/ 45 w 10000"/>
                <a:gd name="connsiteY9-226" fmla="*/ 5032 h 10377"/>
                <a:gd name="connsiteX0-227" fmla="*/ 45 w 10000"/>
                <a:gd name="connsiteY0-228" fmla="*/ 5036 h 10381"/>
                <a:gd name="connsiteX1-229" fmla="*/ 2738 w 10000"/>
                <a:gd name="connsiteY1-230" fmla="*/ 2811 h 10381"/>
                <a:gd name="connsiteX2-231" fmla="*/ 4886 w 10000"/>
                <a:gd name="connsiteY2-232" fmla="*/ 4 h 10381"/>
                <a:gd name="connsiteX3-233" fmla="*/ 8068 w 10000"/>
                <a:gd name="connsiteY3-234" fmla="*/ 2813 h 10381"/>
                <a:gd name="connsiteX4-235" fmla="*/ 9996 w 10000"/>
                <a:gd name="connsiteY4-236" fmla="*/ 5413 h 10381"/>
                <a:gd name="connsiteX5-237" fmla="*/ 8476 w 10000"/>
                <a:gd name="connsiteY5-238" fmla="*/ 7306 h 10381"/>
                <a:gd name="connsiteX6-239" fmla="*/ 5250 w 10000"/>
                <a:gd name="connsiteY6-240" fmla="*/ 10380 h 10381"/>
                <a:gd name="connsiteX7-241" fmla="*/ 2753 w 10000"/>
                <a:gd name="connsiteY7-242" fmla="*/ 7683 h 10381"/>
                <a:gd name="connsiteX8-243" fmla="*/ 1375 w 10000"/>
                <a:gd name="connsiteY8-244" fmla="*/ 7365 h 10381"/>
                <a:gd name="connsiteX9-245" fmla="*/ 45 w 10000"/>
                <a:gd name="connsiteY9-246" fmla="*/ 5036 h 10381"/>
                <a:gd name="connsiteX0-247" fmla="*/ 45 w 10000"/>
                <a:gd name="connsiteY0-248" fmla="*/ 5036 h 10796"/>
                <a:gd name="connsiteX1-249" fmla="*/ 2738 w 10000"/>
                <a:gd name="connsiteY1-250" fmla="*/ 2811 h 10796"/>
                <a:gd name="connsiteX2-251" fmla="*/ 4886 w 10000"/>
                <a:gd name="connsiteY2-252" fmla="*/ 4 h 10796"/>
                <a:gd name="connsiteX3-253" fmla="*/ 8068 w 10000"/>
                <a:gd name="connsiteY3-254" fmla="*/ 2813 h 10796"/>
                <a:gd name="connsiteX4-255" fmla="*/ 9996 w 10000"/>
                <a:gd name="connsiteY4-256" fmla="*/ 5413 h 10796"/>
                <a:gd name="connsiteX5-257" fmla="*/ 8476 w 10000"/>
                <a:gd name="connsiteY5-258" fmla="*/ 7306 h 10796"/>
                <a:gd name="connsiteX6-259" fmla="*/ 5202 w 10000"/>
                <a:gd name="connsiteY6-260" fmla="*/ 10795 h 10796"/>
                <a:gd name="connsiteX7-261" fmla="*/ 2753 w 10000"/>
                <a:gd name="connsiteY7-262" fmla="*/ 7683 h 10796"/>
                <a:gd name="connsiteX8-263" fmla="*/ 1375 w 10000"/>
                <a:gd name="connsiteY8-264" fmla="*/ 7365 h 10796"/>
                <a:gd name="connsiteX9-265" fmla="*/ 45 w 10000"/>
                <a:gd name="connsiteY9-266" fmla="*/ 5036 h 10796"/>
                <a:gd name="connsiteX0-267" fmla="*/ 45 w 10000"/>
                <a:gd name="connsiteY0-268" fmla="*/ 5036 h 10795"/>
                <a:gd name="connsiteX1-269" fmla="*/ 2738 w 10000"/>
                <a:gd name="connsiteY1-270" fmla="*/ 2811 h 10795"/>
                <a:gd name="connsiteX2-271" fmla="*/ 4886 w 10000"/>
                <a:gd name="connsiteY2-272" fmla="*/ 4 h 10795"/>
                <a:gd name="connsiteX3-273" fmla="*/ 8068 w 10000"/>
                <a:gd name="connsiteY3-274" fmla="*/ 2813 h 10795"/>
                <a:gd name="connsiteX4-275" fmla="*/ 9996 w 10000"/>
                <a:gd name="connsiteY4-276" fmla="*/ 5413 h 10795"/>
                <a:gd name="connsiteX5-277" fmla="*/ 8476 w 10000"/>
                <a:gd name="connsiteY5-278" fmla="*/ 7306 h 10795"/>
                <a:gd name="connsiteX6-279" fmla="*/ 5202 w 10000"/>
                <a:gd name="connsiteY6-280" fmla="*/ 10795 h 10795"/>
                <a:gd name="connsiteX7-281" fmla="*/ 2753 w 10000"/>
                <a:gd name="connsiteY7-282" fmla="*/ 7683 h 10795"/>
                <a:gd name="connsiteX8-283" fmla="*/ 1375 w 10000"/>
                <a:gd name="connsiteY8-284" fmla="*/ 7365 h 10795"/>
                <a:gd name="connsiteX9-285" fmla="*/ 45 w 10000"/>
                <a:gd name="connsiteY9-286" fmla="*/ 5036 h 10795"/>
                <a:gd name="connsiteX0-287" fmla="*/ 45 w 10000"/>
                <a:gd name="connsiteY0-288" fmla="*/ 5036 h 10795"/>
                <a:gd name="connsiteX1-289" fmla="*/ 2738 w 10000"/>
                <a:gd name="connsiteY1-290" fmla="*/ 2811 h 10795"/>
                <a:gd name="connsiteX2-291" fmla="*/ 4886 w 10000"/>
                <a:gd name="connsiteY2-292" fmla="*/ 4 h 10795"/>
                <a:gd name="connsiteX3-293" fmla="*/ 8068 w 10000"/>
                <a:gd name="connsiteY3-294" fmla="*/ 2813 h 10795"/>
                <a:gd name="connsiteX4-295" fmla="*/ 9996 w 10000"/>
                <a:gd name="connsiteY4-296" fmla="*/ 5413 h 10795"/>
                <a:gd name="connsiteX5-297" fmla="*/ 8476 w 10000"/>
                <a:gd name="connsiteY5-298" fmla="*/ 7306 h 10795"/>
                <a:gd name="connsiteX6-299" fmla="*/ 5202 w 10000"/>
                <a:gd name="connsiteY6-300" fmla="*/ 10795 h 10795"/>
                <a:gd name="connsiteX7-301" fmla="*/ 2753 w 10000"/>
                <a:gd name="connsiteY7-302" fmla="*/ 7683 h 10795"/>
                <a:gd name="connsiteX8-303" fmla="*/ 1375 w 10000"/>
                <a:gd name="connsiteY8-304" fmla="*/ 7365 h 10795"/>
                <a:gd name="connsiteX9-305" fmla="*/ 45 w 10000"/>
                <a:gd name="connsiteY9-306" fmla="*/ 5036 h 1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</a:cxnLst>
              <a:rect l="l" t="t" r="r" b="b"/>
              <a:pathLst>
                <a:path w="10000" h="10795">
                  <a:moveTo>
                    <a:pt x="45" y="5036"/>
                  </a:moveTo>
                  <a:cubicBezTo>
                    <a:pt x="272" y="4277"/>
                    <a:pt x="1931" y="3650"/>
                    <a:pt x="2738" y="2811"/>
                  </a:cubicBezTo>
                  <a:cubicBezTo>
                    <a:pt x="3545" y="1972"/>
                    <a:pt x="3352" y="117"/>
                    <a:pt x="4886" y="4"/>
                  </a:cubicBezTo>
                  <a:cubicBezTo>
                    <a:pt x="6420" y="-109"/>
                    <a:pt x="7216" y="1912"/>
                    <a:pt x="8068" y="2813"/>
                  </a:cubicBezTo>
                  <a:cubicBezTo>
                    <a:pt x="8920" y="3715"/>
                    <a:pt x="9928" y="3420"/>
                    <a:pt x="9996" y="5413"/>
                  </a:cubicBezTo>
                  <a:cubicBezTo>
                    <a:pt x="10064" y="7406"/>
                    <a:pt x="9275" y="6409"/>
                    <a:pt x="8476" y="7306"/>
                  </a:cubicBezTo>
                  <a:cubicBezTo>
                    <a:pt x="7677" y="8203"/>
                    <a:pt x="7086" y="10770"/>
                    <a:pt x="5202" y="10795"/>
                  </a:cubicBezTo>
                  <a:cubicBezTo>
                    <a:pt x="3318" y="10820"/>
                    <a:pt x="3391" y="8255"/>
                    <a:pt x="2753" y="7683"/>
                  </a:cubicBezTo>
                  <a:cubicBezTo>
                    <a:pt x="2115" y="7111"/>
                    <a:pt x="2326" y="7496"/>
                    <a:pt x="1375" y="7365"/>
                  </a:cubicBezTo>
                  <a:cubicBezTo>
                    <a:pt x="493" y="6773"/>
                    <a:pt x="-182" y="5795"/>
                    <a:pt x="45" y="503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3" name="Group 122"/>
            <p:cNvGrpSpPr/>
            <p:nvPr/>
          </p:nvGrpSpPr>
          <p:grpSpPr>
            <a:xfrm>
              <a:off x="-1935370" y="2935816"/>
              <a:ext cx="2333625" cy="1590649"/>
              <a:chOff x="833331" y="2873352"/>
              <a:chExt cx="2333625" cy="1590649"/>
            </a:xfrm>
          </p:grpSpPr>
          <p:grpSp>
            <p:nvGrpSpPr>
              <p:cNvPr id="124" name="Group 123"/>
              <p:cNvGrpSpPr/>
              <p:nvPr/>
            </p:nvGrpSpPr>
            <p:grpSpPr>
              <a:xfrm>
                <a:off x="1736090" y="287335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173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177" name="Oval 176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78" name="Rectangle 177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79" name="Oval 178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80" name="Freeform 179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81" name="Freeform 180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82" name="Freeform 181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83" name="Freeform 182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184" name="Straight Connector 183"/>
                  <p:cNvCxnSpPr>
                    <a:endCxn id="179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" name="Straight Connector 184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4" name="Group 173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175" name="Oval 174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6" name="TextBox 175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1b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125" name="Group 124"/>
              <p:cNvGrpSpPr/>
              <p:nvPr/>
            </p:nvGrpSpPr>
            <p:grpSpPr>
              <a:xfrm>
                <a:off x="1740320" y="409466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160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164" name="Oval 163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65" name="Rectangle 164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66" name="Oval 165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67" name="Freeform 166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68" name="Freeform 167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69" name="Freeform 168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70" name="Freeform 169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171" name="Straight Connector 170"/>
                  <p:cNvCxnSpPr>
                    <a:endCxn id="166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2" name="Straight Connector 171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61" name="Group 160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162" name="Oval 161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63" name="TextBox 162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1d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126" name="Group 125"/>
              <p:cNvGrpSpPr/>
              <p:nvPr/>
            </p:nvGrpSpPr>
            <p:grpSpPr>
              <a:xfrm>
                <a:off x="2601806" y="3485072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145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149" name="Oval 148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50" name="Rectangle 149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51" name="Oval 150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52" name="Freeform 151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53" name="Freeform 152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54" name="Freeform 153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57" name="Freeform 156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158" name="Straight Connector 157"/>
                  <p:cNvCxnSpPr>
                    <a:endCxn id="151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Connector 158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46" name="Group 145"/>
                <p:cNvGrpSpPr/>
                <p:nvPr/>
              </p:nvGrpSpPr>
              <p:grpSpPr>
                <a:xfrm>
                  <a:off x="1770362" y="2873352"/>
                  <a:ext cx="428460" cy="369332"/>
                  <a:chOff x="667045" y="1708643"/>
                  <a:chExt cx="428460" cy="369332"/>
                </a:xfrm>
              </p:grpSpPr>
              <p:sp>
                <p:nvSpPr>
                  <p:cNvPr id="147" name="Oval 146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8" name="TextBox 147"/>
                  <p:cNvSpPr txBox="1"/>
                  <p:nvPr/>
                </p:nvSpPr>
                <p:spPr>
                  <a:xfrm>
                    <a:off x="667045" y="1708643"/>
                    <a:ext cx="42846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1c</a:t>
                    </a:r>
                    <a:endParaRPr lang="en-US" dirty="0"/>
                  </a:p>
                </p:txBody>
              </p:sp>
            </p:grpSp>
          </p:grpSp>
          <p:grpSp>
            <p:nvGrpSpPr>
              <p:cNvPr id="127" name="Group 126"/>
              <p:cNvGrpSpPr/>
              <p:nvPr/>
            </p:nvGrpSpPr>
            <p:grpSpPr>
              <a:xfrm>
                <a:off x="833331" y="3478719"/>
                <a:ext cx="565150" cy="369332"/>
                <a:chOff x="1736090" y="2873352"/>
                <a:chExt cx="565150" cy="369332"/>
              </a:xfrm>
            </p:grpSpPr>
            <p:grpSp>
              <p:nvGrpSpPr>
                <p:cNvPr id="132" name="Group 327"/>
                <p:cNvGrpSpPr/>
                <p:nvPr/>
              </p:nvGrpSpPr>
              <p:grpSpPr bwMode="auto">
                <a:xfrm>
                  <a:off x="1736090" y="2893762"/>
                  <a:ext cx="565150" cy="292100"/>
                  <a:chOff x="1871277" y="1576300"/>
                  <a:chExt cx="1128371" cy="437861"/>
                </a:xfrm>
              </p:grpSpPr>
              <p:sp>
                <p:nvSpPr>
                  <p:cNvPr id="136" name="Oval 135"/>
                  <p:cNvSpPr/>
                  <p:nvPr/>
                </p:nvSpPr>
                <p:spPr bwMode="auto">
                  <a:xfrm flipV="1">
                    <a:off x="1874446" y="1692905"/>
                    <a:ext cx="1125202" cy="321256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37" name="Rectangle 136"/>
                  <p:cNvSpPr/>
                  <p:nvPr/>
                </p:nvSpPr>
                <p:spPr bwMode="auto">
                  <a:xfrm>
                    <a:off x="1871277" y="1740499"/>
                    <a:ext cx="1128371" cy="11422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75000"/>
                        </a:schemeClr>
                      </a:gs>
                      <a:gs pos="53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08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38" name="Oval 137"/>
                  <p:cNvSpPr/>
                  <p:nvPr/>
                </p:nvSpPr>
                <p:spPr bwMode="auto">
                  <a:xfrm flipV="1">
                    <a:off x="1871277" y="1576300"/>
                    <a:ext cx="1125200" cy="321257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39" name="Freeform 138"/>
                  <p:cNvSpPr/>
                  <p:nvPr/>
                </p:nvSpPr>
                <p:spPr bwMode="auto">
                  <a:xfrm>
                    <a:off x="2159708" y="1673868"/>
                    <a:ext cx="548339" cy="159438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40" name="Freeform 139"/>
                  <p:cNvSpPr/>
                  <p:nvPr/>
                </p:nvSpPr>
                <p:spPr bwMode="auto">
                  <a:xfrm>
                    <a:off x="2102655" y="1633412"/>
                    <a:ext cx="662444" cy="111846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41" name="Freeform 140"/>
                  <p:cNvSpPr/>
                  <p:nvPr/>
                </p:nvSpPr>
                <p:spPr bwMode="auto">
                  <a:xfrm>
                    <a:off x="2536889" y="1728599"/>
                    <a:ext cx="244057" cy="97568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142" name="Freeform 141"/>
                  <p:cNvSpPr/>
                  <p:nvPr/>
                </p:nvSpPr>
                <p:spPr bwMode="auto">
                  <a:xfrm>
                    <a:off x="2089977" y="1730980"/>
                    <a:ext cx="240888" cy="95187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143" name="Straight Connector 142"/>
                  <p:cNvCxnSpPr>
                    <a:endCxn id="138" idx="2"/>
                  </p:cNvCxnSpPr>
                  <p:nvPr/>
                </p:nvCxnSpPr>
                <p:spPr bwMode="auto">
                  <a:xfrm flipH="1" flipV="1">
                    <a:off x="1871277" y="1735739"/>
                    <a:ext cx="3169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Straight Connector 143"/>
                  <p:cNvCxnSpPr/>
                  <p:nvPr/>
                </p:nvCxnSpPr>
                <p:spPr bwMode="auto">
                  <a:xfrm flipH="1" flipV="1">
                    <a:off x="2996477" y="1733359"/>
                    <a:ext cx="3171" cy="12374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33" name="Group 132"/>
                <p:cNvGrpSpPr/>
                <p:nvPr/>
              </p:nvGrpSpPr>
              <p:grpSpPr>
                <a:xfrm>
                  <a:off x="1770362" y="2873352"/>
                  <a:ext cx="441422" cy="369332"/>
                  <a:chOff x="667045" y="1708643"/>
                  <a:chExt cx="441422" cy="369332"/>
                </a:xfrm>
              </p:grpSpPr>
              <p:sp>
                <p:nvSpPr>
                  <p:cNvPr id="134" name="Oval 133"/>
                  <p:cNvSpPr/>
                  <p:nvPr/>
                </p:nvSpPr>
                <p:spPr bwMode="auto">
                  <a:xfrm>
                    <a:off x="725417" y="1787240"/>
                    <a:ext cx="356365" cy="231962"/>
                  </a:xfrm>
                  <a:prstGeom prst="ellipse">
                    <a:avLst/>
                  </a:prstGeom>
                  <a:solidFill>
                    <a:schemeClr val="bg1">
                      <a:alpha val="76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5" name="TextBox 134"/>
                  <p:cNvSpPr txBox="1"/>
                  <p:nvPr/>
                </p:nvSpPr>
                <p:spPr>
                  <a:xfrm>
                    <a:off x="667045" y="1708643"/>
                    <a:ext cx="44142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1a</a:t>
                    </a:r>
                    <a:endParaRPr lang="en-US" dirty="0"/>
                  </a:p>
                </p:txBody>
              </p:sp>
            </p:grpSp>
          </p:grpSp>
          <p:cxnSp>
            <p:nvCxnSpPr>
              <p:cNvPr id="128" name="Straight Connector 127"/>
              <p:cNvCxnSpPr>
                <a:stCxn id="177" idx="7"/>
              </p:cNvCxnSpPr>
              <p:nvPr/>
            </p:nvCxnSpPr>
            <p:spPr bwMode="auto">
              <a:xfrm>
                <a:off x="2218708" y="3154477"/>
                <a:ext cx="480042" cy="36977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>
                <a:off x="1315140" y="3783345"/>
                <a:ext cx="489235" cy="35258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 flipH="1">
                <a:off x="2196042" y="3783542"/>
                <a:ext cx="508002" cy="34925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>
                <a:endCxn id="177" idx="2"/>
              </p:cNvCxnSpPr>
              <p:nvPr/>
            </p:nvCxnSpPr>
            <p:spPr bwMode="auto">
              <a:xfrm flipV="1">
                <a:off x="1319809" y="3078707"/>
                <a:ext cx="417868" cy="457019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186" name="Freeform 2"/>
          <p:cNvSpPr/>
          <p:nvPr/>
        </p:nvSpPr>
        <p:spPr bwMode="auto">
          <a:xfrm>
            <a:off x="3285692" y="2600401"/>
            <a:ext cx="2545688" cy="1720535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87" name="Group 186"/>
          <p:cNvGrpSpPr/>
          <p:nvPr/>
        </p:nvGrpSpPr>
        <p:grpSpPr>
          <a:xfrm>
            <a:off x="3506594" y="2740425"/>
            <a:ext cx="2189884" cy="1476371"/>
            <a:chOff x="833331" y="2873352"/>
            <a:chExt cx="2333625" cy="1590649"/>
          </a:xfrm>
        </p:grpSpPr>
        <p:grpSp>
          <p:nvGrpSpPr>
            <p:cNvPr id="188" name="Group 187"/>
            <p:cNvGrpSpPr/>
            <p:nvPr/>
          </p:nvGrpSpPr>
          <p:grpSpPr>
            <a:xfrm>
              <a:off x="1736090" y="2873352"/>
              <a:ext cx="565150" cy="369332"/>
              <a:chOff x="1736090" y="2873352"/>
              <a:chExt cx="565150" cy="369332"/>
            </a:xfrm>
          </p:grpSpPr>
          <p:grpSp>
            <p:nvGrpSpPr>
              <p:cNvPr id="23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39" name="Oval 23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40" name="Rectangle 23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1" name="Oval 24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42" name="Freeform 24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3" name="Freeform 24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4" name="Freeform 24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5" name="Freeform 24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46" name="Straight Connector 245"/>
                <p:cNvCxnSpPr>
                  <a:endCxn id="24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Straight Connector 24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6" name="Group 235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237" name="Oval 236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8" name="TextBox 237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b</a:t>
                  </a:r>
                  <a:endParaRPr lang="en-US" dirty="0"/>
                </a:p>
              </p:txBody>
            </p:sp>
          </p:grpSp>
        </p:grpSp>
        <p:grpSp>
          <p:nvGrpSpPr>
            <p:cNvPr id="189" name="Group 188"/>
            <p:cNvGrpSpPr/>
            <p:nvPr/>
          </p:nvGrpSpPr>
          <p:grpSpPr>
            <a:xfrm>
              <a:off x="1740320" y="4094669"/>
              <a:ext cx="565150" cy="369332"/>
              <a:chOff x="1736090" y="2873352"/>
              <a:chExt cx="565150" cy="369332"/>
            </a:xfrm>
          </p:grpSpPr>
          <p:grpSp>
            <p:nvGrpSpPr>
              <p:cNvPr id="222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26" name="Oval 225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27" name="Rectangle 226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28" name="Oval 227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29" name="Freeform 228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0" name="Freeform 229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1" name="Freeform 230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2" name="Freeform 231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33" name="Straight Connector 232"/>
                <p:cNvCxnSpPr>
                  <a:endCxn id="228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3" name="Group 222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224" name="Oval 223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5" name="TextBox 224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d</a:t>
                  </a:r>
                  <a:endParaRPr lang="en-US" dirty="0"/>
                </a:p>
              </p:txBody>
            </p:sp>
          </p:grpSp>
        </p:grpSp>
        <p:grpSp>
          <p:nvGrpSpPr>
            <p:cNvPr id="190" name="Group 189"/>
            <p:cNvGrpSpPr/>
            <p:nvPr/>
          </p:nvGrpSpPr>
          <p:grpSpPr>
            <a:xfrm>
              <a:off x="2601806" y="3485072"/>
              <a:ext cx="565150" cy="369332"/>
              <a:chOff x="1736090" y="2873352"/>
              <a:chExt cx="565150" cy="369332"/>
            </a:xfrm>
          </p:grpSpPr>
          <p:grpSp>
            <p:nvGrpSpPr>
              <p:cNvPr id="209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13" name="Oval 212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14" name="Rectangle 213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5" name="Oval 214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16" name="Freeform 215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7" name="Freeform 216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8" name="Freeform 217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9" name="Freeform 218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20" name="Straight Connector 219"/>
                <p:cNvCxnSpPr>
                  <a:endCxn id="215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1" name="Straight Connector 220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0" name="Group 209"/>
              <p:cNvGrpSpPr/>
              <p:nvPr/>
            </p:nvGrpSpPr>
            <p:grpSpPr>
              <a:xfrm>
                <a:off x="1770362" y="2873352"/>
                <a:ext cx="428460" cy="369332"/>
                <a:chOff x="667045" y="1708643"/>
                <a:chExt cx="428460" cy="369332"/>
              </a:xfrm>
            </p:grpSpPr>
            <p:sp>
              <p:nvSpPr>
                <p:cNvPr id="211" name="Oval 210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2" name="TextBox 211"/>
                <p:cNvSpPr txBox="1"/>
                <p:nvPr/>
              </p:nvSpPr>
              <p:spPr>
                <a:xfrm>
                  <a:off x="667045" y="1708643"/>
                  <a:ext cx="42846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c</a:t>
                  </a:r>
                  <a:endParaRPr lang="en-US" dirty="0"/>
                </a:p>
              </p:txBody>
            </p:sp>
          </p:grpSp>
        </p:grpSp>
        <p:grpSp>
          <p:nvGrpSpPr>
            <p:cNvPr id="191" name="Group 190"/>
            <p:cNvGrpSpPr/>
            <p:nvPr/>
          </p:nvGrpSpPr>
          <p:grpSpPr>
            <a:xfrm>
              <a:off x="833331" y="3478719"/>
              <a:ext cx="565150" cy="369332"/>
              <a:chOff x="1736090" y="2873352"/>
              <a:chExt cx="565150" cy="369332"/>
            </a:xfrm>
          </p:grpSpPr>
          <p:grpSp>
            <p:nvGrpSpPr>
              <p:cNvPr id="196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00" name="Oval 199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01" name="Rectangle 200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02" name="Oval 201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03" name="Freeform 202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04" name="Freeform 203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05" name="Freeform 204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06" name="Freeform 205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07" name="Straight Connector 206"/>
                <p:cNvCxnSpPr>
                  <a:endCxn id="202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1770362" y="2873352"/>
                <a:ext cx="441422" cy="369332"/>
                <a:chOff x="667045" y="1708643"/>
                <a:chExt cx="441422" cy="369332"/>
              </a:xfrm>
            </p:grpSpPr>
            <p:sp>
              <p:nvSpPr>
                <p:cNvPr id="198" name="Oval 197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9" name="TextBox 198"/>
                <p:cNvSpPr txBox="1"/>
                <p:nvPr/>
              </p:nvSpPr>
              <p:spPr>
                <a:xfrm>
                  <a:off x="667045" y="1708643"/>
                  <a:ext cx="44142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2</a:t>
                  </a:r>
                  <a:r>
                    <a:rPr lang="en-US" dirty="0" smtClean="0"/>
                    <a:t>a</a:t>
                  </a:r>
                  <a:endParaRPr lang="en-US" dirty="0"/>
                </a:p>
              </p:txBody>
            </p:sp>
          </p:grpSp>
        </p:grpSp>
        <p:cxnSp>
          <p:nvCxnSpPr>
            <p:cNvPr id="192" name="Straight Connector 191"/>
            <p:cNvCxnSpPr>
              <a:endCxn id="225" idx="0"/>
            </p:cNvCxnSpPr>
            <p:nvPr/>
          </p:nvCxnSpPr>
          <p:spPr bwMode="auto">
            <a:xfrm>
              <a:off x="1991073" y="3173114"/>
              <a:ext cx="4230" cy="921555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3" name="Straight Connector 192"/>
            <p:cNvCxnSpPr/>
            <p:nvPr/>
          </p:nvCxnSpPr>
          <p:spPr bwMode="auto">
            <a:xfrm>
              <a:off x="2280478" y="3145660"/>
              <a:ext cx="435814" cy="359474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4" name="Straight Connector 193"/>
            <p:cNvCxnSpPr/>
            <p:nvPr/>
          </p:nvCxnSpPr>
          <p:spPr bwMode="auto">
            <a:xfrm>
              <a:off x="1300073" y="3768911"/>
              <a:ext cx="527386" cy="36820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5" name="Straight Connector 194"/>
            <p:cNvCxnSpPr/>
            <p:nvPr/>
          </p:nvCxnSpPr>
          <p:spPr bwMode="auto">
            <a:xfrm flipH="1">
              <a:off x="2194462" y="3713972"/>
              <a:ext cx="509583" cy="428945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48" name="Freeform 2"/>
          <p:cNvSpPr/>
          <p:nvPr/>
        </p:nvSpPr>
        <p:spPr bwMode="auto">
          <a:xfrm>
            <a:off x="5507686" y="1532143"/>
            <a:ext cx="2575521" cy="1672516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connsiteX0" fmla="*/ 4 w 10040"/>
              <a:gd name="connsiteY0" fmla="*/ 4039 h 10125"/>
              <a:gd name="connsiteX1" fmla="*/ 715 w 10040"/>
              <a:gd name="connsiteY1" fmla="*/ 1595 h 10125"/>
              <a:gd name="connsiteX2" fmla="*/ 3130 w 10040"/>
              <a:gd name="connsiteY2" fmla="*/ 1006 h 10125"/>
              <a:gd name="connsiteX3" fmla="*/ 4995 w 10040"/>
              <a:gd name="connsiteY3" fmla="*/ 0 h 10125"/>
              <a:gd name="connsiteX4" fmla="*/ 6720 w 10040"/>
              <a:gd name="connsiteY4" fmla="*/ 1009 h 10125"/>
              <a:gd name="connsiteX5" fmla="*/ 9989 w 10040"/>
              <a:gd name="connsiteY5" fmla="*/ 2989 h 10125"/>
              <a:gd name="connsiteX6" fmla="*/ 8599 w 10040"/>
              <a:gd name="connsiteY6" fmla="*/ 6797 h 10125"/>
              <a:gd name="connsiteX7" fmla="*/ 6995 w 10040"/>
              <a:gd name="connsiteY7" fmla="*/ 9322 h 10125"/>
              <a:gd name="connsiteX8" fmla="*/ 5307 w 10040"/>
              <a:gd name="connsiteY8" fmla="*/ 8843 h 10125"/>
              <a:gd name="connsiteX9" fmla="*/ 4371 w 10040"/>
              <a:gd name="connsiteY9" fmla="*/ 9912 h 10125"/>
              <a:gd name="connsiteX10" fmla="*/ 3140 w 10040"/>
              <a:gd name="connsiteY10" fmla="*/ 10019 h 10125"/>
              <a:gd name="connsiteX11" fmla="*/ 2179 w 10040"/>
              <a:gd name="connsiteY11" fmla="*/ 7895 h 10125"/>
              <a:gd name="connsiteX12" fmla="*/ 1187 w 10040"/>
              <a:gd name="connsiteY12" fmla="*/ 7495 h 10125"/>
              <a:gd name="connsiteX13" fmla="*/ 4 w 10040"/>
              <a:gd name="connsiteY13" fmla="*/ 4039 h 10125"/>
              <a:gd name="connsiteX0-1" fmla="*/ 4 w 8600"/>
              <a:gd name="connsiteY0-2" fmla="*/ 4042 h 10128"/>
              <a:gd name="connsiteX1-3" fmla="*/ 715 w 8600"/>
              <a:gd name="connsiteY1-4" fmla="*/ 1598 h 10128"/>
              <a:gd name="connsiteX2-5" fmla="*/ 3130 w 8600"/>
              <a:gd name="connsiteY2-6" fmla="*/ 1009 h 10128"/>
              <a:gd name="connsiteX3-7" fmla="*/ 4995 w 8600"/>
              <a:gd name="connsiteY3-8" fmla="*/ 3 h 10128"/>
              <a:gd name="connsiteX4-9" fmla="*/ 6720 w 8600"/>
              <a:gd name="connsiteY4-10" fmla="*/ 1012 h 10128"/>
              <a:gd name="connsiteX5-11" fmla="*/ 8599 w 8600"/>
              <a:gd name="connsiteY5-12" fmla="*/ 6800 h 10128"/>
              <a:gd name="connsiteX6-13" fmla="*/ 6995 w 8600"/>
              <a:gd name="connsiteY6-14" fmla="*/ 9325 h 10128"/>
              <a:gd name="connsiteX7-15" fmla="*/ 5307 w 8600"/>
              <a:gd name="connsiteY7-16" fmla="*/ 8846 h 10128"/>
              <a:gd name="connsiteX8-17" fmla="*/ 4371 w 8600"/>
              <a:gd name="connsiteY8-18" fmla="*/ 9915 h 10128"/>
              <a:gd name="connsiteX9-19" fmla="*/ 3140 w 8600"/>
              <a:gd name="connsiteY9-20" fmla="*/ 10022 h 10128"/>
              <a:gd name="connsiteX10-21" fmla="*/ 2179 w 8600"/>
              <a:gd name="connsiteY10-22" fmla="*/ 7898 h 10128"/>
              <a:gd name="connsiteX11-23" fmla="*/ 1187 w 8600"/>
              <a:gd name="connsiteY11-24" fmla="*/ 7498 h 10128"/>
              <a:gd name="connsiteX12-25" fmla="*/ 4 w 8600"/>
              <a:gd name="connsiteY12-26" fmla="*/ 4042 h 10128"/>
              <a:gd name="connsiteX0-27" fmla="*/ 4 w 9326"/>
              <a:gd name="connsiteY0-28" fmla="*/ 3988 h 9997"/>
              <a:gd name="connsiteX1-29" fmla="*/ 830 w 9326"/>
              <a:gd name="connsiteY1-30" fmla="*/ 1575 h 9997"/>
              <a:gd name="connsiteX2-31" fmla="*/ 3639 w 9326"/>
              <a:gd name="connsiteY2-32" fmla="*/ 993 h 9997"/>
              <a:gd name="connsiteX3-33" fmla="*/ 5807 w 9326"/>
              <a:gd name="connsiteY3-34" fmla="*/ 0 h 9997"/>
              <a:gd name="connsiteX4-35" fmla="*/ 7813 w 9326"/>
              <a:gd name="connsiteY4-36" fmla="*/ 996 h 9997"/>
              <a:gd name="connsiteX5-37" fmla="*/ 9324 w 9326"/>
              <a:gd name="connsiteY5-38" fmla="*/ 5746 h 9997"/>
              <a:gd name="connsiteX6-39" fmla="*/ 8133 w 9326"/>
              <a:gd name="connsiteY6-40" fmla="*/ 9204 h 9997"/>
              <a:gd name="connsiteX7-41" fmla="*/ 6170 w 9326"/>
              <a:gd name="connsiteY7-42" fmla="*/ 8731 h 9997"/>
              <a:gd name="connsiteX8-43" fmla="*/ 5082 w 9326"/>
              <a:gd name="connsiteY8-44" fmla="*/ 9787 h 9997"/>
              <a:gd name="connsiteX9-45" fmla="*/ 3650 w 9326"/>
              <a:gd name="connsiteY9-46" fmla="*/ 9892 h 9997"/>
              <a:gd name="connsiteX10-47" fmla="*/ 2533 w 9326"/>
              <a:gd name="connsiteY10-48" fmla="*/ 7795 h 9997"/>
              <a:gd name="connsiteX11-49" fmla="*/ 1379 w 9326"/>
              <a:gd name="connsiteY11-50" fmla="*/ 7400 h 9997"/>
              <a:gd name="connsiteX12-51" fmla="*/ 4 w 9326"/>
              <a:gd name="connsiteY12-52" fmla="*/ 3988 h 9997"/>
              <a:gd name="connsiteX0-53" fmla="*/ 4 w 10001"/>
              <a:gd name="connsiteY0-54" fmla="*/ 3989 h 10041"/>
              <a:gd name="connsiteX1-55" fmla="*/ 890 w 10001"/>
              <a:gd name="connsiteY1-56" fmla="*/ 1575 h 10041"/>
              <a:gd name="connsiteX2-57" fmla="*/ 3902 w 10001"/>
              <a:gd name="connsiteY2-58" fmla="*/ 993 h 10041"/>
              <a:gd name="connsiteX3-59" fmla="*/ 6227 w 10001"/>
              <a:gd name="connsiteY3-60" fmla="*/ 0 h 10041"/>
              <a:gd name="connsiteX4-61" fmla="*/ 8378 w 10001"/>
              <a:gd name="connsiteY4-62" fmla="*/ 996 h 10041"/>
              <a:gd name="connsiteX5-63" fmla="*/ 9998 w 10001"/>
              <a:gd name="connsiteY5-64" fmla="*/ 5748 h 10041"/>
              <a:gd name="connsiteX6-65" fmla="*/ 8721 w 10001"/>
              <a:gd name="connsiteY6-66" fmla="*/ 9207 h 10041"/>
              <a:gd name="connsiteX7-67" fmla="*/ 5449 w 10001"/>
              <a:gd name="connsiteY7-68" fmla="*/ 9790 h 10041"/>
              <a:gd name="connsiteX8-69" fmla="*/ 3914 w 10001"/>
              <a:gd name="connsiteY8-70" fmla="*/ 9895 h 10041"/>
              <a:gd name="connsiteX9-71" fmla="*/ 2716 w 10001"/>
              <a:gd name="connsiteY9-72" fmla="*/ 7797 h 10041"/>
              <a:gd name="connsiteX10-73" fmla="*/ 1479 w 10001"/>
              <a:gd name="connsiteY10-74" fmla="*/ 7402 h 10041"/>
              <a:gd name="connsiteX11-75" fmla="*/ 4 w 10001"/>
              <a:gd name="connsiteY11-76" fmla="*/ 3989 h 10041"/>
              <a:gd name="connsiteX0-77" fmla="*/ 4 w 10001"/>
              <a:gd name="connsiteY0-78" fmla="*/ 3989 h 14825"/>
              <a:gd name="connsiteX1-79" fmla="*/ 890 w 10001"/>
              <a:gd name="connsiteY1-80" fmla="*/ 1575 h 14825"/>
              <a:gd name="connsiteX2-81" fmla="*/ 3902 w 10001"/>
              <a:gd name="connsiteY2-82" fmla="*/ 993 h 14825"/>
              <a:gd name="connsiteX3-83" fmla="*/ 6227 w 10001"/>
              <a:gd name="connsiteY3-84" fmla="*/ 0 h 14825"/>
              <a:gd name="connsiteX4-85" fmla="*/ 8378 w 10001"/>
              <a:gd name="connsiteY4-86" fmla="*/ 996 h 14825"/>
              <a:gd name="connsiteX5-87" fmla="*/ 9998 w 10001"/>
              <a:gd name="connsiteY5-88" fmla="*/ 5748 h 14825"/>
              <a:gd name="connsiteX6-89" fmla="*/ 8721 w 10001"/>
              <a:gd name="connsiteY6-90" fmla="*/ 9207 h 14825"/>
              <a:gd name="connsiteX7-91" fmla="*/ 6011 w 10001"/>
              <a:gd name="connsiteY7-92" fmla="*/ 14823 h 14825"/>
              <a:gd name="connsiteX8-93" fmla="*/ 3914 w 10001"/>
              <a:gd name="connsiteY8-94" fmla="*/ 9895 h 14825"/>
              <a:gd name="connsiteX9-95" fmla="*/ 2716 w 10001"/>
              <a:gd name="connsiteY9-96" fmla="*/ 7797 h 14825"/>
              <a:gd name="connsiteX10-97" fmla="*/ 1479 w 10001"/>
              <a:gd name="connsiteY10-98" fmla="*/ 7402 h 14825"/>
              <a:gd name="connsiteX11-99" fmla="*/ 4 w 10001"/>
              <a:gd name="connsiteY11-100" fmla="*/ 3989 h 14825"/>
              <a:gd name="connsiteX0-101" fmla="*/ 4 w 10001"/>
              <a:gd name="connsiteY0-102" fmla="*/ 7436 h 18272"/>
              <a:gd name="connsiteX1-103" fmla="*/ 890 w 10001"/>
              <a:gd name="connsiteY1-104" fmla="*/ 5022 h 18272"/>
              <a:gd name="connsiteX2-105" fmla="*/ 3902 w 10001"/>
              <a:gd name="connsiteY2-106" fmla="*/ 4440 h 18272"/>
              <a:gd name="connsiteX3-107" fmla="*/ 6026 w 10001"/>
              <a:gd name="connsiteY3-108" fmla="*/ 0 h 18272"/>
              <a:gd name="connsiteX4-109" fmla="*/ 8378 w 10001"/>
              <a:gd name="connsiteY4-110" fmla="*/ 4443 h 18272"/>
              <a:gd name="connsiteX5-111" fmla="*/ 9998 w 10001"/>
              <a:gd name="connsiteY5-112" fmla="*/ 9195 h 18272"/>
              <a:gd name="connsiteX6-113" fmla="*/ 8721 w 10001"/>
              <a:gd name="connsiteY6-114" fmla="*/ 12654 h 18272"/>
              <a:gd name="connsiteX7-115" fmla="*/ 6011 w 10001"/>
              <a:gd name="connsiteY7-116" fmla="*/ 18270 h 18272"/>
              <a:gd name="connsiteX8-117" fmla="*/ 3914 w 10001"/>
              <a:gd name="connsiteY8-118" fmla="*/ 13342 h 18272"/>
              <a:gd name="connsiteX9-119" fmla="*/ 2716 w 10001"/>
              <a:gd name="connsiteY9-120" fmla="*/ 11244 h 18272"/>
              <a:gd name="connsiteX10-121" fmla="*/ 1479 w 10001"/>
              <a:gd name="connsiteY10-122" fmla="*/ 10849 h 18272"/>
              <a:gd name="connsiteX11-123" fmla="*/ 4 w 10001"/>
              <a:gd name="connsiteY11-124" fmla="*/ 7436 h 18272"/>
              <a:gd name="connsiteX0-125" fmla="*/ 1 w 9998"/>
              <a:gd name="connsiteY0-126" fmla="*/ 7436 h 18272"/>
              <a:gd name="connsiteX1-127" fmla="*/ 3899 w 9998"/>
              <a:gd name="connsiteY1-128" fmla="*/ 4440 h 18272"/>
              <a:gd name="connsiteX2-129" fmla="*/ 6023 w 9998"/>
              <a:gd name="connsiteY2-130" fmla="*/ 0 h 18272"/>
              <a:gd name="connsiteX3-131" fmla="*/ 8375 w 9998"/>
              <a:gd name="connsiteY3-132" fmla="*/ 4443 h 18272"/>
              <a:gd name="connsiteX4-133" fmla="*/ 9995 w 9998"/>
              <a:gd name="connsiteY4-134" fmla="*/ 9195 h 18272"/>
              <a:gd name="connsiteX5-135" fmla="*/ 8718 w 9998"/>
              <a:gd name="connsiteY5-136" fmla="*/ 12654 h 18272"/>
              <a:gd name="connsiteX6-137" fmla="*/ 6008 w 9998"/>
              <a:gd name="connsiteY6-138" fmla="*/ 18270 h 18272"/>
              <a:gd name="connsiteX7-139" fmla="*/ 3911 w 9998"/>
              <a:gd name="connsiteY7-140" fmla="*/ 13342 h 18272"/>
              <a:gd name="connsiteX8-141" fmla="*/ 2713 w 9998"/>
              <a:gd name="connsiteY8-142" fmla="*/ 11244 h 18272"/>
              <a:gd name="connsiteX9-143" fmla="*/ 1476 w 9998"/>
              <a:gd name="connsiteY9-144" fmla="*/ 10849 h 18272"/>
              <a:gd name="connsiteX10-145" fmla="*/ 1 w 9998"/>
              <a:gd name="connsiteY10-146" fmla="*/ 7436 h 18272"/>
              <a:gd name="connsiteX0-147" fmla="*/ 35 w 8559"/>
              <a:gd name="connsiteY0-148" fmla="*/ 5938 h 10000"/>
              <a:gd name="connsiteX1-149" fmla="*/ 2459 w 8559"/>
              <a:gd name="connsiteY1-150" fmla="*/ 2430 h 10000"/>
              <a:gd name="connsiteX2-151" fmla="*/ 4583 w 8559"/>
              <a:gd name="connsiteY2-152" fmla="*/ 0 h 10000"/>
              <a:gd name="connsiteX3-153" fmla="*/ 6936 w 8559"/>
              <a:gd name="connsiteY3-154" fmla="*/ 2432 h 10000"/>
              <a:gd name="connsiteX4-155" fmla="*/ 8556 w 8559"/>
              <a:gd name="connsiteY4-156" fmla="*/ 5032 h 10000"/>
              <a:gd name="connsiteX5-157" fmla="*/ 7279 w 8559"/>
              <a:gd name="connsiteY5-158" fmla="*/ 6925 h 10000"/>
              <a:gd name="connsiteX6-159" fmla="*/ 4568 w 8559"/>
              <a:gd name="connsiteY6-160" fmla="*/ 9999 h 10000"/>
              <a:gd name="connsiteX7-161" fmla="*/ 2471 w 8559"/>
              <a:gd name="connsiteY7-162" fmla="*/ 7302 h 10000"/>
              <a:gd name="connsiteX8-163" fmla="*/ 1273 w 8559"/>
              <a:gd name="connsiteY8-164" fmla="*/ 6154 h 10000"/>
              <a:gd name="connsiteX9-165" fmla="*/ 35 w 8559"/>
              <a:gd name="connsiteY9-166" fmla="*/ 5938 h 10000"/>
              <a:gd name="connsiteX0-167" fmla="*/ 49 w 9820"/>
              <a:gd name="connsiteY0-168" fmla="*/ 4655 h 10000"/>
              <a:gd name="connsiteX1-169" fmla="*/ 2693 w 9820"/>
              <a:gd name="connsiteY1-170" fmla="*/ 2430 h 10000"/>
              <a:gd name="connsiteX2-171" fmla="*/ 5175 w 9820"/>
              <a:gd name="connsiteY2-172" fmla="*/ 0 h 10000"/>
              <a:gd name="connsiteX3-173" fmla="*/ 7924 w 9820"/>
              <a:gd name="connsiteY3-174" fmla="*/ 2432 h 10000"/>
              <a:gd name="connsiteX4-175" fmla="*/ 9816 w 9820"/>
              <a:gd name="connsiteY4-176" fmla="*/ 5032 h 10000"/>
              <a:gd name="connsiteX5-177" fmla="*/ 8324 w 9820"/>
              <a:gd name="connsiteY5-178" fmla="*/ 6925 h 10000"/>
              <a:gd name="connsiteX6-179" fmla="*/ 5157 w 9820"/>
              <a:gd name="connsiteY6-180" fmla="*/ 9999 h 10000"/>
              <a:gd name="connsiteX7-181" fmla="*/ 2707 w 9820"/>
              <a:gd name="connsiteY7-182" fmla="*/ 7302 h 10000"/>
              <a:gd name="connsiteX8-183" fmla="*/ 1307 w 9820"/>
              <a:gd name="connsiteY8-184" fmla="*/ 6154 h 10000"/>
              <a:gd name="connsiteX9-185" fmla="*/ 49 w 9820"/>
              <a:gd name="connsiteY9-186" fmla="*/ 4655 h 10000"/>
              <a:gd name="connsiteX0-187" fmla="*/ 45 w 9995"/>
              <a:gd name="connsiteY0-188" fmla="*/ 4655 h 10000"/>
              <a:gd name="connsiteX1-189" fmla="*/ 2737 w 9995"/>
              <a:gd name="connsiteY1-190" fmla="*/ 2430 h 10000"/>
              <a:gd name="connsiteX2-191" fmla="*/ 5265 w 9995"/>
              <a:gd name="connsiteY2-192" fmla="*/ 0 h 10000"/>
              <a:gd name="connsiteX3-193" fmla="*/ 8064 w 9995"/>
              <a:gd name="connsiteY3-194" fmla="*/ 2432 h 10000"/>
              <a:gd name="connsiteX4-195" fmla="*/ 9991 w 9995"/>
              <a:gd name="connsiteY4-196" fmla="*/ 5032 h 10000"/>
              <a:gd name="connsiteX5-197" fmla="*/ 8472 w 9995"/>
              <a:gd name="connsiteY5-198" fmla="*/ 6925 h 10000"/>
              <a:gd name="connsiteX6-199" fmla="*/ 5247 w 9995"/>
              <a:gd name="connsiteY6-200" fmla="*/ 9999 h 10000"/>
              <a:gd name="connsiteX7-201" fmla="*/ 2752 w 9995"/>
              <a:gd name="connsiteY7-202" fmla="*/ 7302 h 10000"/>
              <a:gd name="connsiteX8-203" fmla="*/ 1374 w 9995"/>
              <a:gd name="connsiteY8-204" fmla="*/ 6984 h 10000"/>
              <a:gd name="connsiteX9-205" fmla="*/ 45 w 9995"/>
              <a:gd name="connsiteY9-206" fmla="*/ 4655 h 10000"/>
              <a:gd name="connsiteX0-207" fmla="*/ 45 w 10000"/>
              <a:gd name="connsiteY0-208" fmla="*/ 5032 h 10377"/>
              <a:gd name="connsiteX1-209" fmla="*/ 2738 w 10000"/>
              <a:gd name="connsiteY1-210" fmla="*/ 2807 h 10377"/>
              <a:gd name="connsiteX2-211" fmla="*/ 4886 w 10000"/>
              <a:gd name="connsiteY2-212" fmla="*/ 0 h 10377"/>
              <a:gd name="connsiteX3-213" fmla="*/ 8068 w 10000"/>
              <a:gd name="connsiteY3-214" fmla="*/ 2809 h 10377"/>
              <a:gd name="connsiteX4-215" fmla="*/ 9996 w 10000"/>
              <a:gd name="connsiteY4-216" fmla="*/ 5409 h 10377"/>
              <a:gd name="connsiteX5-217" fmla="*/ 8476 w 10000"/>
              <a:gd name="connsiteY5-218" fmla="*/ 7302 h 10377"/>
              <a:gd name="connsiteX6-219" fmla="*/ 5250 w 10000"/>
              <a:gd name="connsiteY6-220" fmla="*/ 10376 h 10377"/>
              <a:gd name="connsiteX7-221" fmla="*/ 2753 w 10000"/>
              <a:gd name="connsiteY7-222" fmla="*/ 7679 h 10377"/>
              <a:gd name="connsiteX8-223" fmla="*/ 1375 w 10000"/>
              <a:gd name="connsiteY8-224" fmla="*/ 7361 h 10377"/>
              <a:gd name="connsiteX9-225" fmla="*/ 45 w 10000"/>
              <a:gd name="connsiteY9-226" fmla="*/ 5032 h 10377"/>
              <a:gd name="connsiteX0-227" fmla="*/ 45 w 10000"/>
              <a:gd name="connsiteY0-228" fmla="*/ 5036 h 10381"/>
              <a:gd name="connsiteX1-229" fmla="*/ 2738 w 10000"/>
              <a:gd name="connsiteY1-230" fmla="*/ 2811 h 10381"/>
              <a:gd name="connsiteX2-231" fmla="*/ 4886 w 10000"/>
              <a:gd name="connsiteY2-232" fmla="*/ 4 h 10381"/>
              <a:gd name="connsiteX3-233" fmla="*/ 8068 w 10000"/>
              <a:gd name="connsiteY3-234" fmla="*/ 2813 h 10381"/>
              <a:gd name="connsiteX4-235" fmla="*/ 9996 w 10000"/>
              <a:gd name="connsiteY4-236" fmla="*/ 5413 h 10381"/>
              <a:gd name="connsiteX5-237" fmla="*/ 8476 w 10000"/>
              <a:gd name="connsiteY5-238" fmla="*/ 7306 h 10381"/>
              <a:gd name="connsiteX6-239" fmla="*/ 5250 w 10000"/>
              <a:gd name="connsiteY6-240" fmla="*/ 10380 h 10381"/>
              <a:gd name="connsiteX7-241" fmla="*/ 2753 w 10000"/>
              <a:gd name="connsiteY7-242" fmla="*/ 7683 h 10381"/>
              <a:gd name="connsiteX8-243" fmla="*/ 1375 w 10000"/>
              <a:gd name="connsiteY8-244" fmla="*/ 7365 h 10381"/>
              <a:gd name="connsiteX9-245" fmla="*/ 45 w 10000"/>
              <a:gd name="connsiteY9-246" fmla="*/ 5036 h 10381"/>
              <a:gd name="connsiteX0-247" fmla="*/ 45 w 10000"/>
              <a:gd name="connsiteY0-248" fmla="*/ 5036 h 10796"/>
              <a:gd name="connsiteX1-249" fmla="*/ 2738 w 10000"/>
              <a:gd name="connsiteY1-250" fmla="*/ 2811 h 10796"/>
              <a:gd name="connsiteX2-251" fmla="*/ 4886 w 10000"/>
              <a:gd name="connsiteY2-252" fmla="*/ 4 h 10796"/>
              <a:gd name="connsiteX3-253" fmla="*/ 8068 w 10000"/>
              <a:gd name="connsiteY3-254" fmla="*/ 2813 h 10796"/>
              <a:gd name="connsiteX4-255" fmla="*/ 9996 w 10000"/>
              <a:gd name="connsiteY4-256" fmla="*/ 5413 h 10796"/>
              <a:gd name="connsiteX5-257" fmla="*/ 8476 w 10000"/>
              <a:gd name="connsiteY5-258" fmla="*/ 7306 h 10796"/>
              <a:gd name="connsiteX6-259" fmla="*/ 5202 w 10000"/>
              <a:gd name="connsiteY6-260" fmla="*/ 10795 h 10796"/>
              <a:gd name="connsiteX7-261" fmla="*/ 2753 w 10000"/>
              <a:gd name="connsiteY7-262" fmla="*/ 7683 h 10796"/>
              <a:gd name="connsiteX8-263" fmla="*/ 1375 w 10000"/>
              <a:gd name="connsiteY8-264" fmla="*/ 7365 h 10796"/>
              <a:gd name="connsiteX9-265" fmla="*/ 45 w 10000"/>
              <a:gd name="connsiteY9-266" fmla="*/ 5036 h 10796"/>
              <a:gd name="connsiteX0-267" fmla="*/ 45 w 10000"/>
              <a:gd name="connsiteY0-268" fmla="*/ 5036 h 10795"/>
              <a:gd name="connsiteX1-269" fmla="*/ 2738 w 10000"/>
              <a:gd name="connsiteY1-270" fmla="*/ 2811 h 10795"/>
              <a:gd name="connsiteX2-271" fmla="*/ 4886 w 10000"/>
              <a:gd name="connsiteY2-272" fmla="*/ 4 h 10795"/>
              <a:gd name="connsiteX3-273" fmla="*/ 8068 w 10000"/>
              <a:gd name="connsiteY3-274" fmla="*/ 2813 h 10795"/>
              <a:gd name="connsiteX4-275" fmla="*/ 9996 w 10000"/>
              <a:gd name="connsiteY4-276" fmla="*/ 5413 h 10795"/>
              <a:gd name="connsiteX5-277" fmla="*/ 8476 w 10000"/>
              <a:gd name="connsiteY5-278" fmla="*/ 7306 h 10795"/>
              <a:gd name="connsiteX6-279" fmla="*/ 5202 w 10000"/>
              <a:gd name="connsiteY6-280" fmla="*/ 10795 h 10795"/>
              <a:gd name="connsiteX7-281" fmla="*/ 2753 w 10000"/>
              <a:gd name="connsiteY7-282" fmla="*/ 7683 h 10795"/>
              <a:gd name="connsiteX8-283" fmla="*/ 1375 w 10000"/>
              <a:gd name="connsiteY8-284" fmla="*/ 7365 h 10795"/>
              <a:gd name="connsiteX9-285" fmla="*/ 45 w 10000"/>
              <a:gd name="connsiteY9-286" fmla="*/ 5036 h 10795"/>
              <a:gd name="connsiteX0-287" fmla="*/ 45 w 10000"/>
              <a:gd name="connsiteY0-288" fmla="*/ 5036 h 10795"/>
              <a:gd name="connsiteX1-289" fmla="*/ 2738 w 10000"/>
              <a:gd name="connsiteY1-290" fmla="*/ 2811 h 10795"/>
              <a:gd name="connsiteX2-291" fmla="*/ 4886 w 10000"/>
              <a:gd name="connsiteY2-292" fmla="*/ 4 h 10795"/>
              <a:gd name="connsiteX3-293" fmla="*/ 8068 w 10000"/>
              <a:gd name="connsiteY3-294" fmla="*/ 2813 h 10795"/>
              <a:gd name="connsiteX4-295" fmla="*/ 9996 w 10000"/>
              <a:gd name="connsiteY4-296" fmla="*/ 5413 h 10795"/>
              <a:gd name="connsiteX5-297" fmla="*/ 8476 w 10000"/>
              <a:gd name="connsiteY5-298" fmla="*/ 7306 h 10795"/>
              <a:gd name="connsiteX6-299" fmla="*/ 5202 w 10000"/>
              <a:gd name="connsiteY6-300" fmla="*/ 10795 h 10795"/>
              <a:gd name="connsiteX7-301" fmla="*/ 2753 w 10000"/>
              <a:gd name="connsiteY7-302" fmla="*/ 7683 h 10795"/>
              <a:gd name="connsiteX8-303" fmla="*/ 1375 w 10000"/>
              <a:gd name="connsiteY8-304" fmla="*/ 7365 h 10795"/>
              <a:gd name="connsiteX9-305" fmla="*/ 45 w 10000"/>
              <a:gd name="connsiteY9-306" fmla="*/ 5036 h 10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0" h="10795">
                <a:moveTo>
                  <a:pt x="45" y="5036"/>
                </a:moveTo>
                <a:cubicBezTo>
                  <a:pt x="272" y="4277"/>
                  <a:pt x="1931" y="3650"/>
                  <a:pt x="2738" y="2811"/>
                </a:cubicBezTo>
                <a:cubicBezTo>
                  <a:pt x="3545" y="1972"/>
                  <a:pt x="3352" y="117"/>
                  <a:pt x="4886" y="4"/>
                </a:cubicBezTo>
                <a:cubicBezTo>
                  <a:pt x="6420" y="-109"/>
                  <a:pt x="7216" y="1912"/>
                  <a:pt x="8068" y="2813"/>
                </a:cubicBezTo>
                <a:cubicBezTo>
                  <a:pt x="8920" y="3715"/>
                  <a:pt x="9928" y="3420"/>
                  <a:pt x="9996" y="5413"/>
                </a:cubicBezTo>
                <a:cubicBezTo>
                  <a:pt x="10064" y="7406"/>
                  <a:pt x="9275" y="6409"/>
                  <a:pt x="8476" y="7306"/>
                </a:cubicBezTo>
                <a:cubicBezTo>
                  <a:pt x="7677" y="8203"/>
                  <a:pt x="7086" y="10770"/>
                  <a:pt x="5202" y="10795"/>
                </a:cubicBezTo>
                <a:cubicBezTo>
                  <a:pt x="3318" y="10820"/>
                  <a:pt x="3391" y="8255"/>
                  <a:pt x="2753" y="7683"/>
                </a:cubicBezTo>
                <a:cubicBezTo>
                  <a:pt x="2115" y="7111"/>
                  <a:pt x="2326" y="7496"/>
                  <a:pt x="1375" y="7365"/>
                </a:cubicBezTo>
                <a:cubicBezTo>
                  <a:pt x="493" y="6773"/>
                  <a:pt x="-182" y="5795"/>
                  <a:pt x="45" y="5036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50" name="Group 249"/>
          <p:cNvGrpSpPr/>
          <p:nvPr/>
        </p:nvGrpSpPr>
        <p:grpSpPr>
          <a:xfrm>
            <a:off x="6588258" y="1668259"/>
            <a:ext cx="536554" cy="333232"/>
            <a:chOff x="1736090" y="2873352"/>
            <a:chExt cx="565150" cy="369332"/>
          </a:xfrm>
        </p:grpSpPr>
        <p:grpSp>
          <p:nvGrpSpPr>
            <p:cNvPr id="298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302" name="Oval 30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03" name="Rectangle 30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4" name="Oval 30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05" name="Freeform 30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6" name="Freeform 30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7" name="Freeform 30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8" name="Freeform 30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09" name="Straight Connector 308"/>
              <p:cNvCxnSpPr>
                <a:endCxn id="30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9" name="Group 298"/>
            <p:cNvGrpSpPr/>
            <p:nvPr/>
          </p:nvGrpSpPr>
          <p:grpSpPr>
            <a:xfrm>
              <a:off x="1770362" y="2873352"/>
              <a:ext cx="441422" cy="369332"/>
              <a:chOff x="667045" y="1708643"/>
              <a:chExt cx="441422" cy="369332"/>
            </a:xfrm>
          </p:grpSpPr>
          <p:sp>
            <p:nvSpPr>
              <p:cNvPr id="300" name="Oval 299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1" name="TextBox 300"/>
              <p:cNvSpPr txBox="1"/>
              <p:nvPr/>
            </p:nvSpPr>
            <p:spPr>
              <a:xfrm>
                <a:off x="667045" y="1708643"/>
                <a:ext cx="4414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  <a:r>
                  <a:rPr lang="en-US" dirty="0" smtClean="0"/>
                  <a:t>b</a:t>
                </a:r>
                <a:endParaRPr lang="en-US" dirty="0"/>
              </a:p>
            </p:txBody>
          </p:sp>
        </p:grpSp>
      </p:grpSp>
      <p:grpSp>
        <p:nvGrpSpPr>
          <p:cNvPr id="251" name="Group 250"/>
          <p:cNvGrpSpPr/>
          <p:nvPr/>
        </p:nvGrpSpPr>
        <p:grpSpPr>
          <a:xfrm>
            <a:off x="6592274" y="2770198"/>
            <a:ext cx="536554" cy="333232"/>
            <a:chOff x="1736090" y="2873352"/>
            <a:chExt cx="565150" cy="369332"/>
          </a:xfrm>
        </p:grpSpPr>
        <p:grpSp>
          <p:nvGrpSpPr>
            <p:cNvPr id="285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89" name="Oval 288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90" name="Rectangle 289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91" name="Oval 290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92" name="Freeform 291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93" name="Freeform 292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94" name="Freeform 293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95" name="Freeform 294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296" name="Straight Connector 295"/>
              <p:cNvCxnSpPr>
                <a:endCxn id="291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6" name="Group 285"/>
            <p:cNvGrpSpPr/>
            <p:nvPr/>
          </p:nvGrpSpPr>
          <p:grpSpPr>
            <a:xfrm>
              <a:off x="1770362" y="2873352"/>
              <a:ext cx="441422" cy="369332"/>
              <a:chOff x="667045" y="1708643"/>
              <a:chExt cx="441422" cy="369332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8" name="TextBox 287"/>
              <p:cNvSpPr txBox="1"/>
              <p:nvPr/>
            </p:nvSpPr>
            <p:spPr>
              <a:xfrm>
                <a:off x="667045" y="1708643"/>
                <a:ext cx="4414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  <a:r>
                  <a:rPr lang="en-US" dirty="0" smtClean="0"/>
                  <a:t>d</a:t>
                </a:r>
                <a:endParaRPr lang="en-US" dirty="0"/>
              </a:p>
            </p:txBody>
          </p:sp>
        </p:grpSp>
      </p:grpSp>
      <p:grpSp>
        <p:nvGrpSpPr>
          <p:cNvPr id="252" name="Group 251"/>
          <p:cNvGrpSpPr/>
          <p:nvPr/>
        </p:nvGrpSpPr>
        <p:grpSpPr>
          <a:xfrm>
            <a:off x="7410171" y="2220186"/>
            <a:ext cx="536554" cy="333232"/>
            <a:chOff x="1736090" y="2873352"/>
            <a:chExt cx="565150" cy="369332"/>
          </a:xfrm>
        </p:grpSpPr>
        <p:grpSp>
          <p:nvGrpSpPr>
            <p:cNvPr id="272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76" name="Oval 275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77" name="Rectangle 276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8" name="Oval 277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79" name="Freeform 278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0" name="Freeform 279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1" name="Freeform 280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2" name="Freeform 281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283" name="Straight Connector 282"/>
              <p:cNvCxnSpPr>
                <a:endCxn id="278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3" name="Group 272"/>
            <p:cNvGrpSpPr/>
            <p:nvPr/>
          </p:nvGrpSpPr>
          <p:grpSpPr>
            <a:xfrm>
              <a:off x="1770362" y="2873352"/>
              <a:ext cx="428460" cy="369332"/>
              <a:chOff x="667045" y="1708643"/>
              <a:chExt cx="428460" cy="369332"/>
            </a:xfrm>
          </p:grpSpPr>
          <p:sp>
            <p:nvSpPr>
              <p:cNvPr id="274" name="Oval 273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5" name="TextBox 274"/>
              <p:cNvSpPr txBox="1"/>
              <p:nvPr/>
            </p:nvSpPr>
            <p:spPr>
              <a:xfrm>
                <a:off x="667045" y="1708643"/>
                <a:ext cx="4284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  <a:r>
                  <a:rPr lang="en-US" dirty="0" smtClean="0"/>
                  <a:t>c</a:t>
                </a:r>
                <a:endParaRPr lang="en-US" dirty="0"/>
              </a:p>
            </p:txBody>
          </p:sp>
        </p:grpSp>
      </p:grpSp>
      <p:grpSp>
        <p:nvGrpSpPr>
          <p:cNvPr id="253" name="Group 252"/>
          <p:cNvGrpSpPr/>
          <p:nvPr/>
        </p:nvGrpSpPr>
        <p:grpSpPr>
          <a:xfrm>
            <a:off x="5731177" y="2214454"/>
            <a:ext cx="536554" cy="333232"/>
            <a:chOff x="1736090" y="2873352"/>
            <a:chExt cx="565150" cy="369332"/>
          </a:xfrm>
        </p:grpSpPr>
        <p:grpSp>
          <p:nvGrpSpPr>
            <p:cNvPr id="259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63" name="Oval 262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5" name="Oval 264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66" name="Freeform 265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7" name="Freeform 266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8" name="Freeform 267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9" name="Freeform 268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270" name="Straight Connector 269"/>
              <p:cNvCxnSpPr>
                <a:endCxn id="265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0" name="Group 259"/>
            <p:cNvGrpSpPr/>
            <p:nvPr/>
          </p:nvGrpSpPr>
          <p:grpSpPr>
            <a:xfrm>
              <a:off x="1770362" y="2873352"/>
              <a:ext cx="441422" cy="369332"/>
              <a:chOff x="667045" y="1708643"/>
              <a:chExt cx="441422" cy="369332"/>
            </a:xfrm>
          </p:grpSpPr>
          <p:sp>
            <p:nvSpPr>
              <p:cNvPr id="261" name="Oval 260"/>
              <p:cNvSpPr/>
              <p:nvPr/>
            </p:nvSpPr>
            <p:spPr bwMode="auto">
              <a:xfrm>
                <a:off x="725417" y="1787240"/>
                <a:ext cx="356365" cy="231962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2" name="TextBox 261"/>
              <p:cNvSpPr txBox="1"/>
              <p:nvPr/>
            </p:nvSpPr>
            <p:spPr>
              <a:xfrm>
                <a:off x="667045" y="1708643"/>
                <a:ext cx="4414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  <a:r>
                  <a:rPr lang="en-US" dirty="0" smtClean="0"/>
                  <a:t>a</a:t>
                </a:r>
                <a:endParaRPr lang="en-US" dirty="0"/>
              </a:p>
            </p:txBody>
          </p:sp>
        </p:grpSp>
      </p:grpSp>
      <p:cxnSp>
        <p:nvCxnSpPr>
          <p:cNvPr id="254" name="Straight Connector 253"/>
          <p:cNvCxnSpPr/>
          <p:nvPr/>
        </p:nvCxnSpPr>
        <p:spPr bwMode="auto">
          <a:xfrm>
            <a:off x="6276273" y="2367749"/>
            <a:ext cx="1143946" cy="57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5" name="Straight Connector 254"/>
          <p:cNvCxnSpPr>
            <a:stCxn id="302" idx="7"/>
          </p:cNvCxnSpPr>
          <p:nvPr/>
        </p:nvCxnSpPr>
        <p:spPr bwMode="auto">
          <a:xfrm>
            <a:off x="7046457" y="1921905"/>
            <a:ext cx="455753" cy="333629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6" name="Straight Connector 255"/>
          <p:cNvCxnSpPr/>
          <p:nvPr/>
        </p:nvCxnSpPr>
        <p:spPr bwMode="auto">
          <a:xfrm>
            <a:off x="6174303" y="2491974"/>
            <a:ext cx="453745" cy="322169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7" name="Straight Connector 256"/>
          <p:cNvCxnSpPr/>
          <p:nvPr/>
        </p:nvCxnSpPr>
        <p:spPr bwMode="auto">
          <a:xfrm flipH="1">
            <a:off x="6162417" y="1933156"/>
            <a:ext cx="482298" cy="31511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8" name="Straight Connector 257"/>
          <p:cNvCxnSpPr/>
          <p:nvPr/>
        </p:nvCxnSpPr>
        <p:spPr bwMode="auto">
          <a:xfrm flipH="1" flipV="1">
            <a:off x="5412148" y="3178324"/>
            <a:ext cx="1295763" cy="64375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1" name="Straight Connector 310"/>
          <p:cNvCxnSpPr/>
          <p:nvPr/>
        </p:nvCxnSpPr>
        <p:spPr bwMode="auto">
          <a:xfrm flipH="1" flipV="1">
            <a:off x="3046707" y="2561763"/>
            <a:ext cx="542552" cy="78120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2" name="Straight Connector 311"/>
          <p:cNvCxnSpPr/>
          <p:nvPr/>
        </p:nvCxnSpPr>
        <p:spPr bwMode="auto">
          <a:xfrm flipV="1">
            <a:off x="5523188" y="2502881"/>
            <a:ext cx="337735" cy="82312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13" name="TextBox 312"/>
          <p:cNvSpPr txBox="1"/>
          <p:nvPr/>
        </p:nvSpPr>
        <p:spPr>
          <a:xfrm>
            <a:off x="3493291" y="2660085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AS2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314" name="TextBox 313"/>
          <p:cNvSpPr txBox="1"/>
          <p:nvPr/>
        </p:nvSpPr>
        <p:spPr>
          <a:xfrm>
            <a:off x="5543950" y="1573383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AS3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315" name="TextBox 314"/>
          <p:cNvSpPr txBox="1"/>
          <p:nvPr/>
        </p:nvSpPr>
        <p:spPr>
          <a:xfrm>
            <a:off x="707172" y="1784059"/>
            <a:ext cx="682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90"/>
                </a:solidFill>
              </a:rPr>
              <a:t>AS1</a:t>
            </a:r>
            <a:endParaRPr lang="en-US" sz="2000" dirty="0">
              <a:solidFill>
                <a:srgbClr val="000090"/>
              </a:solidFill>
            </a:endParaRPr>
          </a:p>
        </p:txBody>
      </p:sp>
      <p:grpSp>
        <p:nvGrpSpPr>
          <p:cNvPr id="316" name="Group 315"/>
          <p:cNvGrpSpPr/>
          <p:nvPr/>
        </p:nvGrpSpPr>
        <p:grpSpPr>
          <a:xfrm>
            <a:off x="7070827" y="2634990"/>
            <a:ext cx="1701734" cy="616172"/>
            <a:chOff x="7073692" y="5469792"/>
            <a:chExt cx="1701734" cy="616172"/>
          </a:xfrm>
        </p:grpSpPr>
        <p:grpSp>
          <p:nvGrpSpPr>
            <p:cNvPr id="317" name="Group 316"/>
            <p:cNvGrpSpPr/>
            <p:nvPr/>
          </p:nvGrpSpPr>
          <p:grpSpPr>
            <a:xfrm>
              <a:off x="7073692" y="5469792"/>
              <a:ext cx="1701734" cy="616172"/>
              <a:chOff x="6946249" y="5096269"/>
              <a:chExt cx="1701734" cy="616172"/>
            </a:xfrm>
          </p:grpSpPr>
          <p:sp>
            <p:nvSpPr>
              <p:cNvPr id="319" name="Freeform 2"/>
              <p:cNvSpPr/>
              <p:nvPr/>
            </p:nvSpPr>
            <p:spPr bwMode="auto">
              <a:xfrm>
                <a:off x="6946249" y="5096269"/>
                <a:ext cx="1701734" cy="616172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connsiteX0" fmla="*/ 4 w 10040"/>
                  <a:gd name="connsiteY0" fmla="*/ 4039 h 10125"/>
                  <a:gd name="connsiteX1" fmla="*/ 715 w 10040"/>
                  <a:gd name="connsiteY1" fmla="*/ 1595 h 10125"/>
                  <a:gd name="connsiteX2" fmla="*/ 3130 w 10040"/>
                  <a:gd name="connsiteY2" fmla="*/ 1006 h 10125"/>
                  <a:gd name="connsiteX3" fmla="*/ 4995 w 10040"/>
                  <a:gd name="connsiteY3" fmla="*/ 0 h 10125"/>
                  <a:gd name="connsiteX4" fmla="*/ 6720 w 10040"/>
                  <a:gd name="connsiteY4" fmla="*/ 1009 h 10125"/>
                  <a:gd name="connsiteX5" fmla="*/ 9989 w 10040"/>
                  <a:gd name="connsiteY5" fmla="*/ 2989 h 10125"/>
                  <a:gd name="connsiteX6" fmla="*/ 8599 w 10040"/>
                  <a:gd name="connsiteY6" fmla="*/ 6797 h 10125"/>
                  <a:gd name="connsiteX7" fmla="*/ 6995 w 10040"/>
                  <a:gd name="connsiteY7" fmla="*/ 9322 h 10125"/>
                  <a:gd name="connsiteX8" fmla="*/ 5307 w 10040"/>
                  <a:gd name="connsiteY8" fmla="*/ 8843 h 10125"/>
                  <a:gd name="connsiteX9" fmla="*/ 4371 w 10040"/>
                  <a:gd name="connsiteY9" fmla="*/ 9912 h 10125"/>
                  <a:gd name="connsiteX10" fmla="*/ 3140 w 10040"/>
                  <a:gd name="connsiteY10" fmla="*/ 10019 h 10125"/>
                  <a:gd name="connsiteX11" fmla="*/ 2179 w 10040"/>
                  <a:gd name="connsiteY11" fmla="*/ 7895 h 10125"/>
                  <a:gd name="connsiteX12" fmla="*/ 1187 w 10040"/>
                  <a:gd name="connsiteY12" fmla="*/ 7495 h 10125"/>
                  <a:gd name="connsiteX13" fmla="*/ 4 w 10040"/>
                  <a:gd name="connsiteY13" fmla="*/ 4039 h 10125"/>
                  <a:gd name="connsiteX0-1" fmla="*/ 4 w 8600"/>
                  <a:gd name="connsiteY0-2" fmla="*/ 4042 h 10128"/>
                  <a:gd name="connsiteX1-3" fmla="*/ 715 w 8600"/>
                  <a:gd name="connsiteY1-4" fmla="*/ 1598 h 10128"/>
                  <a:gd name="connsiteX2-5" fmla="*/ 3130 w 8600"/>
                  <a:gd name="connsiteY2-6" fmla="*/ 1009 h 10128"/>
                  <a:gd name="connsiteX3-7" fmla="*/ 4995 w 8600"/>
                  <a:gd name="connsiteY3-8" fmla="*/ 3 h 10128"/>
                  <a:gd name="connsiteX4-9" fmla="*/ 6720 w 8600"/>
                  <a:gd name="connsiteY4-10" fmla="*/ 1012 h 10128"/>
                  <a:gd name="connsiteX5-11" fmla="*/ 8599 w 8600"/>
                  <a:gd name="connsiteY5-12" fmla="*/ 6800 h 10128"/>
                  <a:gd name="connsiteX6-13" fmla="*/ 6995 w 8600"/>
                  <a:gd name="connsiteY6-14" fmla="*/ 9325 h 10128"/>
                  <a:gd name="connsiteX7-15" fmla="*/ 5307 w 8600"/>
                  <a:gd name="connsiteY7-16" fmla="*/ 8846 h 10128"/>
                  <a:gd name="connsiteX8-17" fmla="*/ 4371 w 8600"/>
                  <a:gd name="connsiteY8-18" fmla="*/ 9915 h 10128"/>
                  <a:gd name="connsiteX9-19" fmla="*/ 3140 w 8600"/>
                  <a:gd name="connsiteY9-20" fmla="*/ 10022 h 10128"/>
                  <a:gd name="connsiteX10-21" fmla="*/ 2179 w 8600"/>
                  <a:gd name="connsiteY10-22" fmla="*/ 7898 h 10128"/>
                  <a:gd name="connsiteX11-23" fmla="*/ 1187 w 8600"/>
                  <a:gd name="connsiteY11-24" fmla="*/ 7498 h 10128"/>
                  <a:gd name="connsiteX12-25" fmla="*/ 4 w 8600"/>
                  <a:gd name="connsiteY12-26" fmla="*/ 4042 h 10128"/>
                  <a:gd name="connsiteX0-27" fmla="*/ 4 w 9326"/>
                  <a:gd name="connsiteY0-28" fmla="*/ 3988 h 9997"/>
                  <a:gd name="connsiteX1-29" fmla="*/ 830 w 9326"/>
                  <a:gd name="connsiteY1-30" fmla="*/ 1575 h 9997"/>
                  <a:gd name="connsiteX2-31" fmla="*/ 3639 w 9326"/>
                  <a:gd name="connsiteY2-32" fmla="*/ 993 h 9997"/>
                  <a:gd name="connsiteX3-33" fmla="*/ 5807 w 9326"/>
                  <a:gd name="connsiteY3-34" fmla="*/ 0 h 9997"/>
                  <a:gd name="connsiteX4-35" fmla="*/ 7813 w 9326"/>
                  <a:gd name="connsiteY4-36" fmla="*/ 996 h 9997"/>
                  <a:gd name="connsiteX5-37" fmla="*/ 9324 w 9326"/>
                  <a:gd name="connsiteY5-38" fmla="*/ 5746 h 9997"/>
                  <a:gd name="connsiteX6-39" fmla="*/ 8133 w 9326"/>
                  <a:gd name="connsiteY6-40" fmla="*/ 9204 h 9997"/>
                  <a:gd name="connsiteX7-41" fmla="*/ 6170 w 9326"/>
                  <a:gd name="connsiteY7-42" fmla="*/ 8731 h 9997"/>
                  <a:gd name="connsiteX8-43" fmla="*/ 5082 w 9326"/>
                  <a:gd name="connsiteY8-44" fmla="*/ 9787 h 9997"/>
                  <a:gd name="connsiteX9-45" fmla="*/ 3650 w 9326"/>
                  <a:gd name="connsiteY9-46" fmla="*/ 9892 h 9997"/>
                  <a:gd name="connsiteX10-47" fmla="*/ 2533 w 9326"/>
                  <a:gd name="connsiteY10-48" fmla="*/ 7795 h 9997"/>
                  <a:gd name="connsiteX11-49" fmla="*/ 1379 w 9326"/>
                  <a:gd name="connsiteY11-50" fmla="*/ 7400 h 9997"/>
                  <a:gd name="connsiteX12-51" fmla="*/ 4 w 9326"/>
                  <a:gd name="connsiteY12-52" fmla="*/ 3988 h 9997"/>
                  <a:gd name="connsiteX0-53" fmla="*/ 4 w 10001"/>
                  <a:gd name="connsiteY0-54" fmla="*/ 3989 h 10041"/>
                  <a:gd name="connsiteX1-55" fmla="*/ 890 w 10001"/>
                  <a:gd name="connsiteY1-56" fmla="*/ 1575 h 10041"/>
                  <a:gd name="connsiteX2-57" fmla="*/ 3902 w 10001"/>
                  <a:gd name="connsiteY2-58" fmla="*/ 993 h 10041"/>
                  <a:gd name="connsiteX3-59" fmla="*/ 6227 w 10001"/>
                  <a:gd name="connsiteY3-60" fmla="*/ 0 h 10041"/>
                  <a:gd name="connsiteX4-61" fmla="*/ 8378 w 10001"/>
                  <a:gd name="connsiteY4-62" fmla="*/ 996 h 10041"/>
                  <a:gd name="connsiteX5-63" fmla="*/ 9998 w 10001"/>
                  <a:gd name="connsiteY5-64" fmla="*/ 5748 h 10041"/>
                  <a:gd name="connsiteX6-65" fmla="*/ 8721 w 10001"/>
                  <a:gd name="connsiteY6-66" fmla="*/ 9207 h 10041"/>
                  <a:gd name="connsiteX7-67" fmla="*/ 5449 w 10001"/>
                  <a:gd name="connsiteY7-68" fmla="*/ 9790 h 10041"/>
                  <a:gd name="connsiteX8-69" fmla="*/ 3914 w 10001"/>
                  <a:gd name="connsiteY8-70" fmla="*/ 9895 h 10041"/>
                  <a:gd name="connsiteX9-71" fmla="*/ 2716 w 10001"/>
                  <a:gd name="connsiteY9-72" fmla="*/ 7797 h 10041"/>
                  <a:gd name="connsiteX10-73" fmla="*/ 1479 w 10001"/>
                  <a:gd name="connsiteY10-74" fmla="*/ 7402 h 10041"/>
                  <a:gd name="connsiteX11-75" fmla="*/ 4 w 10001"/>
                  <a:gd name="connsiteY11-76" fmla="*/ 3989 h 10041"/>
                  <a:gd name="connsiteX0-77" fmla="*/ 4 w 10001"/>
                  <a:gd name="connsiteY0-78" fmla="*/ 3989 h 14825"/>
                  <a:gd name="connsiteX1-79" fmla="*/ 890 w 10001"/>
                  <a:gd name="connsiteY1-80" fmla="*/ 1575 h 14825"/>
                  <a:gd name="connsiteX2-81" fmla="*/ 3902 w 10001"/>
                  <a:gd name="connsiteY2-82" fmla="*/ 993 h 14825"/>
                  <a:gd name="connsiteX3-83" fmla="*/ 6227 w 10001"/>
                  <a:gd name="connsiteY3-84" fmla="*/ 0 h 14825"/>
                  <a:gd name="connsiteX4-85" fmla="*/ 8378 w 10001"/>
                  <a:gd name="connsiteY4-86" fmla="*/ 996 h 14825"/>
                  <a:gd name="connsiteX5-87" fmla="*/ 9998 w 10001"/>
                  <a:gd name="connsiteY5-88" fmla="*/ 5748 h 14825"/>
                  <a:gd name="connsiteX6-89" fmla="*/ 8721 w 10001"/>
                  <a:gd name="connsiteY6-90" fmla="*/ 9207 h 14825"/>
                  <a:gd name="connsiteX7-91" fmla="*/ 6011 w 10001"/>
                  <a:gd name="connsiteY7-92" fmla="*/ 14823 h 14825"/>
                  <a:gd name="connsiteX8-93" fmla="*/ 3914 w 10001"/>
                  <a:gd name="connsiteY8-94" fmla="*/ 9895 h 14825"/>
                  <a:gd name="connsiteX9-95" fmla="*/ 2716 w 10001"/>
                  <a:gd name="connsiteY9-96" fmla="*/ 7797 h 14825"/>
                  <a:gd name="connsiteX10-97" fmla="*/ 1479 w 10001"/>
                  <a:gd name="connsiteY10-98" fmla="*/ 7402 h 14825"/>
                  <a:gd name="connsiteX11-99" fmla="*/ 4 w 10001"/>
                  <a:gd name="connsiteY11-100" fmla="*/ 3989 h 14825"/>
                  <a:gd name="connsiteX0-101" fmla="*/ 4 w 10001"/>
                  <a:gd name="connsiteY0-102" fmla="*/ 7436 h 18272"/>
                  <a:gd name="connsiteX1-103" fmla="*/ 890 w 10001"/>
                  <a:gd name="connsiteY1-104" fmla="*/ 5022 h 18272"/>
                  <a:gd name="connsiteX2-105" fmla="*/ 3902 w 10001"/>
                  <a:gd name="connsiteY2-106" fmla="*/ 4440 h 18272"/>
                  <a:gd name="connsiteX3-107" fmla="*/ 6026 w 10001"/>
                  <a:gd name="connsiteY3-108" fmla="*/ 0 h 18272"/>
                  <a:gd name="connsiteX4-109" fmla="*/ 8378 w 10001"/>
                  <a:gd name="connsiteY4-110" fmla="*/ 4443 h 18272"/>
                  <a:gd name="connsiteX5-111" fmla="*/ 9998 w 10001"/>
                  <a:gd name="connsiteY5-112" fmla="*/ 9195 h 18272"/>
                  <a:gd name="connsiteX6-113" fmla="*/ 8721 w 10001"/>
                  <a:gd name="connsiteY6-114" fmla="*/ 12654 h 18272"/>
                  <a:gd name="connsiteX7-115" fmla="*/ 6011 w 10001"/>
                  <a:gd name="connsiteY7-116" fmla="*/ 18270 h 18272"/>
                  <a:gd name="connsiteX8-117" fmla="*/ 3914 w 10001"/>
                  <a:gd name="connsiteY8-118" fmla="*/ 13342 h 18272"/>
                  <a:gd name="connsiteX9-119" fmla="*/ 2716 w 10001"/>
                  <a:gd name="connsiteY9-120" fmla="*/ 11244 h 18272"/>
                  <a:gd name="connsiteX10-121" fmla="*/ 1479 w 10001"/>
                  <a:gd name="connsiteY10-122" fmla="*/ 10849 h 18272"/>
                  <a:gd name="connsiteX11-123" fmla="*/ 4 w 10001"/>
                  <a:gd name="connsiteY11-124" fmla="*/ 7436 h 18272"/>
                  <a:gd name="connsiteX0-125" fmla="*/ 1 w 9998"/>
                  <a:gd name="connsiteY0-126" fmla="*/ 7436 h 18272"/>
                  <a:gd name="connsiteX1-127" fmla="*/ 3899 w 9998"/>
                  <a:gd name="connsiteY1-128" fmla="*/ 4440 h 18272"/>
                  <a:gd name="connsiteX2-129" fmla="*/ 6023 w 9998"/>
                  <a:gd name="connsiteY2-130" fmla="*/ 0 h 18272"/>
                  <a:gd name="connsiteX3-131" fmla="*/ 8375 w 9998"/>
                  <a:gd name="connsiteY3-132" fmla="*/ 4443 h 18272"/>
                  <a:gd name="connsiteX4-133" fmla="*/ 9995 w 9998"/>
                  <a:gd name="connsiteY4-134" fmla="*/ 9195 h 18272"/>
                  <a:gd name="connsiteX5-135" fmla="*/ 8718 w 9998"/>
                  <a:gd name="connsiteY5-136" fmla="*/ 12654 h 18272"/>
                  <a:gd name="connsiteX6-137" fmla="*/ 6008 w 9998"/>
                  <a:gd name="connsiteY6-138" fmla="*/ 18270 h 18272"/>
                  <a:gd name="connsiteX7-139" fmla="*/ 3911 w 9998"/>
                  <a:gd name="connsiteY7-140" fmla="*/ 13342 h 18272"/>
                  <a:gd name="connsiteX8-141" fmla="*/ 2713 w 9998"/>
                  <a:gd name="connsiteY8-142" fmla="*/ 11244 h 18272"/>
                  <a:gd name="connsiteX9-143" fmla="*/ 1476 w 9998"/>
                  <a:gd name="connsiteY9-144" fmla="*/ 10849 h 18272"/>
                  <a:gd name="connsiteX10-145" fmla="*/ 1 w 9998"/>
                  <a:gd name="connsiteY10-146" fmla="*/ 7436 h 18272"/>
                  <a:gd name="connsiteX0-147" fmla="*/ 35 w 8559"/>
                  <a:gd name="connsiteY0-148" fmla="*/ 5938 h 10000"/>
                  <a:gd name="connsiteX1-149" fmla="*/ 2459 w 8559"/>
                  <a:gd name="connsiteY1-150" fmla="*/ 2430 h 10000"/>
                  <a:gd name="connsiteX2-151" fmla="*/ 4583 w 8559"/>
                  <a:gd name="connsiteY2-152" fmla="*/ 0 h 10000"/>
                  <a:gd name="connsiteX3-153" fmla="*/ 6936 w 8559"/>
                  <a:gd name="connsiteY3-154" fmla="*/ 2432 h 10000"/>
                  <a:gd name="connsiteX4-155" fmla="*/ 8556 w 8559"/>
                  <a:gd name="connsiteY4-156" fmla="*/ 5032 h 10000"/>
                  <a:gd name="connsiteX5-157" fmla="*/ 7279 w 8559"/>
                  <a:gd name="connsiteY5-158" fmla="*/ 6925 h 10000"/>
                  <a:gd name="connsiteX6-159" fmla="*/ 4568 w 8559"/>
                  <a:gd name="connsiteY6-160" fmla="*/ 9999 h 10000"/>
                  <a:gd name="connsiteX7-161" fmla="*/ 2471 w 8559"/>
                  <a:gd name="connsiteY7-162" fmla="*/ 7302 h 10000"/>
                  <a:gd name="connsiteX8-163" fmla="*/ 1273 w 8559"/>
                  <a:gd name="connsiteY8-164" fmla="*/ 6154 h 10000"/>
                  <a:gd name="connsiteX9-165" fmla="*/ 35 w 8559"/>
                  <a:gd name="connsiteY9-166" fmla="*/ 5938 h 10000"/>
                  <a:gd name="connsiteX0-167" fmla="*/ 49 w 9820"/>
                  <a:gd name="connsiteY0-168" fmla="*/ 4655 h 10000"/>
                  <a:gd name="connsiteX1-169" fmla="*/ 2693 w 9820"/>
                  <a:gd name="connsiteY1-170" fmla="*/ 2430 h 10000"/>
                  <a:gd name="connsiteX2-171" fmla="*/ 5175 w 9820"/>
                  <a:gd name="connsiteY2-172" fmla="*/ 0 h 10000"/>
                  <a:gd name="connsiteX3-173" fmla="*/ 7924 w 9820"/>
                  <a:gd name="connsiteY3-174" fmla="*/ 2432 h 10000"/>
                  <a:gd name="connsiteX4-175" fmla="*/ 9816 w 9820"/>
                  <a:gd name="connsiteY4-176" fmla="*/ 5032 h 10000"/>
                  <a:gd name="connsiteX5-177" fmla="*/ 8324 w 9820"/>
                  <a:gd name="connsiteY5-178" fmla="*/ 6925 h 10000"/>
                  <a:gd name="connsiteX6-179" fmla="*/ 5157 w 9820"/>
                  <a:gd name="connsiteY6-180" fmla="*/ 9999 h 10000"/>
                  <a:gd name="connsiteX7-181" fmla="*/ 2707 w 9820"/>
                  <a:gd name="connsiteY7-182" fmla="*/ 7302 h 10000"/>
                  <a:gd name="connsiteX8-183" fmla="*/ 1307 w 9820"/>
                  <a:gd name="connsiteY8-184" fmla="*/ 6154 h 10000"/>
                  <a:gd name="connsiteX9-185" fmla="*/ 49 w 9820"/>
                  <a:gd name="connsiteY9-186" fmla="*/ 4655 h 10000"/>
                  <a:gd name="connsiteX0-187" fmla="*/ 45 w 9995"/>
                  <a:gd name="connsiteY0-188" fmla="*/ 4655 h 10000"/>
                  <a:gd name="connsiteX1-189" fmla="*/ 2737 w 9995"/>
                  <a:gd name="connsiteY1-190" fmla="*/ 2430 h 10000"/>
                  <a:gd name="connsiteX2-191" fmla="*/ 5265 w 9995"/>
                  <a:gd name="connsiteY2-192" fmla="*/ 0 h 10000"/>
                  <a:gd name="connsiteX3-193" fmla="*/ 8064 w 9995"/>
                  <a:gd name="connsiteY3-194" fmla="*/ 2432 h 10000"/>
                  <a:gd name="connsiteX4-195" fmla="*/ 9991 w 9995"/>
                  <a:gd name="connsiteY4-196" fmla="*/ 5032 h 10000"/>
                  <a:gd name="connsiteX5-197" fmla="*/ 8472 w 9995"/>
                  <a:gd name="connsiteY5-198" fmla="*/ 6925 h 10000"/>
                  <a:gd name="connsiteX6-199" fmla="*/ 5247 w 9995"/>
                  <a:gd name="connsiteY6-200" fmla="*/ 9999 h 10000"/>
                  <a:gd name="connsiteX7-201" fmla="*/ 2752 w 9995"/>
                  <a:gd name="connsiteY7-202" fmla="*/ 7302 h 10000"/>
                  <a:gd name="connsiteX8-203" fmla="*/ 1374 w 9995"/>
                  <a:gd name="connsiteY8-204" fmla="*/ 6984 h 10000"/>
                  <a:gd name="connsiteX9-205" fmla="*/ 45 w 9995"/>
                  <a:gd name="connsiteY9-206" fmla="*/ 4655 h 10000"/>
                  <a:gd name="connsiteX0-207" fmla="*/ 45 w 10000"/>
                  <a:gd name="connsiteY0-208" fmla="*/ 5032 h 10377"/>
                  <a:gd name="connsiteX1-209" fmla="*/ 2738 w 10000"/>
                  <a:gd name="connsiteY1-210" fmla="*/ 2807 h 10377"/>
                  <a:gd name="connsiteX2-211" fmla="*/ 4886 w 10000"/>
                  <a:gd name="connsiteY2-212" fmla="*/ 0 h 10377"/>
                  <a:gd name="connsiteX3-213" fmla="*/ 8068 w 10000"/>
                  <a:gd name="connsiteY3-214" fmla="*/ 2809 h 10377"/>
                  <a:gd name="connsiteX4-215" fmla="*/ 9996 w 10000"/>
                  <a:gd name="connsiteY4-216" fmla="*/ 5409 h 10377"/>
                  <a:gd name="connsiteX5-217" fmla="*/ 8476 w 10000"/>
                  <a:gd name="connsiteY5-218" fmla="*/ 7302 h 10377"/>
                  <a:gd name="connsiteX6-219" fmla="*/ 5250 w 10000"/>
                  <a:gd name="connsiteY6-220" fmla="*/ 10376 h 10377"/>
                  <a:gd name="connsiteX7-221" fmla="*/ 2753 w 10000"/>
                  <a:gd name="connsiteY7-222" fmla="*/ 7679 h 10377"/>
                  <a:gd name="connsiteX8-223" fmla="*/ 1375 w 10000"/>
                  <a:gd name="connsiteY8-224" fmla="*/ 7361 h 10377"/>
                  <a:gd name="connsiteX9-225" fmla="*/ 45 w 10000"/>
                  <a:gd name="connsiteY9-226" fmla="*/ 5032 h 10377"/>
                  <a:gd name="connsiteX0-227" fmla="*/ 45 w 10000"/>
                  <a:gd name="connsiteY0-228" fmla="*/ 5036 h 10381"/>
                  <a:gd name="connsiteX1-229" fmla="*/ 2738 w 10000"/>
                  <a:gd name="connsiteY1-230" fmla="*/ 2811 h 10381"/>
                  <a:gd name="connsiteX2-231" fmla="*/ 4886 w 10000"/>
                  <a:gd name="connsiteY2-232" fmla="*/ 4 h 10381"/>
                  <a:gd name="connsiteX3-233" fmla="*/ 8068 w 10000"/>
                  <a:gd name="connsiteY3-234" fmla="*/ 2813 h 10381"/>
                  <a:gd name="connsiteX4-235" fmla="*/ 9996 w 10000"/>
                  <a:gd name="connsiteY4-236" fmla="*/ 5413 h 10381"/>
                  <a:gd name="connsiteX5-237" fmla="*/ 8476 w 10000"/>
                  <a:gd name="connsiteY5-238" fmla="*/ 7306 h 10381"/>
                  <a:gd name="connsiteX6-239" fmla="*/ 5250 w 10000"/>
                  <a:gd name="connsiteY6-240" fmla="*/ 10380 h 10381"/>
                  <a:gd name="connsiteX7-241" fmla="*/ 2753 w 10000"/>
                  <a:gd name="connsiteY7-242" fmla="*/ 7683 h 10381"/>
                  <a:gd name="connsiteX8-243" fmla="*/ 1375 w 10000"/>
                  <a:gd name="connsiteY8-244" fmla="*/ 7365 h 10381"/>
                  <a:gd name="connsiteX9-245" fmla="*/ 45 w 10000"/>
                  <a:gd name="connsiteY9-246" fmla="*/ 5036 h 10381"/>
                  <a:gd name="connsiteX0-247" fmla="*/ 45 w 10000"/>
                  <a:gd name="connsiteY0-248" fmla="*/ 5036 h 10796"/>
                  <a:gd name="connsiteX1-249" fmla="*/ 2738 w 10000"/>
                  <a:gd name="connsiteY1-250" fmla="*/ 2811 h 10796"/>
                  <a:gd name="connsiteX2-251" fmla="*/ 4886 w 10000"/>
                  <a:gd name="connsiteY2-252" fmla="*/ 4 h 10796"/>
                  <a:gd name="connsiteX3-253" fmla="*/ 8068 w 10000"/>
                  <a:gd name="connsiteY3-254" fmla="*/ 2813 h 10796"/>
                  <a:gd name="connsiteX4-255" fmla="*/ 9996 w 10000"/>
                  <a:gd name="connsiteY4-256" fmla="*/ 5413 h 10796"/>
                  <a:gd name="connsiteX5-257" fmla="*/ 8476 w 10000"/>
                  <a:gd name="connsiteY5-258" fmla="*/ 7306 h 10796"/>
                  <a:gd name="connsiteX6-259" fmla="*/ 5202 w 10000"/>
                  <a:gd name="connsiteY6-260" fmla="*/ 10795 h 10796"/>
                  <a:gd name="connsiteX7-261" fmla="*/ 2753 w 10000"/>
                  <a:gd name="connsiteY7-262" fmla="*/ 7683 h 10796"/>
                  <a:gd name="connsiteX8-263" fmla="*/ 1375 w 10000"/>
                  <a:gd name="connsiteY8-264" fmla="*/ 7365 h 10796"/>
                  <a:gd name="connsiteX9-265" fmla="*/ 45 w 10000"/>
                  <a:gd name="connsiteY9-266" fmla="*/ 5036 h 10796"/>
                  <a:gd name="connsiteX0-267" fmla="*/ 45 w 10000"/>
                  <a:gd name="connsiteY0-268" fmla="*/ 5036 h 10795"/>
                  <a:gd name="connsiteX1-269" fmla="*/ 2738 w 10000"/>
                  <a:gd name="connsiteY1-270" fmla="*/ 2811 h 10795"/>
                  <a:gd name="connsiteX2-271" fmla="*/ 4886 w 10000"/>
                  <a:gd name="connsiteY2-272" fmla="*/ 4 h 10795"/>
                  <a:gd name="connsiteX3-273" fmla="*/ 8068 w 10000"/>
                  <a:gd name="connsiteY3-274" fmla="*/ 2813 h 10795"/>
                  <a:gd name="connsiteX4-275" fmla="*/ 9996 w 10000"/>
                  <a:gd name="connsiteY4-276" fmla="*/ 5413 h 10795"/>
                  <a:gd name="connsiteX5-277" fmla="*/ 8476 w 10000"/>
                  <a:gd name="connsiteY5-278" fmla="*/ 7306 h 10795"/>
                  <a:gd name="connsiteX6-279" fmla="*/ 5202 w 10000"/>
                  <a:gd name="connsiteY6-280" fmla="*/ 10795 h 10795"/>
                  <a:gd name="connsiteX7-281" fmla="*/ 2753 w 10000"/>
                  <a:gd name="connsiteY7-282" fmla="*/ 7683 h 10795"/>
                  <a:gd name="connsiteX8-283" fmla="*/ 1375 w 10000"/>
                  <a:gd name="connsiteY8-284" fmla="*/ 7365 h 10795"/>
                  <a:gd name="connsiteX9-285" fmla="*/ 45 w 10000"/>
                  <a:gd name="connsiteY9-286" fmla="*/ 5036 h 10795"/>
                  <a:gd name="connsiteX0-287" fmla="*/ 45 w 10000"/>
                  <a:gd name="connsiteY0-288" fmla="*/ 5036 h 10795"/>
                  <a:gd name="connsiteX1-289" fmla="*/ 2738 w 10000"/>
                  <a:gd name="connsiteY1-290" fmla="*/ 2811 h 10795"/>
                  <a:gd name="connsiteX2-291" fmla="*/ 4886 w 10000"/>
                  <a:gd name="connsiteY2-292" fmla="*/ 4 h 10795"/>
                  <a:gd name="connsiteX3-293" fmla="*/ 8068 w 10000"/>
                  <a:gd name="connsiteY3-294" fmla="*/ 2813 h 10795"/>
                  <a:gd name="connsiteX4-295" fmla="*/ 9996 w 10000"/>
                  <a:gd name="connsiteY4-296" fmla="*/ 5413 h 10795"/>
                  <a:gd name="connsiteX5-297" fmla="*/ 8476 w 10000"/>
                  <a:gd name="connsiteY5-298" fmla="*/ 7306 h 10795"/>
                  <a:gd name="connsiteX6-299" fmla="*/ 5202 w 10000"/>
                  <a:gd name="connsiteY6-300" fmla="*/ 10795 h 10795"/>
                  <a:gd name="connsiteX7-301" fmla="*/ 2753 w 10000"/>
                  <a:gd name="connsiteY7-302" fmla="*/ 7683 h 10795"/>
                  <a:gd name="connsiteX8-303" fmla="*/ 1375 w 10000"/>
                  <a:gd name="connsiteY8-304" fmla="*/ 7365 h 10795"/>
                  <a:gd name="connsiteX9-305" fmla="*/ 45 w 10000"/>
                  <a:gd name="connsiteY9-306" fmla="*/ 5036 h 10795"/>
                  <a:gd name="connsiteX0-307" fmla="*/ 4 w 9959"/>
                  <a:gd name="connsiteY0-308" fmla="*/ 5593 h 11352"/>
                  <a:gd name="connsiteX1-309" fmla="*/ 1089 w 9959"/>
                  <a:gd name="connsiteY1-310" fmla="*/ 469 h 11352"/>
                  <a:gd name="connsiteX2-311" fmla="*/ 4845 w 9959"/>
                  <a:gd name="connsiteY2-312" fmla="*/ 561 h 11352"/>
                  <a:gd name="connsiteX3-313" fmla="*/ 8027 w 9959"/>
                  <a:gd name="connsiteY3-314" fmla="*/ 3370 h 11352"/>
                  <a:gd name="connsiteX4-315" fmla="*/ 9955 w 9959"/>
                  <a:gd name="connsiteY4-316" fmla="*/ 5970 h 11352"/>
                  <a:gd name="connsiteX5-317" fmla="*/ 8435 w 9959"/>
                  <a:gd name="connsiteY5-318" fmla="*/ 7863 h 11352"/>
                  <a:gd name="connsiteX6-319" fmla="*/ 5161 w 9959"/>
                  <a:gd name="connsiteY6-320" fmla="*/ 11352 h 11352"/>
                  <a:gd name="connsiteX7-321" fmla="*/ 2712 w 9959"/>
                  <a:gd name="connsiteY7-322" fmla="*/ 8240 h 11352"/>
                  <a:gd name="connsiteX8-323" fmla="*/ 1334 w 9959"/>
                  <a:gd name="connsiteY8-324" fmla="*/ 7922 h 11352"/>
                  <a:gd name="connsiteX9-325" fmla="*/ 4 w 9959"/>
                  <a:gd name="connsiteY9-326" fmla="*/ 5593 h 11352"/>
                  <a:gd name="connsiteX0-327" fmla="*/ 0 w 11223"/>
                  <a:gd name="connsiteY0-328" fmla="*/ 3835 h 9929"/>
                  <a:gd name="connsiteX1-329" fmla="*/ 2316 w 11223"/>
                  <a:gd name="connsiteY1-330" fmla="*/ 342 h 9929"/>
                  <a:gd name="connsiteX2-331" fmla="*/ 6088 w 11223"/>
                  <a:gd name="connsiteY2-332" fmla="*/ 423 h 9929"/>
                  <a:gd name="connsiteX3-333" fmla="*/ 9283 w 11223"/>
                  <a:gd name="connsiteY3-334" fmla="*/ 2898 h 9929"/>
                  <a:gd name="connsiteX4-335" fmla="*/ 11219 w 11223"/>
                  <a:gd name="connsiteY4-336" fmla="*/ 5188 h 9929"/>
                  <a:gd name="connsiteX5-337" fmla="*/ 9693 w 11223"/>
                  <a:gd name="connsiteY5-338" fmla="*/ 6856 h 9929"/>
                  <a:gd name="connsiteX6-339" fmla="*/ 6405 w 11223"/>
                  <a:gd name="connsiteY6-340" fmla="*/ 9929 h 9929"/>
                  <a:gd name="connsiteX7-341" fmla="*/ 3946 w 11223"/>
                  <a:gd name="connsiteY7-342" fmla="*/ 7188 h 9929"/>
                  <a:gd name="connsiteX8-343" fmla="*/ 2562 w 11223"/>
                  <a:gd name="connsiteY8-344" fmla="*/ 6908 h 9929"/>
                  <a:gd name="connsiteX9-345" fmla="*/ 0 w 11223"/>
                  <a:gd name="connsiteY9-346" fmla="*/ 3835 h 9929"/>
                  <a:gd name="connsiteX0-347" fmla="*/ 0 w 9999"/>
                  <a:gd name="connsiteY0-348" fmla="*/ 3862 h 10000"/>
                  <a:gd name="connsiteX1-349" fmla="*/ 2064 w 9999"/>
                  <a:gd name="connsiteY1-350" fmla="*/ 344 h 10000"/>
                  <a:gd name="connsiteX2-351" fmla="*/ 5425 w 9999"/>
                  <a:gd name="connsiteY2-352" fmla="*/ 426 h 10000"/>
                  <a:gd name="connsiteX3-353" fmla="*/ 8271 w 9999"/>
                  <a:gd name="connsiteY3-354" fmla="*/ 2919 h 10000"/>
                  <a:gd name="connsiteX4-355" fmla="*/ 9996 w 9999"/>
                  <a:gd name="connsiteY4-356" fmla="*/ 5225 h 10000"/>
                  <a:gd name="connsiteX5-357" fmla="*/ 8637 w 9999"/>
                  <a:gd name="connsiteY5-358" fmla="*/ 6905 h 10000"/>
                  <a:gd name="connsiteX6-359" fmla="*/ 5707 w 9999"/>
                  <a:gd name="connsiteY6-360" fmla="*/ 10000 h 10000"/>
                  <a:gd name="connsiteX7-361" fmla="*/ 2283 w 9999"/>
                  <a:gd name="connsiteY7-362" fmla="*/ 6957 h 10000"/>
                  <a:gd name="connsiteX8-363" fmla="*/ 0 w 9999"/>
                  <a:gd name="connsiteY8-364" fmla="*/ 3862 h 10000"/>
                  <a:gd name="connsiteX0-365" fmla="*/ 124 w 10124"/>
                  <a:gd name="connsiteY0-366" fmla="*/ 3862 h 10000"/>
                  <a:gd name="connsiteX1-367" fmla="*/ 2188 w 10124"/>
                  <a:gd name="connsiteY1-368" fmla="*/ 344 h 10000"/>
                  <a:gd name="connsiteX2-369" fmla="*/ 5550 w 10124"/>
                  <a:gd name="connsiteY2-370" fmla="*/ 426 h 10000"/>
                  <a:gd name="connsiteX3-371" fmla="*/ 8396 w 10124"/>
                  <a:gd name="connsiteY3-372" fmla="*/ 2919 h 10000"/>
                  <a:gd name="connsiteX4-373" fmla="*/ 10121 w 10124"/>
                  <a:gd name="connsiteY4-374" fmla="*/ 5225 h 10000"/>
                  <a:gd name="connsiteX5-375" fmla="*/ 8762 w 10124"/>
                  <a:gd name="connsiteY5-376" fmla="*/ 6905 h 10000"/>
                  <a:gd name="connsiteX6-377" fmla="*/ 5832 w 10124"/>
                  <a:gd name="connsiteY6-378" fmla="*/ 10000 h 10000"/>
                  <a:gd name="connsiteX7-379" fmla="*/ 124 w 10124"/>
                  <a:gd name="connsiteY7-380" fmla="*/ 3862 h 10000"/>
                  <a:gd name="connsiteX0-381" fmla="*/ 43 w 10045"/>
                  <a:gd name="connsiteY0-382" fmla="*/ 3862 h 6912"/>
                  <a:gd name="connsiteX1-383" fmla="*/ 2107 w 10045"/>
                  <a:gd name="connsiteY1-384" fmla="*/ 344 h 6912"/>
                  <a:gd name="connsiteX2-385" fmla="*/ 5469 w 10045"/>
                  <a:gd name="connsiteY2-386" fmla="*/ 426 h 6912"/>
                  <a:gd name="connsiteX3-387" fmla="*/ 8315 w 10045"/>
                  <a:gd name="connsiteY3-388" fmla="*/ 2919 h 6912"/>
                  <a:gd name="connsiteX4-389" fmla="*/ 10040 w 10045"/>
                  <a:gd name="connsiteY4-390" fmla="*/ 5225 h 6912"/>
                  <a:gd name="connsiteX5-391" fmla="*/ 8681 w 10045"/>
                  <a:gd name="connsiteY5-392" fmla="*/ 6905 h 6912"/>
                  <a:gd name="connsiteX6-393" fmla="*/ 3967 w 10045"/>
                  <a:gd name="connsiteY6-394" fmla="*/ 5885 h 6912"/>
                  <a:gd name="connsiteX7-395" fmla="*/ 43 w 10045"/>
                  <a:gd name="connsiteY7-396" fmla="*/ 3862 h 6912"/>
                  <a:gd name="connsiteX0-397" fmla="*/ 47 w 10004"/>
                  <a:gd name="connsiteY0-398" fmla="*/ 5106 h 9519"/>
                  <a:gd name="connsiteX1-399" fmla="*/ 2102 w 10004"/>
                  <a:gd name="connsiteY1-400" fmla="*/ 17 h 9519"/>
                  <a:gd name="connsiteX2-401" fmla="*/ 6651 w 10004"/>
                  <a:gd name="connsiteY2-402" fmla="*/ 3484 h 9519"/>
                  <a:gd name="connsiteX3-403" fmla="*/ 8282 w 10004"/>
                  <a:gd name="connsiteY3-404" fmla="*/ 3742 h 9519"/>
                  <a:gd name="connsiteX4-405" fmla="*/ 9999 w 10004"/>
                  <a:gd name="connsiteY4-406" fmla="*/ 7078 h 9519"/>
                  <a:gd name="connsiteX5-407" fmla="*/ 8646 w 10004"/>
                  <a:gd name="connsiteY5-408" fmla="*/ 9509 h 9519"/>
                  <a:gd name="connsiteX6-409" fmla="*/ 3953 w 10004"/>
                  <a:gd name="connsiteY6-410" fmla="*/ 8033 h 9519"/>
                  <a:gd name="connsiteX7-411" fmla="*/ 47 w 10004"/>
                  <a:gd name="connsiteY7-412" fmla="*/ 5106 h 9519"/>
                  <a:gd name="connsiteX0-413" fmla="*/ 43 w 9996"/>
                  <a:gd name="connsiteY0-414" fmla="*/ 6232 h 10868"/>
                  <a:gd name="connsiteX1-415" fmla="*/ 2097 w 9996"/>
                  <a:gd name="connsiteY1-416" fmla="*/ 886 h 10868"/>
                  <a:gd name="connsiteX2-417" fmla="*/ 5642 w 9996"/>
                  <a:gd name="connsiteY2-418" fmla="*/ 385 h 10868"/>
                  <a:gd name="connsiteX3-419" fmla="*/ 8275 w 9996"/>
                  <a:gd name="connsiteY3-420" fmla="*/ 4799 h 10868"/>
                  <a:gd name="connsiteX4-421" fmla="*/ 9991 w 9996"/>
                  <a:gd name="connsiteY4-422" fmla="*/ 8304 h 10868"/>
                  <a:gd name="connsiteX5-423" fmla="*/ 8639 w 9996"/>
                  <a:gd name="connsiteY5-424" fmla="*/ 10857 h 10868"/>
                  <a:gd name="connsiteX6-425" fmla="*/ 3947 w 9996"/>
                  <a:gd name="connsiteY6-426" fmla="*/ 9307 h 10868"/>
                  <a:gd name="connsiteX7-427" fmla="*/ 43 w 9996"/>
                  <a:gd name="connsiteY7-428" fmla="*/ 6232 h 10868"/>
                  <a:gd name="connsiteX0-429" fmla="*/ 43 w 10004"/>
                  <a:gd name="connsiteY0-430" fmla="*/ 5543 h 9809"/>
                  <a:gd name="connsiteX1-431" fmla="*/ 2098 w 10004"/>
                  <a:gd name="connsiteY1-432" fmla="*/ 624 h 9809"/>
                  <a:gd name="connsiteX2-433" fmla="*/ 5644 w 10004"/>
                  <a:gd name="connsiteY2-434" fmla="*/ 163 h 9809"/>
                  <a:gd name="connsiteX3-435" fmla="*/ 8163 w 10004"/>
                  <a:gd name="connsiteY3-436" fmla="*/ 1492 h 9809"/>
                  <a:gd name="connsiteX4-437" fmla="*/ 9995 w 10004"/>
                  <a:gd name="connsiteY4-438" fmla="*/ 7450 h 9809"/>
                  <a:gd name="connsiteX5-439" fmla="*/ 8642 w 10004"/>
                  <a:gd name="connsiteY5-440" fmla="*/ 9799 h 9809"/>
                  <a:gd name="connsiteX6-441" fmla="*/ 3949 w 10004"/>
                  <a:gd name="connsiteY6-442" fmla="*/ 8373 h 9809"/>
                  <a:gd name="connsiteX7-443" fmla="*/ 43 w 10004"/>
                  <a:gd name="connsiteY7-444" fmla="*/ 5543 h 9809"/>
                  <a:gd name="connsiteX0-445" fmla="*/ 43 w 8950"/>
                  <a:gd name="connsiteY0-446" fmla="*/ 5651 h 10081"/>
                  <a:gd name="connsiteX1-447" fmla="*/ 2097 w 8950"/>
                  <a:gd name="connsiteY1-448" fmla="*/ 636 h 10081"/>
                  <a:gd name="connsiteX2-449" fmla="*/ 5642 w 8950"/>
                  <a:gd name="connsiteY2-450" fmla="*/ 166 h 10081"/>
                  <a:gd name="connsiteX3-451" fmla="*/ 8160 w 8950"/>
                  <a:gd name="connsiteY3-452" fmla="*/ 1521 h 10081"/>
                  <a:gd name="connsiteX4-453" fmla="*/ 8473 w 8950"/>
                  <a:gd name="connsiteY4-454" fmla="*/ 5322 h 10081"/>
                  <a:gd name="connsiteX5-455" fmla="*/ 8639 w 8950"/>
                  <a:gd name="connsiteY5-456" fmla="*/ 9990 h 10081"/>
                  <a:gd name="connsiteX6-457" fmla="*/ 3947 w 8950"/>
                  <a:gd name="connsiteY6-458" fmla="*/ 8536 h 10081"/>
                  <a:gd name="connsiteX7-459" fmla="*/ 43 w 8950"/>
                  <a:gd name="connsiteY7-460" fmla="*/ 5651 h 10081"/>
                  <a:gd name="connsiteX0-461" fmla="*/ 48 w 9651"/>
                  <a:gd name="connsiteY0-462" fmla="*/ 5606 h 8648"/>
                  <a:gd name="connsiteX1-463" fmla="*/ 2343 w 9651"/>
                  <a:gd name="connsiteY1-464" fmla="*/ 631 h 8648"/>
                  <a:gd name="connsiteX2-465" fmla="*/ 6304 w 9651"/>
                  <a:gd name="connsiteY2-466" fmla="*/ 165 h 8648"/>
                  <a:gd name="connsiteX3-467" fmla="*/ 9117 w 9651"/>
                  <a:gd name="connsiteY3-468" fmla="*/ 1509 h 8648"/>
                  <a:gd name="connsiteX4-469" fmla="*/ 9467 w 9651"/>
                  <a:gd name="connsiteY4-470" fmla="*/ 5279 h 8648"/>
                  <a:gd name="connsiteX5-471" fmla="*/ 6997 w 9651"/>
                  <a:gd name="connsiteY5-472" fmla="*/ 8019 h 8648"/>
                  <a:gd name="connsiteX6-473" fmla="*/ 4410 w 9651"/>
                  <a:gd name="connsiteY6-474" fmla="*/ 8467 h 8648"/>
                  <a:gd name="connsiteX7-475" fmla="*/ 48 w 9651"/>
                  <a:gd name="connsiteY7-476" fmla="*/ 5606 h 8648"/>
                  <a:gd name="connsiteX0-477" fmla="*/ 41 w 9991"/>
                  <a:gd name="connsiteY0-478" fmla="*/ 6482 h 9316"/>
                  <a:gd name="connsiteX1-479" fmla="*/ 2419 w 9991"/>
                  <a:gd name="connsiteY1-480" fmla="*/ 730 h 9316"/>
                  <a:gd name="connsiteX2-481" fmla="*/ 6523 w 9991"/>
                  <a:gd name="connsiteY2-482" fmla="*/ 191 h 9316"/>
                  <a:gd name="connsiteX3-483" fmla="*/ 9438 w 9991"/>
                  <a:gd name="connsiteY3-484" fmla="*/ 1745 h 9316"/>
                  <a:gd name="connsiteX4-485" fmla="*/ 9800 w 9991"/>
                  <a:gd name="connsiteY4-486" fmla="*/ 6104 h 9316"/>
                  <a:gd name="connsiteX5-487" fmla="*/ 7241 w 9991"/>
                  <a:gd name="connsiteY5-488" fmla="*/ 9273 h 9316"/>
                  <a:gd name="connsiteX6-489" fmla="*/ 1411 w 9991"/>
                  <a:gd name="connsiteY6-490" fmla="*/ 7856 h 9316"/>
                  <a:gd name="connsiteX7-491" fmla="*/ 41 w 9991"/>
                  <a:gd name="connsiteY7-492" fmla="*/ 6482 h 9316"/>
                  <a:gd name="connsiteX0-493" fmla="*/ 19 w 10708"/>
                  <a:gd name="connsiteY0-494" fmla="*/ 7721 h 10038"/>
                  <a:gd name="connsiteX1-495" fmla="*/ 3129 w 10708"/>
                  <a:gd name="connsiteY1-496" fmla="*/ 825 h 10038"/>
                  <a:gd name="connsiteX2-497" fmla="*/ 7237 w 10708"/>
                  <a:gd name="connsiteY2-498" fmla="*/ 246 h 10038"/>
                  <a:gd name="connsiteX3-499" fmla="*/ 10155 w 10708"/>
                  <a:gd name="connsiteY3-500" fmla="*/ 1914 h 10038"/>
                  <a:gd name="connsiteX4-501" fmla="*/ 10517 w 10708"/>
                  <a:gd name="connsiteY4-502" fmla="*/ 6593 h 10038"/>
                  <a:gd name="connsiteX5-503" fmla="*/ 7956 w 10708"/>
                  <a:gd name="connsiteY5-504" fmla="*/ 9995 h 10038"/>
                  <a:gd name="connsiteX6-505" fmla="*/ 2120 w 10708"/>
                  <a:gd name="connsiteY6-506" fmla="*/ 8474 h 10038"/>
                  <a:gd name="connsiteX7-507" fmla="*/ 19 w 10708"/>
                  <a:gd name="connsiteY7-508" fmla="*/ 7721 h 10038"/>
                  <a:gd name="connsiteX0-509" fmla="*/ 359 w 11048"/>
                  <a:gd name="connsiteY0-510" fmla="*/ 7721 h 10038"/>
                  <a:gd name="connsiteX1-511" fmla="*/ 3469 w 11048"/>
                  <a:gd name="connsiteY1-512" fmla="*/ 825 h 10038"/>
                  <a:gd name="connsiteX2-513" fmla="*/ 7577 w 11048"/>
                  <a:gd name="connsiteY2-514" fmla="*/ 246 h 10038"/>
                  <a:gd name="connsiteX3-515" fmla="*/ 10495 w 11048"/>
                  <a:gd name="connsiteY3-516" fmla="*/ 1914 h 10038"/>
                  <a:gd name="connsiteX4-517" fmla="*/ 10857 w 11048"/>
                  <a:gd name="connsiteY4-518" fmla="*/ 6593 h 10038"/>
                  <a:gd name="connsiteX5-519" fmla="*/ 8296 w 11048"/>
                  <a:gd name="connsiteY5-520" fmla="*/ 9995 h 10038"/>
                  <a:gd name="connsiteX6-521" fmla="*/ 2460 w 11048"/>
                  <a:gd name="connsiteY6-522" fmla="*/ 8474 h 10038"/>
                  <a:gd name="connsiteX7-523" fmla="*/ 359 w 11048"/>
                  <a:gd name="connsiteY7-524" fmla="*/ 7721 h 10038"/>
                  <a:gd name="connsiteX0-525" fmla="*/ 359 w 11048"/>
                  <a:gd name="connsiteY0-526" fmla="*/ 8392 h 10075"/>
                  <a:gd name="connsiteX1-527" fmla="*/ 3469 w 11048"/>
                  <a:gd name="connsiteY1-528" fmla="*/ 864 h 10075"/>
                  <a:gd name="connsiteX2-529" fmla="*/ 7577 w 11048"/>
                  <a:gd name="connsiteY2-530" fmla="*/ 285 h 10075"/>
                  <a:gd name="connsiteX3-531" fmla="*/ 10495 w 11048"/>
                  <a:gd name="connsiteY3-532" fmla="*/ 1953 h 10075"/>
                  <a:gd name="connsiteX4-533" fmla="*/ 10857 w 11048"/>
                  <a:gd name="connsiteY4-534" fmla="*/ 6632 h 10075"/>
                  <a:gd name="connsiteX5-535" fmla="*/ 8296 w 11048"/>
                  <a:gd name="connsiteY5-536" fmla="*/ 10034 h 10075"/>
                  <a:gd name="connsiteX6-537" fmla="*/ 2460 w 11048"/>
                  <a:gd name="connsiteY6-538" fmla="*/ 8513 h 10075"/>
                  <a:gd name="connsiteX7-539" fmla="*/ 359 w 11048"/>
                  <a:gd name="connsiteY7-540" fmla="*/ 8392 h 10075"/>
                  <a:gd name="connsiteX0-541" fmla="*/ 371 w 11060"/>
                  <a:gd name="connsiteY0-542" fmla="*/ 8392 h 10075"/>
                  <a:gd name="connsiteX1-543" fmla="*/ 3481 w 11060"/>
                  <a:gd name="connsiteY1-544" fmla="*/ 864 h 10075"/>
                  <a:gd name="connsiteX2-545" fmla="*/ 7589 w 11060"/>
                  <a:gd name="connsiteY2-546" fmla="*/ 285 h 10075"/>
                  <a:gd name="connsiteX3-547" fmla="*/ 10507 w 11060"/>
                  <a:gd name="connsiteY3-548" fmla="*/ 1953 h 10075"/>
                  <a:gd name="connsiteX4-549" fmla="*/ 10869 w 11060"/>
                  <a:gd name="connsiteY4-550" fmla="*/ 6632 h 10075"/>
                  <a:gd name="connsiteX5-551" fmla="*/ 8308 w 11060"/>
                  <a:gd name="connsiteY5-552" fmla="*/ 10034 h 10075"/>
                  <a:gd name="connsiteX6-553" fmla="*/ 2472 w 11060"/>
                  <a:gd name="connsiteY6-554" fmla="*/ 8513 h 10075"/>
                  <a:gd name="connsiteX7-555" fmla="*/ 371 w 11060"/>
                  <a:gd name="connsiteY7-556" fmla="*/ 8392 h 10075"/>
                  <a:gd name="connsiteX0-557" fmla="*/ 54 w 10743"/>
                  <a:gd name="connsiteY0-558" fmla="*/ 9468 h 11151"/>
                  <a:gd name="connsiteX1-559" fmla="*/ 4027 w 10743"/>
                  <a:gd name="connsiteY1-560" fmla="*/ 495 h 11151"/>
                  <a:gd name="connsiteX2-561" fmla="*/ 7272 w 10743"/>
                  <a:gd name="connsiteY2-562" fmla="*/ 1361 h 11151"/>
                  <a:gd name="connsiteX3-563" fmla="*/ 10190 w 10743"/>
                  <a:gd name="connsiteY3-564" fmla="*/ 3029 h 11151"/>
                  <a:gd name="connsiteX4-565" fmla="*/ 10552 w 10743"/>
                  <a:gd name="connsiteY4-566" fmla="*/ 7708 h 11151"/>
                  <a:gd name="connsiteX5-567" fmla="*/ 7991 w 10743"/>
                  <a:gd name="connsiteY5-568" fmla="*/ 11110 h 11151"/>
                  <a:gd name="connsiteX6-569" fmla="*/ 2155 w 10743"/>
                  <a:gd name="connsiteY6-570" fmla="*/ 9589 h 11151"/>
                  <a:gd name="connsiteX7-571" fmla="*/ 54 w 10743"/>
                  <a:gd name="connsiteY7-572" fmla="*/ 9468 h 11151"/>
                  <a:gd name="connsiteX0-573" fmla="*/ 54 w 10743"/>
                  <a:gd name="connsiteY0-574" fmla="*/ 9506 h 11189"/>
                  <a:gd name="connsiteX1-575" fmla="*/ 4027 w 10743"/>
                  <a:gd name="connsiteY1-576" fmla="*/ 533 h 11189"/>
                  <a:gd name="connsiteX2-577" fmla="*/ 7272 w 10743"/>
                  <a:gd name="connsiteY2-578" fmla="*/ 1399 h 11189"/>
                  <a:gd name="connsiteX3-579" fmla="*/ 10190 w 10743"/>
                  <a:gd name="connsiteY3-580" fmla="*/ 3067 h 11189"/>
                  <a:gd name="connsiteX4-581" fmla="*/ 10552 w 10743"/>
                  <a:gd name="connsiteY4-582" fmla="*/ 7746 h 11189"/>
                  <a:gd name="connsiteX5-583" fmla="*/ 7991 w 10743"/>
                  <a:gd name="connsiteY5-584" fmla="*/ 11148 h 11189"/>
                  <a:gd name="connsiteX6-585" fmla="*/ 2155 w 10743"/>
                  <a:gd name="connsiteY6-586" fmla="*/ 9627 h 11189"/>
                  <a:gd name="connsiteX7-587" fmla="*/ 54 w 10743"/>
                  <a:gd name="connsiteY7-588" fmla="*/ 9506 h 11189"/>
                  <a:gd name="connsiteX0-589" fmla="*/ 40 w 11293"/>
                  <a:gd name="connsiteY0-590" fmla="*/ 9082 h 11127"/>
                  <a:gd name="connsiteX1-591" fmla="*/ 4577 w 11293"/>
                  <a:gd name="connsiteY1-592" fmla="*/ 470 h 11127"/>
                  <a:gd name="connsiteX2-593" fmla="*/ 7822 w 11293"/>
                  <a:gd name="connsiteY2-594" fmla="*/ 1336 h 11127"/>
                  <a:gd name="connsiteX3-595" fmla="*/ 10740 w 11293"/>
                  <a:gd name="connsiteY3-596" fmla="*/ 3004 h 11127"/>
                  <a:gd name="connsiteX4-597" fmla="*/ 11102 w 11293"/>
                  <a:gd name="connsiteY4-598" fmla="*/ 7683 h 11127"/>
                  <a:gd name="connsiteX5-599" fmla="*/ 8541 w 11293"/>
                  <a:gd name="connsiteY5-600" fmla="*/ 11085 h 11127"/>
                  <a:gd name="connsiteX6-601" fmla="*/ 2705 w 11293"/>
                  <a:gd name="connsiteY6-602" fmla="*/ 9564 h 11127"/>
                  <a:gd name="connsiteX7-603" fmla="*/ 40 w 11293"/>
                  <a:gd name="connsiteY7-604" fmla="*/ 9082 h 1112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1293" h="11127">
                    <a:moveTo>
                      <a:pt x="40" y="9082"/>
                    </a:moveTo>
                    <a:cubicBezTo>
                      <a:pt x="352" y="7566"/>
                      <a:pt x="3280" y="1761"/>
                      <a:pt x="4577" y="470"/>
                    </a:cubicBezTo>
                    <a:cubicBezTo>
                      <a:pt x="5874" y="-821"/>
                      <a:pt x="6795" y="914"/>
                      <a:pt x="7822" y="1336"/>
                    </a:cubicBezTo>
                    <a:cubicBezTo>
                      <a:pt x="8849" y="1758"/>
                      <a:pt x="10193" y="1947"/>
                      <a:pt x="10740" y="3004"/>
                    </a:cubicBezTo>
                    <a:cubicBezTo>
                      <a:pt x="11287" y="4061"/>
                      <a:pt x="11468" y="6337"/>
                      <a:pt x="11102" y="7683"/>
                    </a:cubicBezTo>
                    <a:cubicBezTo>
                      <a:pt x="10736" y="9030"/>
                      <a:pt x="9940" y="10771"/>
                      <a:pt x="8541" y="11085"/>
                    </a:cubicBezTo>
                    <a:cubicBezTo>
                      <a:pt x="7141" y="11398"/>
                      <a:pt x="4122" y="9898"/>
                      <a:pt x="2705" y="9564"/>
                    </a:cubicBezTo>
                    <a:cubicBezTo>
                      <a:pt x="1288" y="9230"/>
                      <a:pt x="-272" y="10598"/>
                      <a:pt x="40" y="9082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320" name="Group 327"/>
              <p:cNvGrpSpPr/>
              <p:nvPr/>
            </p:nvGrpSpPr>
            <p:grpSpPr bwMode="auto">
              <a:xfrm>
                <a:off x="7908175" y="5241780"/>
                <a:ext cx="536554" cy="263548"/>
                <a:chOff x="1871277" y="1576300"/>
                <a:chExt cx="1128371" cy="437861"/>
              </a:xfrm>
            </p:grpSpPr>
            <p:sp>
              <p:nvSpPr>
                <p:cNvPr id="324" name="Oval 323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25" name="Rectangle 324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26" name="Oval 325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27" name="Freeform 326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28" name="Freeform 327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29" name="Freeform 328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30" name="Freeform 329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31" name="Straight Connector 330"/>
                <p:cNvCxnSpPr>
                  <a:endCxn id="326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1" name="Group 320"/>
              <p:cNvGrpSpPr/>
              <p:nvPr/>
            </p:nvGrpSpPr>
            <p:grpSpPr>
              <a:xfrm>
                <a:off x="7876581" y="5223365"/>
                <a:ext cx="466894" cy="369332"/>
                <a:chOff x="599495" y="1708643"/>
                <a:chExt cx="491778" cy="409344"/>
              </a:xfrm>
            </p:grpSpPr>
            <p:sp>
              <p:nvSpPr>
                <p:cNvPr id="322" name="Oval 321"/>
                <p:cNvSpPr/>
                <p:nvPr/>
              </p:nvSpPr>
              <p:spPr bwMode="auto">
                <a:xfrm>
                  <a:off x="725417" y="1787240"/>
                  <a:ext cx="356365" cy="231962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23" name="TextBox 322"/>
                <p:cNvSpPr txBox="1"/>
                <p:nvPr/>
              </p:nvSpPr>
              <p:spPr>
                <a:xfrm>
                  <a:off x="599495" y="1708643"/>
                  <a:ext cx="491778" cy="4093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  X</a:t>
                  </a:r>
                  <a:endParaRPr lang="en-US" dirty="0"/>
                </a:p>
              </p:txBody>
            </p:sp>
          </p:grpSp>
        </p:grpSp>
        <p:cxnSp>
          <p:nvCxnSpPr>
            <p:cNvPr id="318" name="Straight Connector 317"/>
            <p:cNvCxnSpPr/>
            <p:nvPr/>
          </p:nvCxnSpPr>
          <p:spPr bwMode="auto">
            <a:xfrm flipH="1">
              <a:off x="7133690" y="5764030"/>
              <a:ext cx="870024" cy="9999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33" name="Group 332"/>
          <p:cNvGrpSpPr/>
          <p:nvPr/>
        </p:nvGrpSpPr>
        <p:grpSpPr>
          <a:xfrm>
            <a:off x="5713444" y="2600984"/>
            <a:ext cx="872159" cy="788717"/>
            <a:chOff x="5713444" y="2379268"/>
            <a:chExt cx="872159" cy="788717"/>
          </a:xfrm>
        </p:grpSpPr>
        <p:sp>
          <p:nvSpPr>
            <p:cNvPr id="334" name="AutoShape 118"/>
            <p:cNvSpPr>
              <a:spLocks noChangeArrowheads="1"/>
            </p:cNvSpPr>
            <p:nvPr/>
          </p:nvSpPr>
          <p:spPr bwMode="auto">
            <a:xfrm rot="17597965">
              <a:off x="5467382" y="2625330"/>
              <a:ext cx="768350" cy="276226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5" name="Text Box 119"/>
            <p:cNvSpPr txBox="1">
              <a:spLocks noChangeArrowheads="1"/>
            </p:cNvSpPr>
            <p:nvPr/>
          </p:nvSpPr>
          <p:spPr bwMode="auto">
            <a:xfrm>
              <a:off x="5848435" y="2887139"/>
              <a:ext cx="737168" cy="2808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400" i="1" dirty="0" smtClean="0">
                  <a:solidFill>
                    <a:srgbClr val="CC0000"/>
                  </a:solidFill>
                </a:rPr>
                <a:t>AS3,X </a:t>
              </a:r>
              <a:endParaRPr lang="en-US" sz="1400" i="1" dirty="0">
                <a:solidFill>
                  <a:srgbClr val="CC0000"/>
                </a:solidFill>
              </a:endParaRPr>
            </a:p>
          </p:txBody>
        </p:sp>
      </p:grpSp>
      <p:grpSp>
        <p:nvGrpSpPr>
          <p:cNvPr id="336" name="Group 335"/>
          <p:cNvGrpSpPr/>
          <p:nvPr/>
        </p:nvGrpSpPr>
        <p:grpSpPr>
          <a:xfrm>
            <a:off x="2240503" y="2660320"/>
            <a:ext cx="1126397" cy="993049"/>
            <a:chOff x="2240503" y="2438604"/>
            <a:chExt cx="1126397" cy="993049"/>
          </a:xfrm>
        </p:grpSpPr>
        <p:sp>
          <p:nvSpPr>
            <p:cNvPr id="337" name="Text Box 119"/>
            <p:cNvSpPr txBox="1">
              <a:spLocks noChangeArrowheads="1"/>
            </p:cNvSpPr>
            <p:nvPr/>
          </p:nvSpPr>
          <p:spPr bwMode="auto">
            <a:xfrm>
              <a:off x="2240503" y="3150807"/>
              <a:ext cx="1126397" cy="28084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>
                <a:lnSpc>
                  <a:spcPct val="85000"/>
                </a:lnSpc>
              </a:pPr>
              <a:r>
                <a:rPr lang="en-US" sz="1400" i="1" dirty="0" smtClean="0">
                  <a:solidFill>
                    <a:srgbClr val="CC0000"/>
                  </a:solidFill>
                </a:rPr>
                <a:t>AS1,AS3,X </a:t>
              </a:r>
              <a:endParaRPr lang="en-US" sz="1400" i="1" dirty="0">
                <a:solidFill>
                  <a:srgbClr val="CC0000"/>
                </a:solidFill>
              </a:endParaRPr>
            </a:p>
          </p:txBody>
        </p:sp>
        <p:sp>
          <p:nvSpPr>
            <p:cNvPr id="338" name="AutoShape 118"/>
            <p:cNvSpPr>
              <a:spLocks noChangeArrowheads="1"/>
            </p:cNvSpPr>
            <p:nvPr/>
          </p:nvSpPr>
          <p:spPr bwMode="auto">
            <a:xfrm rot="14228333">
              <a:off x="2734864" y="2684666"/>
              <a:ext cx="768350" cy="276225"/>
            </a:xfrm>
            <a:prstGeom prst="leftArrow">
              <a:avLst>
                <a:gd name="adj1" fmla="val 50000"/>
                <a:gd name="adj2" fmla="val 69540"/>
              </a:avLst>
            </a:prstGeom>
            <a:gradFill rotWithShape="1">
              <a:gsLst>
                <a:gs pos="0">
                  <a:srgbClr val="FF0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cxnSp>
        <p:nvCxnSpPr>
          <p:cNvPr id="340" name="Straight Arrow Connector 339"/>
          <p:cNvCxnSpPr/>
          <p:nvPr/>
        </p:nvCxnSpPr>
        <p:spPr bwMode="auto">
          <a:xfrm flipH="1">
            <a:off x="4912930" y="3654209"/>
            <a:ext cx="357050" cy="28859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42" name="Straight Arrow Connector 341"/>
          <p:cNvCxnSpPr/>
          <p:nvPr/>
        </p:nvCxnSpPr>
        <p:spPr bwMode="auto">
          <a:xfrm>
            <a:off x="3885547" y="3671141"/>
            <a:ext cx="413648" cy="29691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43" name="Straight Connector 342"/>
          <p:cNvCxnSpPr>
            <a:stCxn id="262" idx="1"/>
          </p:cNvCxnSpPr>
          <p:nvPr/>
        </p:nvCxnSpPr>
        <p:spPr bwMode="auto">
          <a:xfrm flipH="1">
            <a:off x="3046901" y="2381069"/>
            <a:ext cx="2716814" cy="1439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54" name="TextBox 353"/>
          <p:cNvSpPr txBox="1"/>
          <p:nvPr/>
        </p:nvSpPr>
        <p:spPr>
          <a:xfrm>
            <a:off x="6713852" y="3668010"/>
            <a:ext cx="1860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</a:rPr>
              <a:t>OSPF link weights</a:t>
            </a:r>
            <a:endParaRPr lang="en-U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72921" y="3471742"/>
            <a:ext cx="527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rgbClr val="606060"/>
                </a:solidFill>
              </a:rPr>
              <a:t>201</a:t>
            </a:r>
            <a:endParaRPr lang="en-US" i="1" dirty="0">
              <a:solidFill>
                <a:srgbClr val="606060"/>
              </a:solidFill>
            </a:endParaRPr>
          </a:p>
        </p:txBody>
      </p:sp>
      <p:sp>
        <p:nvSpPr>
          <p:cNvPr id="357" name="TextBox 356"/>
          <p:cNvSpPr txBox="1"/>
          <p:nvPr/>
        </p:nvSpPr>
        <p:spPr>
          <a:xfrm>
            <a:off x="4531886" y="3127836"/>
            <a:ext cx="527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rgbClr val="606060"/>
                </a:solidFill>
              </a:rPr>
              <a:t>152</a:t>
            </a:r>
            <a:endParaRPr lang="en-US" i="1" dirty="0">
              <a:solidFill>
                <a:srgbClr val="606060"/>
              </a:solidFill>
            </a:endParaRPr>
          </a:p>
        </p:txBody>
      </p:sp>
      <p:sp>
        <p:nvSpPr>
          <p:cNvPr id="358" name="TextBox 357"/>
          <p:cNvSpPr txBox="1"/>
          <p:nvPr/>
        </p:nvSpPr>
        <p:spPr>
          <a:xfrm>
            <a:off x="5012749" y="2966393"/>
            <a:ext cx="514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rgbClr val="606060"/>
                </a:solidFill>
              </a:rPr>
              <a:t>112</a:t>
            </a:r>
            <a:endParaRPr lang="en-US" i="1" dirty="0">
              <a:solidFill>
                <a:srgbClr val="606060"/>
              </a:solidFill>
            </a:endParaRPr>
          </a:p>
        </p:txBody>
      </p:sp>
      <p:sp>
        <p:nvSpPr>
          <p:cNvPr id="359" name="TextBox 358"/>
          <p:cNvSpPr txBox="1"/>
          <p:nvPr/>
        </p:nvSpPr>
        <p:spPr>
          <a:xfrm>
            <a:off x="4662388" y="3433508"/>
            <a:ext cx="527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rgbClr val="606060"/>
                </a:solidFill>
              </a:rPr>
              <a:t>263</a:t>
            </a:r>
            <a:endParaRPr lang="en-US" i="1" dirty="0">
              <a:solidFill>
                <a:srgbClr val="606060"/>
              </a:solidFill>
            </a:endParaRPr>
          </a:p>
        </p:txBody>
      </p:sp>
      <p:sp>
        <p:nvSpPr>
          <p:cNvPr id="36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36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9" name="Rectangle 3"/>
          <p:cNvSpPr>
            <a:spLocks noChangeArrowheads="1"/>
          </p:cNvSpPr>
          <p:nvPr/>
        </p:nvSpPr>
        <p:spPr bwMode="auto">
          <a:xfrm>
            <a:off x="1181100" y="3581400"/>
            <a:ext cx="48768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5350" name="Rectangle 4"/>
          <p:cNvSpPr>
            <a:spLocks noChangeArrowheads="1"/>
          </p:cNvSpPr>
          <p:nvPr/>
        </p:nvSpPr>
        <p:spPr bwMode="auto">
          <a:xfrm>
            <a:off x="631940" y="4371320"/>
            <a:ext cx="8229600" cy="20532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+mn-lt"/>
              </a:rPr>
              <a:t>A </a:t>
            </a:r>
            <a:r>
              <a:rPr lang="en-US" sz="2400" dirty="0">
                <a:latin typeface="+mn-lt"/>
              </a:rPr>
              <a:t>advertises </a:t>
            </a:r>
            <a:r>
              <a:rPr lang="en-US" sz="2400" dirty="0" smtClean="0">
                <a:latin typeface="+mn-lt"/>
              </a:rPr>
              <a:t>path Aw to B and to C</a:t>
            </a:r>
            <a:endParaRPr lang="en-US" sz="2400" dirty="0">
              <a:latin typeface="+mn-lt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+mn-lt"/>
              </a:rPr>
              <a:t>B </a:t>
            </a:r>
            <a:r>
              <a:rPr lang="en-US" sz="2400" i="1" dirty="0" smtClean="0">
                <a:solidFill>
                  <a:srgbClr val="CC0000"/>
                </a:solidFill>
                <a:latin typeface="+mn-lt"/>
              </a:rPr>
              <a:t>chooses not to advertise </a:t>
            </a:r>
            <a:r>
              <a:rPr lang="en-US" sz="2400" dirty="0" err="1" smtClean="0">
                <a:latin typeface="+mn-lt"/>
              </a:rPr>
              <a:t>BAw</a:t>
            </a:r>
            <a:r>
              <a:rPr lang="en-US" sz="2400" dirty="0" smtClean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to </a:t>
            </a:r>
            <a:r>
              <a:rPr lang="en-US" sz="2400" dirty="0" smtClean="0">
                <a:latin typeface="+mn-lt"/>
              </a:rPr>
              <a:t>C: </a:t>
            </a:r>
            <a:r>
              <a:rPr lang="en-US" sz="2400" dirty="0">
                <a:latin typeface="+mn-lt"/>
              </a:rPr>
              <a:t> </a:t>
            </a:r>
            <a:endParaRPr lang="en-US" sz="2400" dirty="0" smtClean="0">
              <a:latin typeface="+mn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n-lt"/>
              </a:rPr>
              <a:t>B </a:t>
            </a:r>
            <a:r>
              <a:rPr lang="en-US" sz="2000" dirty="0">
                <a:latin typeface="+mn-lt"/>
              </a:rPr>
              <a:t>gets no </a:t>
            </a:r>
            <a:r>
              <a:rPr lang="ja-JP" altLang="en-US" sz="2000" dirty="0">
                <a:latin typeface="+mn-lt"/>
              </a:rPr>
              <a:t>“</a:t>
            </a:r>
            <a:r>
              <a:rPr lang="en-US" altLang="ja-JP" sz="2000" dirty="0">
                <a:latin typeface="+mn-lt"/>
              </a:rPr>
              <a:t>revenue</a:t>
            </a:r>
            <a:r>
              <a:rPr lang="ja-JP" altLang="en-US" sz="2000" dirty="0">
                <a:latin typeface="+mn-lt"/>
              </a:rPr>
              <a:t>”</a:t>
            </a:r>
            <a:r>
              <a:rPr lang="en-US" altLang="ja-JP" sz="2000" dirty="0">
                <a:latin typeface="+mn-lt"/>
              </a:rPr>
              <a:t> for routing </a:t>
            </a:r>
            <a:r>
              <a:rPr lang="en-US" altLang="ja-JP" sz="2000" dirty="0" err="1" smtClean="0">
                <a:latin typeface="+mn-lt"/>
              </a:rPr>
              <a:t>CBAw</a:t>
            </a:r>
            <a:r>
              <a:rPr lang="en-US" altLang="ja-JP" sz="2000" dirty="0" smtClean="0">
                <a:latin typeface="+mn-lt"/>
              </a:rPr>
              <a:t>, </a:t>
            </a:r>
            <a:r>
              <a:rPr lang="en-US" altLang="ja-JP" sz="2000" dirty="0">
                <a:latin typeface="+mn-lt"/>
              </a:rPr>
              <a:t>since </a:t>
            </a:r>
            <a:r>
              <a:rPr lang="en-US" altLang="ja-JP" sz="2000" dirty="0" smtClean="0">
                <a:latin typeface="+mn-lt"/>
              </a:rPr>
              <a:t>none of  C, A, w are </a:t>
            </a:r>
            <a:r>
              <a:rPr lang="en-US" altLang="ja-JP" sz="2000" dirty="0">
                <a:latin typeface="+mn-lt"/>
              </a:rPr>
              <a:t>B</a:t>
            </a:r>
            <a:r>
              <a:rPr lang="ja-JP" altLang="en-US" sz="2000" dirty="0">
                <a:latin typeface="+mn-lt"/>
              </a:rPr>
              <a:t>’</a:t>
            </a:r>
            <a:r>
              <a:rPr lang="en-US" altLang="ja-JP" sz="2000" dirty="0">
                <a:latin typeface="+mn-lt"/>
              </a:rPr>
              <a:t>s </a:t>
            </a:r>
            <a:r>
              <a:rPr lang="en-US" altLang="ja-JP" sz="2000" dirty="0" smtClean="0">
                <a:latin typeface="+mn-lt"/>
              </a:rPr>
              <a:t>customers</a:t>
            </a:r>
            <a:endParaRPr lang="en-US" altLang="ja-JP" sz="2000" dirty="0" smtClean="0">
              <a:latin typeface="+mn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altLang="ja-JP" sz="2000" dirty="0" smtClean="0">
                <a:latin typeface="+mn-lt"/>
              </a:rPr>
              <a:t>C does not learn about </a:t>
            </a:r>
            <a:r>
              <a:rPr lang="en-US" altLang="ja-JP" sz="2000" dirty="0" err="1" smtClean="0">
                <a:latin typeface="+mn-lt"/>
              </a:rPr>
              <a:t>CBAw</a:t>
            </a:r>
            <a:r>
              <a:rPr lang="en-US" altLang="ja-JP" sz="2000" dirty="0" smtClean="0">
                <a:latin typeface="+mn-lt"/>
              </a:rPr>
              <a:t> path</a:t>
            </a:r>
            <a:endParaRPr lang="en-US" altLang="ja-JP" sz="2000" dirty="0">
              <a:latin typeface="+mn-lt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+mn-lt"/>
              </a:rPr>
              <a:t>C will route </a:t>
            </a:r>
            <a:r>
              <a:rPr lang="en-US" sz="2400" dirty="0" err="1" smtClean="0">
                <a:latin typeface="+mn-lt"/>
              </a:rPr>
              <a:t>CAw</a:t>
            </a:r>
            <a:r>
              <a:rPr lang="en-US" sz="2400" dirty="0" smtClean="0">
                <a:latin typeface="+mn-lt"/>
              </a:rPr>
              <a:t> (not using B) to get to w</a:t>
            </a:r>
            <a:endParaRPr lang="en-US" sz="2400" dirty="0">
              <a:latin typeface="+mn-lt"/>
            </a:endParaRPr>
          </a:p>
        </p:txBody>
      </p:sp>
      <p:grpSp>
        <p:nvGrpSpPr>
          <p:cNvPr id="185351" name="Group 5"/>
          <p:cNvGrpSpPr/>
          <p:nvPr/>
        </p:nvGrpSpPr>
        <p:grpSpPr bwMode="auto">
          <a:xfrm>
            <a:off x="476250" y="1123950"/>
            <a:ext cx="7539038" cy="3048000"/>
            <a:chOff x="300" y="708"/>
            <a:chExt cx="4749" cy="1920"/>
          </a:xfrm>
        </p:grpSpPr>
        <p:sp>
          <p:nvSpPr>
            <p:cNvPr id="185352" name="AutoShape 6"/>
            <p:cNvSpPr>
              <a:spLocks noChangeAspect="1" noChangeArrowheads="1" noTextEdit="1"/>
            </p:cNvSpPr>
            <p:nvPr/>
          </p:nvSpPr>
          <p:spPr bwMode="auto">
            <a:xfrm>
              <a:off x="300" y="708"/>
              <a:ext cx="4749" cy="1920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53" name="Freeform 7"/>
            <p:cNvSpPr/>
            <p:nvPr/>
          </p:nvSpPr>
          <p:spPr bwMode="auto">
            <a:xfrm>
              <a:off x="1602" y="955"/>
              <a:ext cx="563" cy="364"/>
            </a:xfrm>
            <a:custGeom>
              <a:avLst/>
              <a:gdLst>
                <a:gd name="T0" fmla="*/ 148 w 563"/>
                <a:gd name="T1" fmla="*/ 5 h 364"/>
                <a:gd name="T2" fmla="*/ 119 w 563"/>
                <a:gd name="T3" fmla="*/ 10 h 364"/>
                <a:gd name="T4" fmla="*/ 94 w 563"/>
                <a:gd name="T5" fmla="*/ 21 h 364"/>
                <a:gd name="T6" fmla="*/ 70 w 563"/>
                <a:gd name="T7" fmla="*/ 37 h 364"/>
                <a:gd name="T8" fmla="*/ 46 w 563"/>
                <a:gd name="T9" fmla="*/ 61 h 364"/>
                <a:gd name="T10" fmla="*/ 24 w 563"/>
                <a:gd name="T11" fmla="*/ 91 h 364"/>
                <a:gd name="T12" fmla="*/ 8 w 563"/>
                <a:gd name="T13" fmla="*/ 120 h 364"/>
                <a:gd name="T14" fmla="*/ 3 w 563"/>
                <a:gd name="T15" fmla="*/ 136 h 364"/>
                <a:gd name="T16" fmla="*/ 0 w 563"/>
                <a:gd name="T17" fmla="*/ 150 h 364"/>
                <a:gd name="T18" fmla="*/ 0 w 563"/>
                <a:gd name="T19" fmla="*/ 166 h 364"/>
                <a:gd name="T20" fmla="*/ 8 w 563"/>
                <a:gd name="T21" fmla="*/ 195 h 364"/>
                <a:gd name="T22" fmla="*/ 27 w 563"/>
                <a:gd name="T23" fmla="*/ 228 h 364"/>
                <a:gd name="T24" fmla="*/ 49 w 563"/>
                <a:gd name="T25" fmla="*/ 257 h 364"/>
                <a:gd name="T26" fmla="*/ 70 w 563"/>
                <a:gd name="T27" fmla="*/ 284 h 364"/>
                <a:gd name="T28" fmla="*/ 92 w 563"/>
                <a:gd name="T29" fmla="*/ 305 h 364"/>
                <a:gd name="T30" fmla="*/ 111 w 563"/>
                <a:gd name="T31" fmla="*/ 321 h 364"/>
                <a:gd name="T32" fmla="*/ 127 w 563"/>
                <a:gd name="T33" fmla="*/ 332 h 364"/>
                <a:gd name="T34" fmla="*/ 146 w 563"/>
                <a:gd name="T35" fmla="*/ 340 h 364"/>
                <a:gd name="T36" fmla="*/ 170 w 563"/>
                <a:gd name="T37" fmla="*/ 346 h 364"/>
                <a:gd name="T38" fmla="*/ 191 w 563"/>
                <a:gd name="T39" fmla="*/ 348 h 364"/>
                <a:gd name="T40" fmla="*/ 218 w 563"/>
                <a:gd name="T41" fmla="*/ 354 h 364"/>
                <a:gd name="T42" fmla="*/ 261 w 563"/>
                <a:gd name="T43" fmla="*/ 356 h 364"/>
                <a:gd name="T44" fmla="*/ 310 w 563"/>
                <a:gd name="T45" fmla="*/ 362 h 364"/>
                <a:gd name="T46" fmla="*/ 361 w 563"/>
                <a:gd name="T47" fmla="*/ 364 h 364"/>
                <a:gd name="T48" fmla="*/ 409 w 563"/>
                <a:gd name="T49" fmla="*/ 362 h 364"/>
                <a:gd name="T50" fmla="*/ 458 w 563"/>
                <a:gd name="T51" fmla="*/ 359 h 364"/>
                <a:gd name="T52" fmla="*/ 495 w 563"/>
                <a:gd name="T53" fmla="*/ 348 h 364"/>
                <a:gd name="T54" fmla="*/ 511 w 563"/>
                <a:gd name="T55" fmla="*/ 340 h 364"/>
                <a:gd name="T56" fmla="*/ 525 w 563"/>
                <a:gd name="T57" fmla="*/ 332 h 364"/>
                <a:gd name="T58" fmla="*/ 536 w 563"/>
                <a:gd name="T59" fmla="*/ 321 h 364"/>
                <a:gd name="T60" fmla="*/ 549 w 563"/>
                <a:gd name="T61" fmla="*/ 295 h 364"/>
                <a:gd name="T62" fmla="*/ 557 w 563"/>
                <a:gd name="T63" fmla="*/ 257 h 364"/>
                <a:gd name="T64" fmla="*/ 563 w 563"/>
                <a:gd name="T65" fmla="*/ 217 h 364"/>
                <a:gd name="T66" fmla="*/ 563 w 563"/>
                <a:gd name="T67" fmla="*/ 174 h 364"/>
                <a:gd name="T68" fmla="*/ 557 w 563"/>
                <a:gd name="T69" fmla="*/ 134 h 364"/>
                <a:gd name="T70" fmla="*/ 555 w 563"/>
                <a:gd name="T71" fmla="*/ 96 h 364"/>
                <a:gd name="T72" fmla="*/ 549 w 563"/>
                <a:gd name="T73" fmla="*/ 67 h 364"/>
                <a:gd name="T74" fmla="*/ 546 w 563"/>
                <a:gd name="T75" fmla="*/ 56 h 364"/>
                <a:gd name="T76" fmla="*/ 541 w 563"/>
                <a:gd name="T77" fmla="*/ 40 h 364"/>
                <a:gd name="T78" fmla="*/ 536 w 563"/>
                <a:gd name="T79" fmla="*/ 29 h 364"/>
                <a:gd name="T80" fmla="*/ 528 w 563"/>
                <a:gd name="T81" fmla="*/ 21 h 364"/>
                <a:gd name="T82" fmla="*/ 520 w 563"/>
                <a:gd name="T83" fmla="*/ 18 h 364"/>
                <a:gd name="T84" fmla="*/ 495 w 563"/>
                <a:gd name="T85" fmla="*/ 16 h 364"/>
                <a:gd name="T86" fmla="*/ 466 w 563"/>
                <a:gd name="T87" fmla="*/ 16 h 364"/>
                <a:gd name="T88" fmla="*/ 450 w 563"/>
                <a:gd name="T89" fmla="*/ 13 h 364"/>
                <a:gd name="T90" fmla="*/ 409 w 563"/>
                <a:gd name="T91" fmla="*/ 13 h 364"/>
                <a:gd name="T92" fmla="*/ 364 w 563"/>
                <a:gd name="T93" fmla="*/ 16 h 364"/>
                <a:gd name="T94" fmla="*/ 320 w 563"/>
                <a:gd name="T95" fmla="*/ 16 h 364"/>
                <a:gd name="T96" fmla="*/ 283 w 563"/>
                <a:gd name="T97" fmla="*/ 13 h 364"/>
                <a:gd name="T98" fmla="*/ 248 w 563"/>
                <a:gd name="T99" fmla="*/ 8 h 364"/>
                <a:gd name="T100" fmla="*/ 213 w 563"/>
                <a:gd name="T101" fmla="*/ 2 h 364"/>
                <a:gd name="T102" fmla="*/ 186 w 563"/>
                <a:gd name="T103" fmla="*/ 0 h 364"/>
                <a:gd name="T104" fmla="*/ 175 w 563"/>
                <a:gd name="T105" fmla="*/ 0 h 364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3"/>
                <a:gd name="T160" fmla="*/ 0 h 364"/>
                <a:gd name="T161" fmla="*/ 563 w 563"/>
                <a:gd name="T162" fmla="*/ 364 h 364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3" h="364">
                  <a:moveTo>
                    <a:pt x="175" y="0"/>
                  </a:moveTo>
                  <a:lnTo>
                    <a:pt x="148" y="5"/>
                  </a:lnTo>
                  <a:lnTo>
                    <a:pt x="132" y="8"/>
                  </a:lnTo>
                  <a:lnTo>
                    <a:pt x="119" y="10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1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4" y="104"/>
                  </a:lnTo>
                  <a:lnTo>
                    <a:pt x="8" y="120"/>
                  </a:lnTo>
                  <a:lnTo>
                    <a:pt x="3" y="128"/>
                  </a:lnTo>
                  <a:lnTo>
                    <a:pt x="3" y="136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82"/>
                  </a:lnTo>
                  <a:lnTo>
                    <a:pt x="8" y="195"/>
                  </a:lnTo>
                  <a:lnTo>
                    <a:pt x="16" y="212"/>
                  </a:lnTo>
                  <a:lnTo>
                    <a:pt x="27" y="228"/>
                  </a:lnTo>
                  <a:lnTo>
                    <a:pt x="35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5"/>
                  </a:lnTo>
                  <a:lnTo>
                    <a:pt x="103" y="319"/>
                  </a:lnTo>
                  <a:lnTo>
                    <a:pt x="111" y="321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5" y="335"/>
                  </a:lnTo>
                  <a:lnTo>
                    <a:pt x="146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8"/>
                  </a:lnTo>
                  <a:lnTo>
                    <a:pt x="191" y="348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6"/>
                  </a:lnTo>
                  <a:lnTo>
                    <a:pt x="261" y="356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4"/>
                  </a:lnTo>
                  <a:lnTo>
                    <a:pt x="385" y="364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7" y="354"/>
                  </a:lnTo>
                  <a:lnTo>
                    <a:pt x="495" y="348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20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1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5" y="276"/>
                  </a:lnTo>
                  <a:lnTo>
                    <a:pt x="557" y="257"/>
                  </a:lnTo>
                  <a:lnTo>
                    <a:pt x="560" y="238"/>
                  </a:lnTo>
                  <a:lnTo>
                    <a:pt x="563" y="217"/>
                  </a:lnTo>
                  <a:lnTo>
                    <a:pt x="563" y="195"/>
                  </a:lnTo>
                  <a:lnTo>
                    <a:pt x="563" y="174"/>
                  </a:lnTo>
                  <a:lnTo>
                    <a:pt x="560" y="155"/>
                  </a:lnTo>
                  <a:lnTo>
                    <a:pt x="557" y="134"/>
                  </a:lnTo>
                  <a:lnTo>
                    <a:pt x="557" y="115"/>
                  </a:lnTo>
                  <a:lnTo>
                    <a:pt x="555" y="96"/>
                  </a:lnTo>
                  <a:lnTo>
                    <a:pt x="552" y="80"/>
                  </a:lnTo>
                  <a:lnTo>
                    <a:pt x="549" y="67"/>
                  </a:lnTo>
                  <a:lnTo>
                    <a:pt x="546" y="61"/>
                  </a:lnTo>
                  <a:lnTo>
                    <a:pt x="546" y="56"/>
                  </a:lnTo>
                  <a:lnTo>
                    <a:pt x="544" y="48"/>
                  </a:lnTo>
                  <a:lnTo>
                    <a:pt x="541" y="40"/>
                  </a:lnTo>
                  <a:lnTo>
                    <a:pt x="538" y="32"/>
                  </a:lnTo>
                  <a:lnTo>
                    <a:pt x="536" y="29"/>
                  </a:lnTo>
                  <a:lnTo>
                    <a:pt x="533" y="24"/>
                  </a:lnTo>
                  <a:lnTo>
                    <a:pt x="528" y="21"/>
                  </a:lnTo>
                  <a:lnTo>
                    <a:pt x="522" y="18"/>
                  </a:lnTo>
                  <a:lnTo>
                    <a:pt x="520" y="18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50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4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2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2"/>
                  </a:lnTo>
                  <a:lnTo>
                    <a:pt x="199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54" name="Freeform 8"/>
            <p:cNvSpPr/>
            <p:nvPr/>
          </p:nvSpPr>
          <p:spPr bwMode="auto">
            <a:xfrm>
              <a:off x="951" y="1290"/>
              <a:ext cx="562" cy="365"/>
            </a:xfrm>
            <a:custGeom>
              <a:avLst/>
              <a:gdLst>
                <a:gd name="T0" fmla="*/ 148 w 562"/>
                <a:gd name="T1" fmla="*/ 5 h 365"/>
                <a:gd name="T2" fmla="*/ 121 w 562"/>
                <a:gd name="T3" fmla="*/ 11 h 365"/>
                <a:gd name="T4" fmla="*/ 94 w 562"/>
                <a:gd name="T5" fmla="*/ 21 h 365"/>
                <a:gd name="T6" fmla="*/ 70 w 562"/>
                <a:gd name="T7" fmla="*/ 37 h 365"/>
                <a:gd name="T8" fmla="*/ 46 w 562"/>
                <a:gd name="T9" fmla="*/ 62 h 365"/>
                <a:gd name="T10" fmla="*/ 24 w 562"/>
                <a:gd name="T11" fmla="*/ 91 h 365"/>
                <a:gd name="T12" fmla="*/ 8 w 562"/>
                <a:gd name="T13" fmla="*/ 121 h 365"/>
                <a:gd name="T14" fmla="*/ 3 w 562"/>
                <a:gd name="T15" fmla="*/ 137 h 365"/>
                <a:gd name="T16" fmla="*/ 0 w 562"/>
                <a:gd name="T17" fmla="*/ 150 h 365"/>
                <a:gd name="T18" fmla="*/ 0 w 562"/>
                <a:gd name="T19" fmla="*/ 166 h 365"/>
                <a:gd name="T20" fmla="*/ 3 w 562"/>
                <a:gd name="T21" fmla="*/ 182 h 365"/>
                <a:gd name="T22" fmla="*/ 19 w 562"/>
                <a:gd name="T23" fmla="*/ 212 h 365"/>
                <a:gd name="T24" fmla="*/ 38 w 562"/>
                <a:gd name="T25" fmla="*/ 244 h 365"/>
                <a:gd name="T26" fmla="*/ 59 w 562"/>
                <a:gd name="T27" fmla="*/ 271 h 365"/>
                <a:gd name="T28" fmla="*/ 81 w 562"/>
                <a:gd name="T29" fmla="*/ 295 h 365"/>
                <a:gd name="T30" fmla="*/ 105 w 562"/>
                <a:gd name="T31" fmla="*/ 319 h 365"/>
                <a:gd name="T32" fmla="*/ 119 w 562"/>
                <a:gd name="T33" fmla="*/ 327 h 365"/>
                <a:gd name="T34" fmla="*/ 137 w 562"/>
                <a:gd name="T35" fmla="*/ 335 h 365"/>
                <a:gd name="T36" fmla="*/ 156 w 562"/>
                <a:gd name="T37" fmla="*/ 343 h 365"/>
                <a:gd name="T38" fmla="*/ 183 w 562"/>
                <a:gd name="T39" fmla="*/ 349 h 365"/>
                <a:gd name="T40" fmla="*/ 199 w 562"/>
                <a:gd name="T41" fmla="*/ 351 h 365"/>
                <a:gd name="T42" fmla="*/ 240 w 562"/>
                <a:gd name="T43" fmla="*/ 357 h 365"/>
                <a:gd name="T44" fmla="*/ 285 w 562"/>
                <a:gd name="T45" fmla="*/ 359 h 365"/>
                <a:gd name="T46" fmla="*/ 334 w 562"/>
                <a:gd name="T47" fmla="*/ 362 h 365"/>
                <a:gd name="T48" fmla="*/ 385 w 562"/>
                <a:gd name="T49" fmla="*/ 365 h 365"/>
                <a:gd name="T50" fmla="*/ 433 w 562"/>
                <a:gd name="T51" fmla="*/ 362 h 365"/>
                <a:gd name="T52" fmla="*/ 476 w 562"/>
                <a:gd name="T53" fmla="*/ 354 h 365"/>
                <a:gd name="T54" fmla="*/ 503 w 562"/>
                <a:gd name="T55" fmla="*/ 346 h 365"/>
                <a:gd name="T56" fmla="*/ 519 w 562"/>
                <a:gd name="T57" fmla="*/ 338 h 365"/>
                <a:gd name="T58" fmla="*/ 530 w 562"/>
                <a:gd name="T59" fmla="*/ 327 h 365"/>
                <a:gd name="T60" fmla="*/ 544 w 562"/>
                <a:gd name="T61" fmla="*/ 308 h 365"/>
                <a:gd name="T62" fmla="*/ 554 w 562"/>
                <a:gd name="T63" fmla="*/ 276 h 365"/>
                <a:gd name="T64" fmla="*/ 560 w 562"/>
                <a:gd name="T65" fmla="*/ 239 h 365"/>
                <a:gd name="T66" fmla="*/ 562 w 562"/>
                <a:gd name="T67" fmla="*/ 196 h 365"/>
                <a:gd name="T68" fmla="*/ 560 w 562"/>
                <a:gd name="T69" fmla="*/ 155 h 365"/>
                <a:gd name="T70" fmla="*/ 557 w 562"/>
                <a:gd name="T71" fmla="*/ 115 h 365"/>
                <a:gd name="T72" fmla="*/ 552 w 562"/>
                <a:gd name="T73" fmla="*/ 80 h 365"/>
                <a:gd name="T74" fmla="*/ 549 w 562"/>
                <a:gd name="T75" fmla="*/ 62 h 365"/>
                <a:gd name="T76" fmla="*/ 546 w 562"/>
                <a:gd name="T77" fmla="*/ 48 h 365"/>
                <a:gd name="T78" fmla="*/ 541 w 562"/>
                <a:gd name="T79" fmla="*/ 32 h 365"/>
                <a:gd name="T80" fmla="*/ 533 w 562"/>
                <a:gd name="T81" fmla="*/ 24 h 365"/>
                <a:gd name="T82" fmla="*/ 525 w 562"/>
                <a:gd name="T83" fmla="*/ 19 h 365"/>
                <a:gd name="T84" fmla="*/ 509 w 562"/>
                <a:gd name="T85" fmla="*/ 16 h 365"/>
                <a:gd name="T86" fmla="*/ 482 w 562"/>
                <a:gd name="T87" fmla="*/ 16 h 365"/>
                <a:gd name="T88" fmla="*/ 458 w 562"/>
                <a:gd name="T89" fmla="*/ 16 h 365"/>
                <a:gd name="T90" fmla="*/ 431 w 562"/>
                <a:gd name="T91" fmla="*/ 13 h 365"/>
                <a:gd name="T92" fmla="*/ 388 w 562"/>
                <a:gd name="T93" fmla="*/ 13 h 365"/>
                <a:gd name="T94" fmla="*/ 342 w 562"/>
                <a:gd name="T95" fmla="*/ 16 h 365"/>
                <a:gd name="T96" fmla="*/ 301 w 562"/>
                <a:gd name="T97" fmla="*/ 16 h 365"/>
                <a:gd name="T98" fmla="*/ 264 w 562"/>
                <a:gd name="T99" fmla="*/ 13 h 365"/>
                <a:gd name="T100" fmla="*/ 229 w 562"/>
                <a:gd name="T101" fmla="*/ 5 h 365"/>
                <a:gd name="T102" fmla="*/ 199 w 562"/>
                <a:gd name="T103" fmla="*/ 0 h 365"/>
                <a:gd name="T104" fmla="*/ 183 w 562"/>
                <a:gd name="T105" fmla="*/ 0 h 365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2"/>
                <a:gd name="T160" fmla="*/ 0 h 365"/>
                <a:gd name="T161" fmla="*/ 562 w 562"/>
                <a:gd name="T162" fmla="*/ 365 h 365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2" h="365">
                  <a:moveTo>
                    <a:pt x="178" y="0"/>
                  </a:moveTo>
                  <a:lnTo>
                    <a:pt x="148" y="5"/>
                  </a:lnTo>
                  <a:lnTo>
                    <a:pt x="135" y="8"/>
                  </a:lnTo>
                  <a:lnTo>
                    <a:pt x="121" y="11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2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6" y="104"/>
                  </a:lnTo>
                  <a:lnTo>
                    <a:pt x="8" y="121"/>
                  </a:lnTo>
                  <a:lnTo>
                    <a:pt x="6" y="129"/>
                  </a:lnTo>
                  <a:lnTo>
                    <a:pt x="3" y="137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74"/>
                  </a:lnTo>
                  <a:lnTo>
                    <a:pt x="3" y="182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6"/>
                  </a:lnTo>
                  <a:lnTo>
                    <a:pt x="105" y="319"/>
                  </a:lnTo>
                  <a:lnTo>
                    <a:pt x="110" y="322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7" y="335"/>
                  </a:lnTo>
                  <a:lnTo>
                    <a:pt x="145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9"/>
                  </a:lnTo>
                  <a:lnTo>
                    <a:pt x="191" y="349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7"/>
                  </a:lnTo>
                  <a:lnTo>
                    <a:pt x="261" y="357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5"/>
                  </a:lnTo>
                  <a:lnTo>
                    <a:pt x="385" y="365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19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2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4" y="276"/>
                  </a:lnTo>
                  <a:lnTo>
                    <a:pt x="557" y="257"/>
                  </a:lnTo>
                  <a:lnTo>
                    <a:pt x="560" y="239"/>
                  </a:lnTo>
                  <a:lnTo>
                    <a:pt x="562" y="217"/>
                  </a:lnTo>
                  <a:lnTo>
                    <a:pt x="562" y="196"/>
                  </a:lnTo>
                  <a:lnTo>
                    <a:pt x="562" y="174"/>
                  </a:lnTo>
                  <a:lnTo>
                    <a:pt x="560" y="155"/>
                  </a:lnTo>
                  <a:lnTo>
                    <a:pt x="560" y="134"/>
                  </a:lnTo>
                  <a:lnTo>
                    <a:pt x="557" y="115"/>
                  </a:lnTo>
                  <a:lnTo>
                    <a:pt x="554" y="96"/>
                  </a:lnTo>
                  <a:lnTo>
                    <a:pt x="552" y="80"/>
                  </a:lnTo>
                  <a:lnTo>
                    <a:pt x="552" y="67"/>
                  </a:lnTo>
                  <a:lnTo>
                    <a:pt x="549" y="62"/>
                  </a:lnTo>
                  <a:lnTo>
                    <a:pt x="549" y="56"/>
                  </a:lnTo>
                  <a:lnTo>
                    <a:pt x="546" y="48"/>
                  </a:lnTo>
                  <a:lnTo>
                    <a:pt x="544" y="40"/>
                  </a:lnTo>
                  <a:lnTo>
                    <a:pt x="541" y="32"/>
                  </a:lnTo>
                  <a:lnTo>
                    <a:pt x="538" y="29"/>
                  </a:lnTo>
                  <a:lnTo>
                    <a:pt x="533" y="24"/>
                  </a:lnTo>
                  <a:lnTo>
                    <a:pt x="530" y="21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9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49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3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1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3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55" name="Rectangle 9"/>
            <p:cNvSpPr>
              <a:spLocks noChangeArrowheads="1"/>
            </p:cNvSpPr>
            <p:nvPr/>
          </p:nvSpPr>
          <p:spPr bwMode="auto">
            <a:xfrm flipH="1">
              <a:off x="1184" y="1385"/>
              <a:ext cx="74" cy="173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</a:rPr>
                <a:t>A</a:t>
              </a:r>
              <a:endParaRPr lang="en-US" b="1">
                <a:solidFill>
                  <a:schemeClr val="bg1"/>
                </a:solidFill>
              </a:endParaRPr>
            </a:p>
          </p:txBody>
        </p:sp>
        <p:sp>
          <p:nvSpPr>
            <p:cNvPr id="185356" name="Rectangle 10"/>
            <p:cNvSpPr>
              <a:spLocks noChangeArrowheads="1"/>
            </p:cNvSpPr>
            <p:nvPr/>
          </p:nvSpPr>
          <p:spPr bwMode="auto">
            <a:xfrm>
              <a:off x="1867" y="1057"/>
              <a:ext cx="96" cy="17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B</a:t>
              </a:r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357" name="Freeform 11"/>
            <p:cNvSpPr/>
            <p:nvPr/>
          </p:nvSpPr>
          <p:spPr bwMode="auto">
            <a:xfrm>
              <a:off x="1640" y="1582"/>
              <a:ext cx="565" cy="362"/>
            </a:xfrm>
            <a:custGeom>
              <a:avLst/>
              <a:gdLst>
                <a:gd name="T0" fmla="*/ 164 w 565"/>
                <a:gd name="T1" fmla="*/ 0 h 362"/>
                <a:gd name="T2" fmla="*/ 134 w 565"/>
                <a:gd name="T3" fmla="*/ 6 h 362"/>
                <a:gd name="T4" fmla="*/ 108 w 565"/>
                <a:gd name="T5" fmla="*/ 14 h 362"/>
                <a:gd name="T6" fmla="*/ 83 w 565"/>
                <a:gd name="T7" fmla="*/ 30 h 362"/>
                <a:gd name="T8" fmla="*/ 62 w 565"/>
                <a:gd name="T9" fmla="*/ 48 h 362"/>
                <a:gd name="T10" fmla="*/ 38 w 565"/>
                <a:gd name="T11" fmla="*/ 73 h 362"/>
                <a:gd name="T12" fmla="*/ 16 w 565"/>
                <a:gd name="T13" fmla="*/ 105 h 362"/>
                <a:gd name="T14" fmla="*/ 5 w 565"/>
                <a:gd name="T15" fmla="*/ 126 h 362"/>
                <a:gd name="T16" fmla="*/ 0 w 565"/>
                <a:gd name="T17" fmla="*/ 142 h 362"/>
                <a:gd name="T18" fmla="*/ 0 w 565"/>
                <a:gd name="T19" fmla="*/ 158 h 362"/>
                <a:gd name="T20" fmla="*/ 5 w 565"/>
                <a:gd name="T21" fmla="*/ 180 h 362"/>
                <a:gd name="T22" fmla="*/ 19 w 565"/>
                <a:gd name="T23" fmla="*/ 212 h 362"/>
                <a:gd name="T24" fmla="*/ 38 w 565"/>
                <a:gd name="T25" fmla="*/ 242 h 362"/>
                <a:gd name="T26" fmla="*/ 59 w 565"/>
                <a:gd name="T27" fmla="*/ 268 h 362"/>
                <a:gd name="T28" fmla="*/ 81 w 565"/>
                <a:gd name="T29" fmla="*/ 295 h 362"/>
                <a:gd name="T30" fmla="*/ 105 w 565"/>
                <a:gd name="T31" fmla="*/ 317 h 362"/>
                <a:gd name="T32" fmla="*/ 121 w 565"/>
                <a:gd name="T33" fmla="*/ 327 h 362"/>
                <a:gd name="T34" fmla="*/ 137 w 565"/>
                <a:gd name="T35" fmla="*/ 335 h 362"/>
                <a:gd name="T36" fmla="*/ 159 w 565"/>
                <a:gd name="T37" fmla="*/ 343 h 362"/>
                <a:gd name="T38" fmla="*/ 186 w 565"/>
                <a:gd name="T39" fmla="*/ 349 h 362"/>
                <a:gd name="T40" fmla="*/ 202 w 565"/>
                <a:gd name="T41" fmla="*/ 351 h 362"/>
                <a:gd name="T42" fmla="*/ 239 w 565"/>
                <a:gd name="T43" fmla="*/ 354 h 362"/>
                <a:gd name="T44" fmla="*/ 285 w 565"/>
                <a:gd name="T45" fmla="*/ 360 h 362"/>
                <a:gd name="T46" fmla="*/ 334 w 565"/>
                <a:gd name="T47" fmla="*/ 362 h 362"/>
                <a:gd name="T48" fmla="*/ 385 w 565"/>
                <a:gd name="T49" fmla="*/ 362 h 362"/>
                <a:gd name="T50" fmla="*/ 433 w 565"/>
                <a:gd name="T51" fmla="*/ 360 h 362"/>
                <a:gd name="T52" fmla="*/ 476 w 565"/>
                <a:gd name="T53" fmla="*/ 354 h 362"/>
                <a:gd name="T54" fmla="*/ 503 w 565"/>
                <a:gd name="T55" fmla="*/ 343 h 362"/>
                <a:gd name="T56" fmla="*/ 519 w 565"/>
                <a:gd name="T57" fmla="*/ 338 h 362"/>
                <a:gd name="T58" fmla="*/ 530 w 565"/>
                <a:gd name="T59" fmla="*/ 327 h 362"/>
                <a:gd name="T60" fmla="*/ 543 w 565"/>
                <a:gd name="T61" fmla="*/ 309 h 362"/>
                <a:gd name="T62" fmla="*/ 557 w 565"/>
                <a:gd name="T63" fmla="*/ 276 h 362"/>
                <a:gd name="T64" fmla="*/ 562 w 565"/>
                <a:gd name="T65" fmla="*/ 236 h 362"/>
                <a:gd name="T66" fmla="*/ 565 w 565"/>
                <a:gd name="T67" fmla="*/ 196 h 362"/>
                <a:gd name="T68" fmla="*/ 562 w 565"/>
                <a:gd name="T69" fmla="*/ 153 h 362"/>
                <a:gd name="T70" fmla="*/ 560 w 565"/>
                <a:gd name="T71" fmla="*/ 113 h 362"/>
                <a:gd name="T72" fmla="*/ 554 w 565"/>
                <a:gd name="T73" fmla="*/ 78 h 362"/>
                <a:gd name="T74" fmla="*/ 549 w 565"/>
                <a:gd name="T75" fmla="*/ 59 h 362"/>
                <a:gd name="T76" fmla="*/ 546 w 565"/>
                <a:gd name="T77" fmla="*/ 46 h 362"/>
                <a:gd name="T78" fmla="*/ 541 w 565"/>
                <a:gd name="T79" fmla="*/ 32 h 362"/>
                <a:gd name="T80" fmla="*/ 533 w 565"/>
                <a:gd name="T81" fmla="*/ 24 h 362"/>
                <a:gd name="T82" fmla="*/ 525 w 565"/>
                <a:gd name="T83" fmla="*/ 19 h 362"/>
                <a:gd name="T84" fmla="*/ 508 w 565"/>
                <a:gd name="T85" fmla="*/ 16 h 362"/>
                <a:gd name="T86" fmla="*/ 482 w 565"/>
                <a:gd name="T87" fmla="*/ 16 h 362"/>
                <a:gd name="T88" fmla="*/ 460 w 565"/>
                <a:gd name="T89" fmla="*/ 14 h 362"/>
                <a:gd name="T90" fmla="*/ 430 w 565"/>
                <a:gd name="T91" fmla="*/ 11 h 362"/>
                <a:gd name="T92" fmla="*/ 387 w 565"/>
                <a:gd name="T93" fmla="*/ 14 h 362"/>
                <a:gd name="T94" fmla="*/ 342 w 565"/>
                <a:gd name="T95" fmla="*/ 14 h 362"/>
                <a:gd name="T96" fmla="*/ 301 w 565"/>
                <a:gd name="T97" fmla="*/ 14 h 362"/>
                <a:gd name="T98" fmla="*/ 264 w 565"/>
                <a:gd name="T99" fmla="*/ 11 h 362"/>
                <a:gd name="T100" fmla="*/ 229 w 565"/>
                <a:gd name="T101" fmla="*/ 3 h 362"/>
                <a:gd name="T102" fmla="*/ 199 w 565"/>
                <a:gd name="T103" fmla="*/ 0 h 362"/>
                <a:gd name="T104" fmla="*/ 183 w 565"/>
                <a:gd name="T105" fmla="*/ 0 h 36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5"/>
                <a:gd name="T160" fmla="*/ 0 h 362"/>
                <a:gd name="T161" fmla="*/ 565 w 565"/>
                <a:gd name="T162" fmla="*/ 362 h 362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5" h="362">
                  <a:moveTo>
                    <a:pt x="178" y="0"/>
                  </a:moveTo>
                  <a:lnTo>
                    <a:pt x="164" y="0"/>
                  </a:lnTo>
                  <a:lnTo>
                    <a:pt x="148" y="3"/>
                  </a:lnTo>
                  <a:lnTo>
                    <a:pt x="134" y="6"/>
                  </a:lnTo>
                  <a:lnTo>
                    <a:pt x="121" y="11"/>
                  </a:lnTo>
                  <a:lnTo>
                    <a:pt x="108" y="14"/>
                  </a:lnTo>
                  <a:lnTo>
                    <a:pt x="94" y="22"/>
                  </a:lnTo>
                  <a:lnTo>
                    <a:pt x="83" y="30"/>
                  </a:lnTo>
                  <a:lnTo>
                    <a:pt x="73" y="38"/>
                  </a:lnTo>
                  <a:lnTo>
                    <a:pt x="62" y="48"/>
                  </a:lnTo>
                  <a:lnTo>
                    <a:pt x="48" y="59"/>
                  </a:lnTo>
                  <a:lnTo>
                    <a:pt x="38" y="73"/>
                  </a:lnTo>
                  <a:lnTo>
                    <a:pt x="27" y="89"/>
                  </a:lnTo>
                  <a:lnTo>
                    <a:pt x="16" y="105"/>
                  </a:lnTo>
                  <a:lnTo>
                    <a:pt x="8" y="118"/>
                  </a:lnTo>
                  <a:lnTo>
                    <a:pt x="5" y="126"/>
                  </a:lnTo>
                  <a:lnTo>
                    <a:pt x="3" y="134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3" y="164"/>
                  </a:lnTo>
                  <a:lnTo>
                    <a:pt x="5" y="180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2"/>
                  </a:lnTo>
                  <a:lnTo>
                    <a:pt x="48" y="255"/>
                  </a:lnTo>
                  <a:lnTo>
                    <a:pt x="59" y="268"/>
                  </a:lnTo>
                  <a:lnTo>
                    <a:pt x="70" y="282"/>
                  </a:lnTo>
                  <a:lnTo>
                    <a:pt x="81" y="295"/>
                  </a:lnTo>
                  <a:lnTo>
                    <a:pt x="94" y="306"/>
                  </a:lnTo>
                  <a:lnTo>
                    <a:pt x="105" y="317"/>
                  </a:lnTo>
                  <a:lnTo>
                    <a:pt x="113" y="322"/>
                  </a:lnTo>
                  <a:lnTo>
                    <a:pt x="121" y="327"/>
                  </a:lnTo>
                  <a:lnTo>
                    <a:pt x="129" y="333"/>
                  </a:lnTo>
                  <a:lnTo>
                    <a:pt x="137" y="335"/>
                  </a:lnTo>
                  <a:lnTo>
                    <a:pt x="148" y="341"/>
                  </a:lnTo>
                  <a:lnTo>
                    <a:pt x="159" y="343"/>
                  </a:lnTo>
                  <a:lnTo>
                    <a:pt x="172" y="346"/>
                  </a:lnTo>
                  <a:lnTo>
                    <a:pt x="186" y="349"/>
                  </a:lnTo>
                  <a:lnTo>
                    <a:pt x="194" y="349"/>
                  </a:lnTo>
                  <a:lnTo>
                    <a:pt x="202" y="351"/>
                  </a:lnTo>
                  <a:lnTo>
                    <a:pt x="221" y="354"/>
                  </a:lnTo>
                  <a:lnTo>
                    <a:pt x="239" y="354"/>
                  </a:lnTo>
                  <a:lnTo>
                    <a:pt x="261" y="357"/>
                  </a:lnTo>
                  <a:lnTo>
                    <a:pt x="285" y="360"/>
                  </a:lnTo>
                  <a:lnTo>
                    <a:pt x="309" y="362"/>
                  </a:lnTo>
                  <a:lnTo>
                    <a:pt x="334" y="362"/>
                  </a:lnTo>
                  <a:lnTo>
                    <a:pt x="360" y="362"/>
                  </a:lnTo>
                  <a:lnTo>
                    <a:pt x="385" y="362"/>
                  </a:lnTo>
                  <a:lnTo>
                    <a:pt x="409" y="362"/>
                  </a:lnTo>
                  <a:lnTo>
                    <a:pt x="433" y="360"/>
                  </a:lnTo>
                  <a:lnTo>
                    <a:pt x="457" y="357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3"/>
                  </a:lnTo>
                  <a:lnTo>
                    <a:pt x="511" y="341"/>
                  </a:lnTo>
                  <a:lnTo>
                    <a:pt x="519" y="338"/>
                  </a:lnTo>
                  <a:lnTo>
                    <a:pt x="525" y="333"/>
                  </a:lnTo>
                  <a:lnTo>
                    <a:pt x="530" y="327"/>
                  </a:lnTo>
                  <a:lnTo>
                    <a:pt x="535" y="322"/>
                  </a:lnTo>
                  <a:lnTo>
                    <a:pt x="543" y="309"/>
                  </a:lnTo>
                  <a:lnTo>
                    <a:pt x="552" y="292"/>
                  </a:lnTo>
                  <a:lnTo>
                    <a:pt x="557" y="276"/>
                  </a:lnTo>
                  <a:lnTo>
                    <a:pt x="560" y="258"/>
                  </a:lnTo>
                  <a:lnTo>
                    <a:pt x="562" y="236"/>
                  </a:lnTo>
                  <a:lnTo>
                    <a:pt x="565" y="217"/>
                  </a:lnTo>
                  <a:lnTo>
                    <a:pt x="565" y="196"/>
                  </a:lnTo>
                  <a:lnTo>
                    <a:pt x="562" y="174"/>
                  </a:lnTo>
                  <a:lnTo>
                    <a:pt x="562" y="153"/>
                  </a:lnTo>
                  <a:lnTo>
                    <a:pt x="560" y="132"/>
                  </a:lnTo>
                  <a:lnTo>
                    <a:pt x="560" y="113"/>
                  </a:lnTo>
                  <a:lnTo>
                    <a:pt x="557" y="97"/>
                  </a:lnTo>
                  <a:lnTo>
                    <a:pt x="554" y="78"/>
                  </a:lnTo>
                  <a:lnTo>
                    <a:pt x="552" y="65"/>
                  </a:lnTo>
                  <a:lnTo>
                    <a:pt x="549" y="59"/>
                  </a:lnTo>
                  <a:lnTo>
                    <a:pt x="549" y="54"/>
                  </a:lnTo>
                  <a:lnTo>
                    <a:pt x="546" y="46"/>
                  </a:lnTo>
                  <a:lnTo>
                    <a:pt x="543" y="38"/>
                  </a:lnTo>
                  <a:lnTo>
                    <a:pt x="541" y="32"/>
                  </a:lnTo>
                  <a:lnTo>
                    <a:pt x="538" y="27"/>
                  </a:lnTo>
                  <a:lnTo>
                    <a:pt x="533" y="24"/>
                  </a:lnTo>
                  <a:lnTo>
                    <a:pt x="530" y="22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8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8" y="14"/>
                  </a:lnTo>
                  <a:lnTo>
                    <a:pt x="460" y="14"/>
                  </a:lnTo>
                  <a:lnTo>
                    <a:pt x="452" y="11"/>
                  </a:lnTo>
                  <a:lnTo>
                    <a:pt x="430" y="11"/>
                  </a:lnTo>
                  <a:lnTo>
                    <a:pt x="409" y="11"/>
                  </a:lnTo>
                  <a:lnTo>
                    <a:pt x="387" y="14"/>
                  </a:lnTo>
                  <a:lnTo>
                    <a:pt x="363" y="14"/>
                  </a:lnTo>
                  <a:lnTo>
                    <a:pt x="342" y="14"/>
                  </a:lnTo>
                  <a:lnTo>
                    <a:pt x="320" y="14"/>
                  </a:lnTo>
                  <a:lnTo>
                    <a:pt x="301" y="14"/>
                  </a:lnTo>
                  <a:lnTo>
                    <a:pt x="282" y="11"/>
                  </a:lnTo>
                  <a:lnTo>
                    <a:pt x="264" y="11"/>
                  </a:lnTo>
                  <a:lnTo>
                    <a:pt x="247" y="6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58" name="Rectangle 12"/>
            <p:cNvSpPr>
              <a:spLocks noChangeArrowheads="1"/>
            </p:cNvSpPr>
            <p:nvPr/>
          </p:nvSpPr>
          <p:spPr bwMode="auto">
            <a:xfrm>
              <a:off x="1896" y="1657"/>
              <a:ext cx="104" cy="17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</a:rPr>
                <a:t>C</a:t>
              </a:r>
              <a:endParaRPr lang="en-US" b="1">
                <a:solidFill>
                  <a:schemeClr val="bg1"/>
                </a:solidFill>
              </a:endParaRPr>
            </a:p>
          </p:txBody>
        </p:sp>
        <p:sp>
          <p:nvSpPr>
            <p:cNvPr id="185359" name="Rectangle 13"/>
            <p:cNvSpPr>
              <a:spLocks noChangeArrowheads="1"/>
            </p:cNvSpPr>
            <p:nvPr/>
          </p:nvSpPr>
          <p:spPr bwMode="auto">
            <a:xfrm>
              <a:off x="1963" y="1657"/>
              <a:ext cx="31" cy="13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>
                  <a:solidFill>
                    <a:srgbClr val="000000"/>
                  </a:solidFill>
                </a:rPr>
                <a:t> </a:t>
              </a:r>
              <a:endParaRPr lang="en-US"/>
            </a:p>
          </p:txBody>
        </p:sp>
        <p:sp>
          <p:nvSpPr>
            <p:cNvPr id="185360" name="Freeform 14"/>
            <p:cNvSpPr/>
            <p:nvPr/>
          </p:nvSpPr>
          <p:spPr bwMode="auto">
            <a:xfrm>
              <a:off x="443" y="1335"/>
              <a:ext cx="218" cy="215"/>
            </a:xfrm>
            <a:custGeom>
              <a:avLst/>
              <a:gdLst>
                <a:gd name="T0" fmla="*/ 99 w 218"/>
                <a:gd name="T1" fmla="*/ 0 h 215"/>
                <a:gd name="T2" fmla="*/ 78 w 218"/>
                <a:gd name="T3" fmla="*/ 6 h 215"/>
                <a:gd name="T4" fmla="*/ 56 w 218"/>
                <a:gd name="T5" fmla="*/ 14 h 215"/>
                <a:gd name="T6" fmla="*/ 40 w 218"/>
                <a:gd name="T7" fmla="*/ 25 h 215"/>
                <a:gd name="T8" fmla="*/ 24 w 218"/>
                <a:gd name="T9" fmla="*/ 41 h 215"/>
                <a:gd name="T10" fmla="*/ 13 w 218"/>
                <a:gd name="T11" fmla="*/ 57 h 215"/>
                <a:gd name="T12" fmla="*/ 5 w 218"/>
                <a:gd name="T13" fmla="*/ 76 h 215"/>
                <a:gd name="T14" fmla="*/ 0 w 218"/>
                <a:gd name="T15" fmla="*/ 97 h 215"/>
                <a:gd name="T16" fmla="*/ 0 w 218"/>
                <a:gd name="T17" fmla="*/ 118 h 215"/>
                <a:gd name="T18" fmla="*/ 5 w 218"/>
                <a:gd name="T19" fmla="*/ 140 h 215"/>
                <a:gd name="T20" fmla="*/ 13 w 218"/>
                <a:gd name="T21" fmla="*/ 159 h 215"/>
                <a:gd name="T22" fmla="*/ 24 w 218"/>
                <a:gd name="T23" fmla="*/ 175 h 215"/>
                <a:gd name="T24" fmla="*/ 40 w 218"/>
                <a:gd name="T25" fmla="*/ 191 h 215"/>
                <a:gd name="T26" fmla="*/ 56 w 218"/>
                <a:gd name="T27" fmla="*/ 202 h 215"/>
                <a:gd name="T28" fmla="*/ 78 w 218"/>
                <a:gd name="T29" fmla="*/ 210 h 215"/>
                <a:gd name="T30" fmla="*/ 99 w 218"/>
                <a:gd name="T31" fmla="*/ 215 h 215"/>
                <a:gd name="T32" fmla="*/ 121 w 218"/>
                <a:gd name="T33" fmla="*/ 215 h 215"/>
                <a:gd name="T34" fmla="*/ 142 w 218"/>
                <a:gd name="T35" fmla="*/ 210 h 215"/>
                <a:gd name="T36" fmla="*/ 161 w 218"/>
                <a:gd name="T37" fmla="*/ 202 h 215"/>
                <a:gd name="T38" fmla="*/ 177 w 218"/>
                <a:gd name="T39" fmla="*/ 191 h 215"/>
                <a:gd name="T40" fmla="*/ 193 w 218"/>
                <a:gd name="T41" fmla="*/ 175 h 215"/>
                <a:gd name="T42" fmla="*/ 204 w 218"/>
                <a:gd name="T43" fmla="*/ 159 h 215"/>
                <a:gd name="T44" fmla="*/ 212 w 218"/>
                <a:gd name="T45" fmla="*/ 140 h 215"/>
                <a:gd name="T46" fmla="*/ 218 w 218"/>
                <a:gd name="T47" fmla="*/ 118 h 215"/>
                <a:gd name="T48" fmla="*/ 218 w 218"/>
                <a:gd name="T49" fmla="*/ 97 h 215"/>
                <a:gd name="T50" fmla="*/ 212 w 218"/>
                <a:gd name="T51" fmla="*/ 76 h 215"/>
                <a:gd name="T52" fmla="*/ 204 w 218"/>
                <a:gd name="T53" fmla="*/ 57 h 215"/>
                <a:gd name="T54" fmla="*/ 193 w 218"/>
                <a:gd name="T55" fmla="*/ 41 h 215"/>
                <a:gd name="T56" fmla="*/ 177 w 218"/>
                <a:gd name="T57" fmla="*/ 25 h 215"/>
                <a:gd name="T58" fmla="*/ 161 w 218"/>
                <a:gd name="T59" fmla="*/ 14 h 215"/>
                <a:gd name="T60" fmla="*/ 142 w 218"/>
                <a:gd name="T61" fmla="*/ 6 h 215"/>
                <a:gd name="T62" fmla="*/ 121 w 218"/>
                <a:gd name="T63" fmla="*/ 0 h 21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5"/>
                <a:gd name="T98" fmla="*/ 218 w 218"/>
                <a:gd name="T99" fmla="*/ 215 h 215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5">
                  <a:moveTo>
                    <a:pt x="110" y="0"/>
                  </a:moveTo>
                  <a:lnTo>
                    <a:pt x="99" y="0"/>
                  </a:lnTo>
                  <a:lnTo>
                    <a:pt x="88" y="3"/>
                  </a:lnTo>
                  <a:lnTo>
                    <a:pt x="78" y="6"/>
                  </a:lnTo>
                  <a:lnTo>
                    <a:pt x="67" y="9"/>
                  </a:lnTo>
                  <a:lnTo>
                    <a:pt x="56" y="14"/>
                  </a:lnTo>
                  <a:lnTo>
                    <a:pt x="48" y="19"/>
                  </a:lnTo>
                  <a:lnTo>
                    <a:pt x="40" y="25"/>
                  </a:lnTo>
                  <a:lnTo>
                    <a:pt x="32" y="33"/>
                  </a:lnTo>
                  <a:lnTo>
                    <a:pt x="24" y="41"/>
                  </a:lnTo>
                  <a:lnTo>
                    <a:pt x="18" y="49"/>
                  </a:lnTo>
                  <a:lnTo>
                    <a:pt x="13" y="57"/>
                  </a:lnTo>
                  <a:lnTo>
                    <a:pt x="8" y="65"/>
                  </a:lnTo>
                  <a:lnTo>
                    <a:pt x="5" y="76"/>
                  </a:lnTo>
                  <a:lnTo>
                    <a:pt x="2" y="86"/>
                  </a:lnTo>
                  <a:lnTo>
                    <a:pt x="0" y="97"/>
                  </a:lnTo>
                  <a:lnTo>
                    <a:pt x="0" y="108"/>
                  </a:lnTo>
                  <a:lnTo>
                    <a:pt x="0" y="118"/>
                  </a:lnTo>
                  <a:lnTo>
                    <a:pt x="2" y="129"/>
                  </a:lnTo>
                  <a:lnTo>
                    <a:pt x="5" y="140"/>
                  </a:lnTo>
                  <a:lnTo>
                    <a:pt x="8" y="151"/>
                  </a:lnTo>
                  <a:lnTo>
                    <a:pt x="13" y="159"/>
                  </a:lnTo>
                  <a:lnTo>
                    <a:pt x="18" y="167"/>
                  </a:lnTo>
                  <a:lnTo>
                    <a:pt x="24" y="175"/>
                  </a:lnTo>
                  <a:lnTo>
                    <a:pt x="32" y="183"/>
                  </a:lnTo>
                  <a:lnTo>
                    <a:pt x="40" y="191"/>
                  </a:lnTo>
                  <a:lnTo>
                    <a:pt x="48" y="196"/>
                  </a:lnTo>
                  <a:lnTo>
                    <a:pt x="56" y="202"/>
                  </a:lnTo>
                  <a:lnTo>
                    <a:pt x="67" y="207"/>
                  </a:lnTo>
                  <a:lnTo>
                    <a:pt x="78" y="210"/>
                  </a:lnTo>
                  <a:lnTo>
                    <a:pt x="88" y="212"/>
                  </a:lnTo>
                  <a:lnTo>
                    <a:pt x="99" y="215"/>
                  </a:lnTo>
                  <a:lnTo>
                    <a:pt x="110" y="215"/>
                  </a:lnTo>
                  <a:lnTo>
                    <a:pt x="121" y="215"/>
                  </a:lnTo>
                  <a:lnTo>
                    <a:pt x="131" y="212"/>
                  </a:lnTo>
                  <a:lnTo>
                    <a:pt x="142" y="210"/>
                  </a:lnTo>
                  <a:lnTo>
                    <a:pt x="153" y="207"/>
                  </a:lnTo>
                  <a:lnTo>
                    <a:pt x="161" y="202"/>
                  </a:lnTo>
                  <a:lnTo>
                    <a:pt x="169" y="196"/>
                  </a:lnTo>
                  <a:lnTo>
                    <a:pt x="177" y="191"/>
                  </a:lnTo>
                  <a:lnTo>
                    <a:pt x="185" y="183"/>
                  </a:lnTo>
                  <a:lnTo>
                    <a:pt x="193" y="175"/>
                  </a:lnTo>
                  <a:lnTo>
                    <a:pt x="199" y="167"/>
                  </a:lnTo>
                  <a:lnTo>
                    <a:pt x="204" y="159"/>
                  </a:lnTo>
                  <a:lnTo>
                    <a:pt x="209" y="151"/>
                  </a:lnTo>
                  <a:lnTo>
                    <a:pt x="212" y="140"/>
                  </a:lnTo>
                  <a:lnTo>
                    <a:pt x="215" y="129"/>
                  </a:lnTo>
                  <a:lnTo>
                    <a:pt x="218" y="118"/>
                  </a:lnTo>
                  <a:lnTo>
                    <a:pt x="218" y="108"/>
                  </a:lnTo>
                  <a:lnTo>
                    <a:pt x="218" y="97"/>
                  </a:lnTo>
                  <a:lnTo>
                    <a:pt x="215" y="86"/>
                  </a:lnTo>
                  <a:lnTo>
                    <a:pt x="212" y="76"/>
                  </a:lnTo>
                  <a:lnTo>
                    <a:pt x="209" y="65"/>
                  </a:lnTo>
                  <a:lnTo>
                    <a:pt x="204" y="57"/>
                  </a:lnTo>
                  <a:lnTo>
                    <a:pt x="199" y="49"/>
                  </a:lnTo>
                  <a:lnTo>
                    <a:pt x="193" y="41"/>
                  </a:lnTo>
                  <a:lnTo>
                    <a:pt x="185" y="33"/>
                  </a:lnTo>
                  <a:lnTo>
                    <a:pt x="177" y="25"/>
                  </a:lnTo>
                  <a:lnTo>
                    <a:pt x="169" y="19"/>
                  </a:lnTo>
                  <a:lnTo>
                    <a:pt x="161" y="14"/>
                  </a:lnTo>
                  <a:lnTo>
                    <a:pt x="153" y="9"/>
                  </a:lnTo>
                  <a:lnTo>
                    <a:pt x="142" y="6"/>
                  </a:lnTo>
                  <a:lnTo>
                    <a:pt x="131" y="3"/>
                  </a:lnTo>
                  <a:lnTo>
                    <a:pt x="121" y="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1" name="Rectangle 15"/>
            <p:cNvSpPr>
              <a:spLocks noChangeArrowheads="1"/>
            </p:cNvSpPr>
            <p:nvPr/>
          </p:nvSpPr>
          <p:spPr bwMode="auto">
            <a:xfrm>
              <a:off x="493" y="1378"/>
              <a:ext cx="121" cy="1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chemeClr val="bg1"/>
                  </a:solidFill>
                </a:rPr>
                <a:t>W</a:t>
              </a:r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5362" name="Rectangle 16"/>
            <p:cNvSpPr>
              <a:spLocks noChangeArrowheads="1"/>
            </p:cNvSpPr>
            <p:nvPr/>
          </p:nvSpPr>
          <p:spPr bwMode="auto">
            <a:xfrm>
              <a:off x="617" y="1360"/>
              <a:ext cx="31" cy="13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>
                  <a:solidFill>
                    <a:srgbClr val="000000"/>
                  </a:solidFill>
                </a:rPr>
                <a:t> </a:t>
              </a:r>
              <a:endParaRPr lang="en-US"/>
            </a:p>
          </p:txBody>
        </p:sp>
        <p:sp>
          <p:nvSpPr>
            <p:cNvPr id="185363" name="Freeform 17"/>
            <p:cNvSpPr/>
            <p:nvPr/>
          </p:nvSpPr>
          <p:spPr bwMode="auto">
            <a:xfrm>
              <a:off x="2584" y="1220"/>
              <a:ext cx="218" cy="212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4 h 212"/>
                <a:gd name="T8" fmla="*/ 25 w 218"/>
                <a:gd name="T9" fmla="*/ 38 h 212"/>
                <a:gd name="T10" fmla="*/ 14 w 218"/>
                <a:gd name="T11" fmla="*/ 54 h 212"/>
                <a:gd name="T12" fmla="*/ 6 w 218"/>
                <a:gd name="T13" fmla="*/ 73 h 212"/>
                <a:gd name="T14" fmla="*/ 0 w 218"/>
                <a:gd name="T15" fmla="*/ 94 h 212"/>
                <a:gd name="T16" fmla="*/ 0 w 218"/>
                <a:gd name="T17" fmla="*/ 115 h 212"/>
                <a:gd name="T18" fmla="*/ 6 w 218"/>
                <a:gd name="T19" fmla="*/ 137 h 212"/>
                <a:gd name="T20" fmla="*/ 14 w 218"/>
                <a:gd name="T21" fmla="*/ 156 h 212"/>
                <a:gd name="T22" fmla="*/ 25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5 h 212"/>
                <a:gd name="T48" fmla="*/ 218 w 218"/>
                <a:gd name="T49" fmla="*/ 94 h 212"/>
                <a:gd name="T50" fmla="*/ 213 w 218"/>
                <a:gd name="T51" fmla="*/ 73 h 212"/>
                <a:gd name="T52" fmla="*/ 205 w 218"/>
                <a:gd name="T53" fmla="*/ 54 h 212"/>
                <a:gd name="T54" fmla="*/ 194 w 218"/>
                <a:gd name="T55" fmla="*/ 38 h 212"/>
                <a:gd name="T56" fmla="*/ 178 w 218"/>
                <a:gd name="T57" fmla="*/ 24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8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4"/>
                  </a:lnTo>
                  <a:lnTo>
                    <a:pt x="33" y="30"/>
                  </a:lnTo>
                  <a:lnTo>
                    <a:pt x="25" y="38"/>
                  </a:lnTo>
                  <a:lnTo>
                    <a:pt x="19" y="46"/>
                  </a:lnTo>
                  <a:lnTo>
                    <a:pt x="14" y="54"/>
                  </a:lnTo>
                  <a:lnTo>
                    <a:pt x="8" y="65"/>
                  </a:lnTo>
                  <a:lnTo>
                    <a:pt x="6" y="73"/>
                  </a:lnTo>
                  <a:lnTo>
                    <a:pt x="3" y="83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5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5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8" y="204"/>
                  </a:lnTo>
                  <a:lnTo>
                    <a:pt x="78" y="207"/>
                  </a:lnTo>
                  <a:lnTo>
                    <a:pt x="89" y="209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09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6" y="126"/>
                  </a:lnTo>
                  <a:lnTo>
                    <a:pt x="218" y="115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6" y="83"/>
                  </a:lnTo>
                  <a:lnTo>
                    <a:pt x="213" y="73"/>
                  </a:lnTo>
                  <a:lnTo>
                    <a:pt x="210" y="65"/>
                  </a:lnTo>
                  <a:lnTo>
                    <a:pt x="205" y="54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0"/>
                  </a:lnTo>
                  <a:lnTo>
                    <a:pt x="178" y="24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4" name="Rectangle 18"/>
            <p:cNvSpPr>
              <a:spLocks noChangeArrowheads="1"/>
            </p:cNvSpPr>
            <p:nvPr/>
          </p:nvSpPr>
          <p:spPr bwMode="auto">
            <a:xfrm>
              <a:off x="2641" y="1262"/>
              <a:ext cx="85" cy="1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chemeClr val="bg1"/>
                  </a:solidFill>
                </a:rPr>
                <a:t>X</a:t>
              </a:r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5365" name="Freeform 19"/>
            <p:cNvSpPr/>
            <p:nvPr/>
          </p:nvSpPr>
          <p:spPr bwMode="auto">
            <a:xfrm>
              <a:off x="2579" y="1952"/>
              <a:ext cx="218" cy="212"/>
            </a:xfrm>
            <a:custGeom>
              <a:avLst/>
              <a:gdLst>
                <a:gd name="T0" fmla="*/ 97 w 218"/>
                <a:gd name="T1" fmla="*/ 0 h 212"/>
                <a:gd name="T2" fmla="*/ 75 w 218"/>
                <a:gd name="T3" fmla="*/ 6 h 212"/>
                <a:gd name="T4" fmla="*/ 56 w 218"/>
                <a:gd name="T5" fmla="*/ 14 h 212"/>
                <a:gd name="T6" fmla="*/ 40 w 218"/>
                <a:gd name="T7" fmla="*/ 24 h 212"/>
                <a:gd name="T8" fmla="*/ 24 w 218"/>
                <a:gd name="T9" fmla="*/ 38 h 212"/>
                <a:gd name="T10" fmla="*/ 13 w 218"/>
                <a:gd name="T11" fmla="*/ 54 h 212"/>
                <a:gd name="T12" fmla="*/ 5 w 218"/>
                <a:gd name="T13" fmla="*/ 73 h 212"/>
                <a:gd name="T14" fmla="*/ 0 w 218"/>
                <a:gd name="T15" fmla="*/ 94 h 212"/>
                <a:gd name="T16" fmla="*/ 0 w 218"/>
                <a:gd name="T17" fmla="*/ 116 h 212"/>
                <a:gd name="T18" fmla="*/ 5 w 218"/>
                <a:gd name="T19" fmla="*/ 137 h 212"/>
                <a:gd name="T20" fmla="*/ 13 w 218"/>
                <a:gd name="T21" fmla="*/ 156 h 212"/>
                <a:gd name="T22" fmla="*/ 24 w 218"/>
                <a:gd name="T23" fmla="*/ 172 h 212"/>
                <a:gd name="T24" fmla="*/ 40 w 218"/>
                <a:gd name="T25" fmla="*/ 188 h 212"/>
                <a:gd name="T26" fmla="*/ 56 w 218"/>
                <a:gd name="T27" fmla="*/ 199 h 212"/>
                <a:gd name="T28" fmla="*/ 75 w 218"/>
                <a:gd name="T29" fmla="*/ 207 h 212"/>
                <a:gd name="T30" fmla="*/ 97 w 218"/>
                <a:gd name="T31" fmla="*/ 212 h 212"/>
                <a:gd name="T32" fmla="*/ 118 w 218"/>
                <a:gd name="T33" fmla="*/ 212 h 212"/>
                <a:gd name="T34" fmla="*/ 140 w 218"/>
                <a:gd name="T35" fmla="*/ 207 h 212"/>
                <a:gd name="T36" fmla="*/ 161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4 w 218"/>
                <a:gd name="T43" fmla="*/ 156 h 212"/>
                <a:gd name="T44" fmla="*/ 213 w 218"/>
                <a:gd name="T45" fmla="*/ 137 h 212"/>
                <a:gd name="T46" fmla="*/ 218 w 218"/>
                <a:gd name="T47" fmla="*/ 116 h 212"/>
                <a:gd name="T48" fmla="*/ 218 w 218"/>
                <a:gd name="T49" fmla="*/ 94 h 212"/>
                <a:gd name="T50" fmla="*/ 213 w 218"/>
                <a:gd name="T51" fmla="*/ 73 h 212"/>
                <a:gd name="T52" fmla="*/ 204 w 218"/>
                <a:gd name="T53" fmla="*/ 54 h 212"/>
                <a:gd name="T54" fmla="*/ 194 w 218"/>
                <a:gd name="T55" fmla="*/ 38 h 212"/>
                <a:gd name="T56" fmla="*/ 178 w 218"/>
                <a:gd name="T57" fmla="*/ 24 h 212"/>
                <a:gd name="T58" fmla="*/ 161 w 218"/>
                <a:gd name="T59" fmla="*/ 14 h 212"/>
                <a:gd name="T60" fmla="*/ 140 w 218"/>
                <a:gd name="T61" fmla="*/ 6 h 212"/>
                <a:gd name="T62" fmla="*/ 118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08" y="0"/>
                  </a:moveTo>
                  <a:lnTo>
                    <a:pt x="97" y="0"/>
                  </a:lnTo>
                  <a:lnTo>
                    <a:pt x="86" y="3"/>
                  </a:lnTo>
                  <a:lnTo>
                    <a:pt x="75" y="6"/>
                  </a:lnTo>
                  <a:lnTo>
                    <a:pt x="65" y="8"/>
                  </a:lnTo>
                  <a:lnTo>
                    <a:pt x="56" y="14"/>
                  </a:lnTo>
                  <a:lnTo>
                    <a:pt x="48" y="19"/>
                  </a:lnTo>
                  <a:lnTo>
                    <a:pt x="40" y="24"/>
                  </a:lnTo>
                  <a:lnTo>
                    <a:pt x="32" y="30"/>
                  </a:lnTo>
                  <a:lnTo>
                    <a:pt x="24" y="38"/>
                  </a:lnTo>
                  <a:lnTo>
                    <a:pt x="19" y="46"/>
                  </a:lnTo>
                  <a:lnTo>
                    <a:pt x="13" y="54"/>
                  </a:lnTo>
                  <a:lnTo>
                    <a:pt x="8" y="65"/>
                  </a:lnTo>
                  <a:lnTo>
                    <a:pt x="5" y="73"/>
                  </a:lnTo>
                  <a:lnTo>
                    <a:pt x="3" y="83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6"/>
                  </a:lnTo>
                  <a:lnTo>
                    <a:pt x="3" y="126"/>
                  </a:lnTo>
                  <a:lnTo>
                    <a:pt x="5" y="137"/>
                  </a:lnTo>
                  <a:lnTo>
                    <a:pt x="8" y="148"/>
                  </a:lnTo>
                  <a:lnTo>
                    <a:pt x="13" y="156"/>
                  </a:lnTo>
                  <a:lnTo>
                    <a:pt x="19" y="164"/>
                  </a:lnTo>
                  <a:lnTo>
                    <a:pt x="24" y="172"/>
                  </a:lnTo>
                  <a:lnTo>
                    <a:pt x="32" y="180"/>
                  </a:lnTo>
                  <a:lnTo>
                    <a:pt x="40" y="188"/>
                  </a:lnTo>
                  <a:lnTo>
                    <a:pt x="48" y="193"/>
                  </a:lnTo>
                  <a:lnTo>
                    <a:pt x="56" y="199"/>
                  </a:lnTo>
                  <a:lnTo>
                    <a:pt x="65" y="204"/>
                  </a:lnTo>
                  <a:lnTo>
                    <a:pt x="75" y="207"/>
                  </a:lnTo>
                  <a:lnTo>
                    <a:pt x="86" y="209"/>
                  </a:lnTo>
                  <a:lnTo>
                    <a:pt x="97" y="212"/>
                  </a:lnTo>
                  <a:lnTo>
                    <a:pt x="108" y="212"/>
                  </a:lnTo>
                  <a:lnTo>
                    <a:pt x="118" y="212"/>
                  </a:lnTo>
                  <a:lnTo>
                    <a:pt x="129" y="209"/>
                  </a:lnTo>
                  <a:lnTo>
                    <a:pt x="140" y="207"/>
                  </a:lnTo>
                  <a:lnTo>
                    <a:pt x="151" y="204"/>
                  </a:lnTo>
                  <a:lnTo>
                    <a:pt x="161" y="199"/>
                  </a:lnTo>
                  <a:lnTo>
                    <a:pt x="169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4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5" y="126"/>
                  </a:lnTo>
                  <a:lnTo>
                    <a:pt x="218" y="116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5" y="83"/>
                  </a:lnTo>
                  <a:lnTo>
                    <a:pt x="213" y="73"/>
                  </a:lnTo>
                  <a:lnTo>
                    <a:pt x="210" y="65"/>
                  </a:lnTo>
                  <a:lnTo>
                    <a:pt x="204" y="54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0"/>
                  </a:lnTo>
                  <a:lnTo>
                    <a:pt x="178" y="24"/>
                  </a:lnTo>
                  <a:lnTo>
                    <a:pt x="169" y="19"/>
                  </a:lnTo>
                  <a:lnTo>
                    <a:pt x="161" y="14"/>
                  </a:lnTo>
                  <a:lnTo>
                    <a:pt x="151" y="8"/>
                  </a:lnTo>
                  <a:lnTo>
                    <a:pt x="140" y="6"/>
                  </a:lnTo>
                  <a:lnTo>
                    <a:pt x="129" y="3"/>
                  </a:lnTo>
                  <a:lnTo>
                    <a:pt x="118" y="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6" name="Rectangle 20"/>
            <p:cNvSpPr>
              <a:spLocks noChangeArrowheads="1"/>
            </p:cNvSpPr>
            <p:nvPr/>
          </p:nvSpPr>
          <p:spPr bwMode="auto">
            <a:xfrm>
              <a:off x="2653" y="1983"/>
              <a:ext cx="85" cy="1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chemeClr val="bg1"/>
                  </a:solidFill>
                </a:rPr>
                <a:t>Y</a:t>
              </a:r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5367" name="Line 21"/>
            <p:cNvSpPr>
              <a:spLocks noChangeShapeType="1"/>
            </p:cNvSpPr>
            <p:nvPr/>
          </p:nvSpPr>
          <p:spPr bwMode="auto">
            <a:xfrm>
              <a:off x="674" y="1448"/>
              <a:ext cx="280" cy="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8" name="Line 22"/>
            <p:cNvSpPr>
              <a:spLocks noChangeShapeType="1"/>
            </p:cNvSpPr>
            <p:nvPr/>
          </p:nvSpPr>
          <p:spPr bwMode="auto">
            <a:xfrm>
              <a:off x="2165" y="1140"/>
              <a:ext cx="419" cy="174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9" name="Line 23"/>
            <p:cNvSpPr>
              <a:spLocks noChangeShapeType="1"/>
            </p:cNvSpPr>
            <p:nvPr/>
          </p:nvSpPr>
          <p:spPr bwMode="auto">
            <a:xfrm flipV="1">
              <a:off x="2192" y="1381"/>
              <a:ext cx="422" cy="357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0" name="Line 24"/>
            <p:cNvSpPr>
              <a:spLocks noChangeShapeType="1"/>
            </p:cNvSpPr>
            <p:nvPr/>
          </p:nvSpPr>
          <p:spPr bwMode="auto">
            <a:xfrm>
              <a:off x="2197" y="1821"/>
              <a:ext cx="387" cy="20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1" name="Line 25"/>
            <p:cNvSpPr>
              <a:spLocks noChangeShapeType="1"/>
            </p:cNvSpPr>
            <p:nvPr/>
          </p:nvSpPr>
          <p:spPr bwMode="auto">
            <a:xfrm flipV="1">
              <a:off x="1481" y="1228"/>
              <a:ext cx="183" cy="148"/>
            </a:xfrm>
            <a:prstGeom prst="line">
              <a:avLst/>
            </a:prstGeom>
            <a:noFill/>
            <a:ln w="555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2" name="Line 26"/>
            <p:cNvSpPr>
              <a:spLocks noChangeShapeType="1"/>
            </p:cNvSpPr>
            <p:nvPr/>
          </p:nvSpPr>
          <p:spPr bwMode="auto">
            <a:xfrm flipV="1">
              <a:off x="2030" y="1309"/>
              <a:ext cx="1" cy="268"/>
            </a:xfrm>
            <a:prstGeom prst="line">
              <a:avLst/>
            </a:prstGeom>
            <a:noFill/>
            <a:ln w="555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3" name="Line 27"/>
            <p:cNvSpPr>
              <a:spLocks noChangeShapeType="1"/>
            </p:cNvSpPr>
            <p:nvPr/>
          </p:nvSpPr>
          <p:spPr bwMode="auto">
            <a:xfrm>
              <a:off x="1497" y="1577"/>
              <a:ext cx="167" cy="104"/>
            </a:xfrm>
            <a:prstGeom prst="line">
              <a:avLst/>
            </a:prstGeom>
            <a:noFill/>
            <a:ln w="555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4" name="Rectangle 28"/>
            <p:cNvSpPr>
              <a:spLocks noChangeArrowheads="1"/>
            </p:cNvSpPr>
            <p:nvPr/>
          </p:nvSpPr>
          <p:spPr bwMode="auto">
            <a:xfrm>
              <a:off x="3050" y="853"/>
              <a:ext cx="608" cy="28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5" name="Rectangle 29"/>
            <p:cNvSpPr>
              <a:spLocks noChangeArrowheads="1"/>
            </p:cNvSpPr>
            <p:nvPr/>
          </p:nvSpPr>
          <p:spPr bwMode="auto">
            <a:xfrm>
              <a:off x="3131" y="896"/>
              <a:ext cx="526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legend</a:t>
              </a:r>
              <a:r>
                <a:rPr lang="en-US" sz="1700" b="1">
                  <a:solidFill>
                    <a:srgbClr val="000000"/>
                  </a:solidFill>
                </a:rPr>
                <a:t>:</a:t>
              </a:r>
              <a:endParaRPr lang="en-US"/>
            </a:p>
          </p:txBody>
        </p:sp>
        <p:sp>
          <p:nvSpPr>
            <p:cNvPr id="185376" name="Rectangle 30"/>
            <p:cNvSpPr>
              <a:spLocks noChangeArrowheads="1"/>
            </p:cNvSpPr>
            <p:nvPr/>
          </p:nvSpPr>
          <p:spPr bwMode="auto">
            <a:xfrm>
              <a:off x="3548" y="898"/>
              <a:ext cx="38" cy="1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>
                  <a:solidFill>
                    <a:srgbClr val="000000"/>
                  </a:solidFill>
                </a:rPr>
                <a:t> </a:t>
              </a:r>
              <a:endParaRPr lang="en-US"/>
            </a:p>
          </p:txBody>
        </p:sp>
        <p:sp>
          <p:nvSpPr>
            <p:cNvPr id="185377" name="Rectangle 31"/>
            <p:cNvSpPr>
              <a:spLocks noChangeArrowheads="1"/>
            </p:cNvSpPr>
            <p:nvPr/>
          </p:nvSpPr>
          <p:spPr bwMode="auto">
            <a:xfrm>
              <a:off x="4261" y="1432"/>
              <a:ext cx="731" cy="4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8" name="Rectangle 32"/>
            <p:cNvSpPr>
              <a:spLocks noChangeArrowheads="1"/>
            </p:cNvSpPr>
            <p:nvPr/>
          </p:nvSpPr>
          <p:spPr bwMode="auto">
            <a:xfrm>
              <a:off x="4341" y="1472"/>
              <a:ext cx="701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customer </a:t>
              </a:r>
              <a:endParaRPr lang="en-US" sz="2000"/>
            </a:p>
          </p:txBody>
        </p:sp>
        <p:sp>
          <p:nvSpPr>
            <p:cNvPr id="185379" name="Rectangle 33"/>
            <p:cNvSpPr>
              <a:spLocks noChangeArrowheads="1"/>
            </p:cNvSpPr>
            <p:nvPr/>
          </p:nvSpPr>
          <p:spPr bwMode="auto">
            <a:xfrm>
              <a:off x="4341" y="1630"/>
              <a:ext cx="604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network:</a:t>
              </a:r>
              <a:endParaRPr lang="en-US" sz="2000"/>
            </a:p>
          </p:txBody>
        </p:sp>
        <p:sp>
          <p:nvSpPr>
            <p:cNvPr id="185380" name="Rectangle 34"/>
            <p:cNvSpPr>
              <a:spLocks noChangeArrowheads="1"/>
            </p:cNvSpPr>
            <p:nvPr/>
          </p:nvSpPr>
          <p:spPr bwMode="auto">
            <a:xfrm>
              <a:off x="4823" y="1630"/>
              <a:ext cx="44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 </a:t>
              </a:r>
              <a:endParaRPr lang="en-US" sz="2000"/>
            </a:p>
          </p:txBody>
        </p:sp>
        <p:sp>
          <p:nvSpPr>
            <p:cNvPr id="185381" name="Rectangle 35"/>
            <p:cNvSpPr>
              <a:spLocks noChangeArrowheads="1"/>
            </p:cNvSpPr>
            <p:nvPr/>
          </p:nvSpPr>
          <p:spPr bwMode="auto">
            <a:xfrm>
              <a:off x="4261" y="869"/>
              <a:ext cx="697" cy="4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82" name="Rectangle 36"/>
            <p:cNvSpPr>
              <a:spLocks noChangeArrowheads="1"/>
            </p:cNvSpPr>
            <p:nvPr/>
          </p:nvSpPr>
          <p:spPr bwMode="auto">
            <a:xfrm>
              <a:off x="4341" y="909"/>
              <a:ext cx="5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provider</a:t>
              </a:r>
              <a:endParaRPr lang="en-US" sz="2000"/>
            </a:p>
          </p:txBody>
        </p:sp>
        <p:sp>
          <p:nvSpPr>
            <p:cNvPr id="185383" name="Rectangle 37"/>
            <p:cNvSpPr>
              <a:spLocks noChangeArrowheads="1"/>
            </p:cNvSpPr>
            <p:nvPr/>
          </p:nvSpPr>
          <p:spPr bwMode="auto">
            <a:xfrm>
              <a:off x="4796" y="909"/>
              <a:ext cx="44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 </a:t>
              </a:r>
              <a:endParaRPr lang="en-US" sz="2000"/>
            </a:p>
          </p:txBody>
        </p:sp>
        <p:sp>
          <p:nvSpPr>
            <p:cNvPr id="185384" name="Rectangle 38"/>
            <p:cNvSpPr>
              <a:spLocks noChangeArrowheads="1"/>
            </p:cNvSpPr>
            <p:nvPr/>
          </p:nvSpPr>
          <p:spPr bwMode="auto">
            <a:xfrm>
              <a:off x="4341" y="1064"/>
              <a:ext cx="560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network</a:t>
              </a:r>
              <a:endParaRPr lang="en-US" sz="2000"/>
            </a:p>
          </p:txBody>
        </p:sp>
        <p:sp>
          <p:nvSpPr>
            <p:cNvPr id="185385" name="Rectangle 39"/>
            <p:cNvSpPr>
              <a:spLocks noChangeArrowheads="1"/>
            </p:cNvSpPr>
            <p:nvPr/>
          </p:nvSpPr>
          <p:spPr bwMode="auto">
            <a:xfrm>
              <a:off x="4785" y="1064"/>
              <a:ext cx="44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 </a:t>
              </a:r>
              <a:endParaRPr lang="en-US" sz="2000"/>
            </a:p>
          </p:txBody>
        </p:sp>
        <p:sp>
          <p:nvSpPr>
            <p:cNvPr id="185386" name="Freeform 40"/>
            <p:cNvSpPr/>
            <p:nvPr/>
          </p:nvSpPr>
          <p:spPr bwMode="auto">
            <a:xfrm>
              <a:off x="3749" y="901"/>
              <a:ext cx="563" cy="362"/>
            </a:xfrm>
            <a:custGeom>
              <a:avLst/>
              <a:gdLst>
                <a:gd name="T0" fmla="*/ 162 w 563"/>
                <a:gd name="T1" fmla="*/ 0 h 362"/>
                <a:gd name="T2" fmla="*/ 132 w 563"/>
                <a:gd name="T3" fmla="*/ 5 h 362"/>
                <a:gd name="T4" fmla="*/ 108 w 563"/>
                <a:gd name="T5" fmla="*/ 13 h 362"/>
                <a:gd name="T6" fmla="*/ 81 w 563"/>
                <a:gd name="T7" fmla="*/ 30 h 362"/>
                <a:gd name="T8" fmla="*/ 60 w 563"/>
                <a:gd name="T9" fmla="*/ 48 h 362"/>
                <a:gd name="T10" fmla="*/ 35 w 563"/>
                <a:gd name="T11" fmla="*/ 72 h 362"/>
                <a:gd name="T12" fmla="*/ 14 w 563"/>
                <a:gd name="T13" fmla="*/ 102 h 362"/>
                <a:gd name="T14" fmla="*/ 3 w 563"/>
                <a:gd name="T15" fmla="*/ 126 h 362"/>
                <a:gd name="T16" fmla="*/ 0 w 563"/>
                <a:gd name="T17" fmla="*/ 140 h 362"/>
                <a:gd name="T18" fmla="*/ 0 w 563"/>
                <a:gd name="T19" fmla="*/ 156 h 362"/>
                <a:gd name="T20" fmla="*/ 3 w 563"/>
                <a:gd name="T21" fmla="*/ 180 h 362"/>
                <a:gd name="T22" fmla="*/ 17 w 563"/>
                <a:gd name="T23" fmla="*/ 212 h 362"/>
                <a:gd name="T24" fmla="*/ 35 w 563"/>
                <a:gd name="T25" fmla="*/ 241 h 362"/>
                <a:gd name="T26" fmla="*/ 60 w 563"/>
                <a:gd name="T27" fmla="*/ 268 h 362"/>
                <a:gd name="T28" fmla="*/ 81 w 563"/>
                <a:gd name="T29" fmla="*/ 292 h 362"/>
                <a:gd name="T30" fmla="*/ 103 w 563"/>
                <a:gd name="T31" fmla="*/ 316 h 362"/>
                <a:gd name="T32" fmla="*/ 119 w 563"/>
                <a:gd name="T33" fmla="*/ 327 h 362"/>
                <a:gd name="T34" fmla="*/ 135 w 563"/>
                <a:gd name="T35" fmla="*/ 335 h 362"/>
                <a:gd name="T36" fmla="*/ 156 w 563"/>
                <a:gd name="T37" fmla="*/ 341 h 362"/>
                <a:gd name="T38" fmla="*/ 183 w 563"/>
                <a:gd name="T39" fmla="*/ 346 h 362"/>
                <a:gd name="T40" fmla="*/ 200 w 563"/>
                <a:gd name="T41" fmla="*/ 349 h 362"/>
                <a:gd name="T42" fmla="*/ 240 w 563"/>
                <a:gd name="T43" fmla="*/ 354 h 362"/>
                <a:gd name="T44" fmla="*/ 286 w 563"/>
                <a:gd name="T45" fmla="*/ 357 h 362"/>
                <a:gd name="T46" fmla="*/ 334 w 563"/>
                <a:gd name="T47" fmla="*/ 359 h 362"/>
                <a:gd name="T48" fmla="*/ 385 w 563"/>
                <a:gd name="T49" fmla="*/ 362 h 362"/>
                <a:gd name="T50" fmla="*/ 434 w 563"/>
                <a:gd name="T51" fmla="*/ 359 h 362"/>
                <a:gd name="T52" fmla="*/ 477 w 563"/>
                <a:gd name="T53" fmla="*/ 351 h 362"/>
                <a:gd name="T54" fmla="*/ 504 w 563"/>
                <a:gd name="T55" fmla="*/ 343 h 362"/>
                <a:gd name="T56" fmla="*/ 517 w 563"/>
                <a:gd name="T57" fmla="*/ 335 h 362"/>
                <a:gd name="T58" fmla="*/ 528 w 563"/>
                <a:gd name="T59" fmla="*/ 325 h 362"/>
                <a:gd name="T60" fmla="*/ 541 w 563"/>
                <a:gd name="T61" fmla="*/ 306 h 362"/>
                <a:gd name="T62" fmla="*/ 555 w 563"/>
                <a:gd name="T63" fmla="*/ 274 h 362"/>
                <a:gd name="T64" fmla="*/ 560 w 563"/>
                <a:gd name="T65" fmla="*/ 236 h 362"/>
                <a:gd name="T66" fmla="*/ 563 w 563"/>
                <a:gd name="T67" fmla="*/ 193 h 362"/>
                <a:gd name="T68" fmla="*/ 560 w 563"/>
                <a:gd name="T69" fmla="*/ 153 h 362"/>
                <a:gd name="T70" fmla="*/ 557 w 563"/>
                <a:gd name="T71" fmla="*/ 113 h 362"/>
                <a:gd name="T72" fmla="*/ 552 w 563"/>
                <a:gd name="T73" fmla="*/ 78 h 362"/>
                <a:gd name="T74" fmla="*/ 547 w 563"/>
                <a:gd name="T75" fmla="*/ 59 h 362"/>
                <a:gd name="T76" fmla="*/ 544 w 563"/>
                <a:gd name="T77" fmla="*/ 46 h 362"/>
                <a:gd name="T78" fmla="*/ 539 w 563"/>
                <a:gd name="T79" fmla="*/ 30 h 362"/>
                <a:gd name="T80" fmla="*/ 533 w 563"/>
                <a:gd name="T81" fmla="*/ 22 h 362"/>
                <a:gd name="T82" fmla="*/ 522 w 563"/>
                <a:gd name="T83" fmla="*/ 19 h 362"/>
                <a:gd name="T84" fmla="*/ 506 w 563"/>
                <a:gd name="T85" fmla="*/ 16 h 362"/>
                <a:gd name="T86" fmla="*/ 479 w 563"/>
                <a:gd name="T87" fmla="*/ 16 h 362"/>
                <a:gd name="T88" fmla="*/ 466 w 563"/>
                <a:gd name="T89" fmla="*/ 13 h 362"/>
                <a:gd name="T90" fmla="*/ 450 w 563"/>
                <a:gd name="T91" fmla="*/ 11 h 362"/>
                <a:gd name="T92" fmla="*/ 409 w 563"/>
                <a:gd name="T93" fmla="*/ 11 h 362"/>
                <a:gd name="T94" fmla="*/ 364 w 563"/>
                <a:gd name="T95" fmla="*/ 13 h 362"/>
                <a:gd name="T96" fmla="*/ 321 w 563"/>
                <a:gd name="T97" fmla="*/ 13 h 362"/>
                <a:gd name="T98" fmla="*/ 283 w 563"/>
                <a:gd name="T99" fmla="*/ 11 h 362"/>
                <a:gd name="T100" fmla="*/ 248 w 563"/>
                <a:gd name="T101" fmla="*/ 5 h 362"/>
                <a:gd name="T102" fmla="*/ 213 w 563"/>
                <a:gd name="T103" fmla="*/ 0 h 362"/>
                <a:gd name="T104" fmla="*/ 186 w 563"/>
                <a:gd name="T105" fmla="*/ 0 h 362"/>
                <a:gd name="T106" fmla="*/ 175 w 563"/>
                <a:gd name="T107" fmla="*/ 0 h 36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563"/>
                <a:gd name="T163" fmla="*/ 0 h 362"/>
                <a:gd name="T164" fmla="*/ 563 w 563"/>
                <a:gd name="T165" fmla="*/ 362 h 36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563" h="362">
                  <a:moveTo>
                    <a:pt x="175" y="0"/>
                  </a:moveTo>
                  <a:lnTo>
                    <a:pt x="162" y="0"/>
                  </a:lnTo>
                  <a:lnTo>
                    <a:pt x="148" y="3"/>
                  </a:lnTo>
                  <a:lnTo>
                    <a:pt x="132" y="5"/>
                  </a:lnTo>
                  <a:lnTo>
                    <a:pt x="119" y="11"/>
                  </a:lnTo>
                  <a:lnTo>
                    <a:pt x="108" y="13"/>
                  </a:lnTo>
                  <a:lnTo>
                    <a:pt x="95" y="22"/>
                  </a:lnTo>
                  <a:lnTo>
                    <a:pt x="81" y="30"/>
                  </a:lnTo>
                  <a:lnTo>
                    <a:pt x="70" y="38"/>
                  </a:lnTo>
                  <a:lnTo>
                    <a:pt x="60" y="48"/>
                  </a:lnTo>
                  <a:lnTo>
                    <a:pt x="46" y="59"/>
                  </a:lnTo>
                  <a:lnTo>
                    <a:pt x="35" y="72"/>
                  </a:lnTo>
                  <a:lnTo>
                    <a:pt x="25" y="89"/>
                  </a:lnTo>
                  <a:lnTo>
                    <a:pt x="14" y="102"/>
                  </a:lnTo>
                  <a:lnTo>
                    <a:pt x="8" y="118"/>
                  </a:lnTo>
                  <a:lnTo>
                    <a:pt x="3" y="126"/>
                  </a:lnTo>
                  <a:lnTo>
                    <a:pt x="3" y="134"/>
                  </a:lnTo>
                  <a:lnTo>
                    <a:pt x="0" y="140"/>
                  </a:lnTo>
                  <a:lnTo>
                    <a:pt x="0" y="148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3" y="180"/>
                  </a:lnTo>
                  <a:lnTo>
                    <a:pt x="8" y="196"/>
                  </a:lnTo>
                  <a:lnTo>
                    <a:pt x="17" y="212"/>
                  </a:lnTo>
                  <a:lnTo>
                    <a:pt x="27" y="225"/>
                  </a:lnTo>
                  <a:lnTo>
                    <a:pt x="35" y="241"/>
                  </a:lnTo>
                  <a:lnTo>
                    <a:pt x="49" y="255"/>
                  </a:lnTo>
                  <a:lnTo>
                    <a:pt x="60" y="268"/>
                  </a:lnTo>
                  <a:lnTo>
                    <a:pt x="70" y="282"/>
                  </a:lnTo>
                  <a:lnTo>
                    <a:pt x="81" y="292"/>
                  </a:lnTo>
                  <a:lnTo>
                    <a:pt x="92" y="306"/>
                  </a:lnTo>
                  <a:lnTo>
                    <a:pt x="103" y="316"/>
                  </a:lnTo>
                  <a:lnTo>
                    <a:pt x="111" y="322"/>
                  </a:lnTo>
                  <a:lnTo>
                    <a:pt x="119" y="327"/>
                  </a:lnTo>
                  <a:lnTo>
                    <a:pt x="127" y="330"/>
                  </a:lnTo>
                  <a:lnTo>
                    <a:pt x="135" y="335"/>
                  </a:lnTo>
                  <a:lnTo>
                    <a:pt x="146" y="338"/>
                  </a:lnTo>
                  <a:lnTo>
                    <a:pt x="156" y="341"/>
                  </a:lnTo>
                  <a:lnTo>
                    <a:pt x="170" y="343"/>
                  </a:lnTo>
                  <a:lnTo>
                    <a:pt x="183" y="346"/>
                  </a:lnTo>
                  <a:lnTo>
                    <a:pt x="191" y="346"/>
                  </a:lnTo>
                  <a:lnTo>
                    <a:pt x="200" y="349"/>
                  </a:lnTo>
                  <a:lnTo>
                    <a:pt x="218" y="351"/>
                  </a:lnTo>
                  <a:lnTo>
                    <a:pt x="240" y="354"/>
                  </a:lnTo>
                  <a:lnTo>
                    <a:pt x="261" y="354"/>
                  </a:lnTo>
                  <a:lnTo>
                    <a:pt x="286" y="357"/>
                  </a:lnTo>
                  <a:lnTo>
                    <a:pt x="310" y="359"/>
                  </a:lnTo>
                  <a:lnTo>
                    <a:pt x="334" y="359"/>
                  </a:lnTo>
                  <a:lnTo>
                    <a:pt x="361" y="362"/>
                  </a:lnTo>
                  <a:lnTo>
                    <a:pt x="385" y="362"/>
                  </a:lnTo>
                  <a:lnTo>
                    <a:pt x="409" y="359"/>
                  </a:lnTo>
                  <a:lnTo>
                    <a:pt x="434" y="359"/>
                  </a:lnTo>
                  <a:lnTo>
                    <a:pt x="455" y="357"/>
                  </a:lnTo>
                  <a:lnTo>
                    <a:pt x="477" y="351"/>
                  </a:lnTo>
                  <a:lnTo>
                    <a:pt x="493" y="346"/>
                  </a:lnTo>
                  <a:lnTo>
                    <a:pt x="504" y="343"/>
                  </a:lnTo>
                  <a:lnTo>
                    <a:pt x="509" y="338"/>
                  </a:lnTo>
                  <a:lnTo>
                    <a:pt x="517" y="335"/>
                  </a:lnTo>
                  <a:lnTo>
                    <a:pt x="522" y="330"/>
                  </a:lnTo>
                  <a:lnTo>
                    <a:pt x="528" y="325"/>
                  </a:lnTo>
                  <a:lnTo>
                    <a:pt x="533" y="319"/>
                  </a:lnTo>
                  <a:lnTo>
                    <a:pt x="541" y="306"/>
                  </a:lnTo>
                  <a:lnTo>
                    <a:pt x="549" y="292"/>
                  </a:lnTo>
                  <a:lnTo>
                    <a:pt x="555" y="274"/>
                  </a:lnTo>
                  <a:lnTo>
                    <a:pt x="557" y="255"/>
                  </a:lnTo>
                  <a:lnTo>
                    <a:pt x="560" y="236"/>
                  </a:lnTo>
                  <a:lnTo>
                    <a:pt x="563" y="215"/>
                  </a:lnTo>
                  <a:lnTo>
                    <a:pt x="563" y="193"/>
                  </a:lnTo>
                  <a:lnTo>
                    <a:pt x="560" y="172"/>
                  </a:lnTo>
                  <a:lnTo>
                    <a:pt x="560" y="153"/>
                  </a:lnTo>
                  <a:lnTo>
                    <a:pt x="557" y="131"/>
                  </a:lnTo>
                  <a:lnTo>
                    <a:pt x="557" y="113"/>
                  </a:lnTo>
                  <a:lnTo>
                    <a:pt x="555" y="94"/>
                  </a:lnTo>
                  <a:lnTo>
                    <a:pt x="552" y="78"/>
                  </a:lnTo>
                  <a:lnTo>
                    <a:pt x="549" y="64"/>
                  </a:lnTo>
                  <a:lnTo>
                    <a:pt x="547" y="59"/>
                  </a:lnTo>
                  <a:lnTo>
                    <a:pt x="547" y="54"/>
                  </a:lnTo>
                  <a:lnTo>
                    <a:pt x="544" y="46"/>
                  </a:lnTo>
                  <a:lnTo>
                    <a:pt x="541" y="38"/>
                  </a:lnTo>
                  <a:lnTo>
                    <a:pt x="539" y="30"/>
                  </a:lnTo>
                  <a:lnTo>
                    <a:pt x="536" y="27"/>
                  </a:lnTo>
                  <a:lnTo>
                    <a:pt x="533" y="22"/>
                  </a:lnTo>
                  <a:lnTo>
                    <a:pt x="528" y="19"/>
                  </a:lnTo>
                  <a:lnTo>
                    <a:pt x="522" y="19"/>
                  </a:lnTo>
                  <a:lnTo>
                    <a:pt x="520" y="16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74" y="13"/>
                  </a:lnTo>
                  <a:lnTo>
                    <a:pt x="466" y="13"/>
                  </a:lnTo>
                  <a:lnTo>
                    <a:pt x="458" y="13"/>
                  </a:lnTo>
                  <a:lnTo>
                    <a:pt x="450" y="11"/>
                  </a:lnTo>
                  <a:lnTo>
                    <a:pt x="431" y="11"/>
                  </a:lnTo>
                  <a:lnTo>
                    <a:pt x="409" y="11"/>
                  </a:lnTo>
                  <a:lnTo>
                    <a:pt x="388" y="13"/>
                  </a:lnTo>
                  <a:lnTo>
                    <a:pt x="364" y="13"/>
                  </a:lnTo>
                  <a:lnTo>
                    <a:pt x="342" y="13"/>
                  </a:lnTo>
                  <a:lnTo>
                    <a:pt x="321" y="13"/>
                  </a:lnTo>
                  <a:lnTo>
                    <a:pt x="302" y="13"/>
                  </a:lnTo>
                  <a:lnTo>
                    <a:pt x="283" y="11"/>
                  </a:lnTo>
                  <a:lnTo>
                    <a:pt x="264" y="11"/>
                  </a:lnTo>
                  <a:lnTo>
                    <a:pt x="248" y="5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87" name="Freeform 41"/>
            <p:cNvSpPr/>
            <p:nvPr/>
          </p:nvSpPr>
          <p:spPr bwMode="auto">
            <a:xfrm>
              <a:off x="4064" y="1504"/>
              <a:ext cx="218" cy="212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5 h 212"/>
                <a:gd name="T8" fmla="*/ 24 w 218"/>
                <a:gd name="T9" fmla="*/ 38 h 212"/>
                <a:gd name="T10" fmla="*/ 14 w 218"/>
                <a:gd name="T11" fmla="*/ 57 h 212"/>
                <a:gd name="T12" fmla="*/ 6 w 218"/>
                <a:gd name="T13" fmla="*/ 76 h 212"/>
                <a:gd name="T14" fmla="*/ 0 w 218"/>
                <a:gd name="T15" fmla="*/ 94 h 212"/>
                <a:gd name="T16" fmla="*/ 0 w 218"/>
                <a:gd name="T17" fmla="*/ 116 h 212"/>
                <a:gd name="T18" fmla="*/ 6 w 218"/>
                <a:gd name="T19" fmla="*/ 137 h 212"/>
                <a:gd name="T20" fmla="*/ 14 w 218"/>
                <a:gd name="T21" fmla="*/ 156 h 212"/>
                <a:gd name="T22" fmla="*/ 24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6 h 212"/>
                <a:gd name="T48" fmla="*/ 218 w 218"/>
                <a:gd name="T49" fmla="*/ 94 h 212"/>
                <a:gd name="T50" fmla="*/ 213 w 218"/>
                <a:gd name="T51" fmla="*/ 76 h 212"/>
                <a:gd name="T52" fmla="*/ 205 w 218"/>
                <a:gd name="T53" fmla="*/ 57 h 212"/>
                <a:gd name="T54" fmla="*/ 194 w 218"/>
                <a:gd name="T55" fmla="*/ 38 h 212"/>
                <a:gd name="T56" fmla="*/ 178 w 218"/>
                <a:gd name="T57" fmla="*/ 25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7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5"/>
                  </a:lnTo>
                  <a:lnTo>
                    <a:pt x="33" y="33"/>
                  </a:lnTo>
                  <a:lnTo>
                    <a:pt x="24" y="38"/>
                  </a:lnTo>
                  <a:lnTo>
                    <a:pt x="19" y="46"/>
                  </a:lnTo>
                  <a:lnTo>
                    <a:pt x="14" y="57"/>
                  </a:lnTo>
                  <a:lnTo>
                    <a:pt x="8" y="65"/>
                  </a:lnTo>
                  <a:lnTo>
                    <a:pt x="6" y="76"/>
                  </a:lnTo>
                  <a:lnTo>
                    <a:pt x="3" y="84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6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4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7" y="204"/>
                  </a:lnTo>
                  <a:lnTo>
                    <a:pt x="78" y="207"/>
                  </a:lnTo>
                  <a:lnTo>
                    <a:pt x="89" y="210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10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5" y="126"/>
                  </a:lnTo>
                  <a:lnTo>
                    <a:pt x="218" y="116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5" y="84"/>
                  </a:lnTo>
                  <a:lnTo>
                    <a:pt x="213" y="76"/>
                  </a:lnTo>
                  <a:lnTo>
                    <a:pt x="210" y="65"/>
                  </a:lnTo>
                  <a:lnTo>
                    <a:pt x="205" y="57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3"/>
                  </a:lnTo>
                  <a:lnTo>
                    <a:pt x="178" y="25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38017" y="3604926"/>
            <a:ext cx="79970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90"/>
                </a:solidFill>
              </a:rPr>
              <a:t>Suppose an ISP only wants to route traffic to/from its customer networks (does not want to carry transit traffic between other ISPs)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4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4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pic>
        <p:nvPicPr>
          <p:cNvPr id="49" name="Picture 4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65" y="801925"/>
            <a:ext cx="8301892" cy="256317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Rectangle 2"/>
          <p:cNvSpPr>
            <a:spLocks noGrp="1" noChangeArrowheads="1"/>
          </p:cNvSpPr>
          <p:nvPr>
            <p:ph type="title"/>
          </p:nvPr>
        </p:nvSpPr>
        <p:spPr>
          <a:xfrm>
            <a:off x="368746" y="6884"/>
            <a:ext cx="8610600" cy="1143000"/>
          </a:xfrm>
        </p:spPr>
        <p:txBody>
          <a:bodyPr/>
          <a:lstStyle/>
          <a:p>
            <a:pPr>
              <a:defRPr/>
            </a:pPr>
            <a:r>
              <a:rPr lang="en-US" sz="4000" dirty="0" smtClean="0">
                <a:cs typeface="+mj-cs"/>
              </a:rPr>
              <a:t>BGP: achieving policy via advertisements</a:t>
            </a:r>
            <a:endParaRPr lang="en-US" sz="4000" dirty="0"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7" name="Picture 4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65" y="801925"/>
            <a:ext cx="8301892" cy="256317"/>
          </a:xfrm>
          <a:prstGeom prst="rect">
            <a:avLst/>
          </a:prstGeom>
          <a:noFill/>
          <a:ln>
            <a:noFill/>
          </a:ln>
        </p:spPr>
      </p:pic>
      <p:sp>
        <p:nvSpPr>
          <p:cNvPr id="122885" name="Rectangle 2"/>
          <p:cNvSpPr>
            <a:spLocks noGrp="1" noChangeArrowheads="1"/>
          </p:cNvSpPr>
          <p:nvPr>
            <p:ph type="title"/>
          </p:nvPr>
        </p:nvSpPr>
        <p:spPr>
          <a:xfrm>
            <a:off x="368746" y="6884"/>
            <a:ext cx="8610600" cy="1143000"/>
          </a:xfrm>
        </p:spPr>
        <p:txBody>
          <a:bodyPr/>
          <a:lstStyle/>
          <a:p>
            <a:pPr>
              <a:defRPr/>
            </a:pPr>
            <a:r>
              <a:rPr lang="en-US" sz="4000" dirty="0" smtClean="0">
                <a:cs typeface="+mj-cs"/>
              </a:rPr>
              <a:t>BGP: achieving policy via advertisements</a:t>
            </a:r>
            <a:endParaRPr lang="en-US" sz="4000" dirty="0">
              <a:cs typeface="+mj-cs"/>
            </a:endParaRPr>
          </a:p>
        </p:txBody>
      </p:sp>
      <p:sp>
        <p:nvSpPr>
          <p:cNvPr id="185349" name="Rectangle 3"/>
          <p:cNvSpPr>
            <a:spLocks noChangeArrowheads="1"/>
          </p:cNvSpPr>
          <p:nvPr/>
        </p:nvSpPr>
        <p:spPr bwMode="auto">
          <a:xfrm>
            <a:off x="1181100" y="3581400"/>
            <a:ext cx="48768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5350" name="Rectangle 4"/>
          <p:cNvSpPr>
            <a:spLocks noChangeArrowheads="1"/>
          </p:cNvSpPr>
          <p:nvPr/>
        </p:nvSpPr>
        <p:spPr bwMode="auto">
          <a:xfrm>
            <a:off x="682740" y="4513560"/>
            <a:ext cx="8229600" cy="20532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82575" indent="-2825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Gill Sans MT" panose="020B0502020104020203" pitchFamily="34" charset="0"/>
              </a:rPr>
              <a:t>A,B,C are </a:t>
            </a:r>
            <a:r>
              <a:rPr lang="en-US" sz="2400" i="1" dirty="0">
                <a:solidFill>
                  <a:srgbClr val="CC0000"/>
                </a:solidFill>
                <a:latin typeface="Gill Sans MT" panose="020B0502020104020203" pitchFamily="34" charset="0"/>
              </a:rPr>
              <a:t>provider networks</a:t>
            </a:r>
            <a:endParaRPr lang="en-US" sz="2400" i="1" dirty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marL="282575" indent="-2825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Gill Sans MT" panose="020B0502020104020203" pitchFamily="34" charset="0"/>
              </a:rPr>
              <a:t>X,W,Y are customer (of provider networks)</a:t>
            </a:r>
            <a:endParaRPr lang="en-US" sz="2400" dirty="0">
              <a:latin typeface="Gill Sans MT" panose="020B0502020104020203" pitchFamily="34" charset="0"/>
            </a:endParaRPr>
          </a:p>
          <a:p>
            <a:pPr marL="282575" indent="-282575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Gill Sans MT" panose="020B0502020104020203" pitchFamily="34" charset="0"/>
              </a:rPr>
              <a:t>X is </a:t>
            </a:r>
            <a:r>
              <a:rPr lang="en-US" sz="2400" i="1" dirty="0">
                <a:solidFill>
                  <a:srgbClr val="CC0000"/>
                </a:solidFill>
                <a:latin typeface="Gill Sans MT" panose="020B0502020104020203" pitchFamily="34" charset="0"/>
              </a:rPr>
              <a:t>dual-homed:</a:t>
            </a:r>
            <a:r>
              <a:rPr lang="en-US" sz="2400" dirty="0">
                <a:latin typeface="Gill Sans MT" panose="020B0502020104020203" pitchFamily="34" charset="0"/>
              </a:rPr>
              <a:t> attached to two networks</a:t>
            </a:r>
            <a:endParaRPr lang="en-US" sz="2400" dirty="0">
              <a:latin typeface="Gill Sans MT" panose="020B0502020104020203" pitchFamily="34" charset="0"/>
            </a:endParaRPr>
          </a:p>
          <a:p>
            <a:pPr marL="228600" indent="-2286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panose="05000000000000000000" charset="0"/>
              <a:buChar char="§"/>
            </a:pPr>
            <a:r>
              <a:rPr lang="en-US" sz="2400" i="1" dirty="0" smtClean="0">
                <a:solidFill>
                  <a:srgbClr val="000090"/>
                </a:solidFill>
                <a:latin typeface="Gill Sans MT" panose="020B0502020104020203" pitchFamily="34" charset="0"/>
              </a:rPr>
              <a:t>policy to enforce: </a:t>
            </a:r>
            <a:r>
              <a:rPr lang="en-US" sz="2400" dirty="0" smtClean="0">
                <a:latin typeface="Gill Sans MT" panose="020B0502020104020203" pitchFamily="34" charset="0"/>
              </a:rPr>
              <a:t>X </a:t>
            </a:r>
            <a:r>
              <a:rPr lang="en-US" sz="2400" dirty="0">
                <a:latin typeface="Gill Sans MT" panose="020B0502020104020203" pitchFamily="34" charset="0"/>
              </a:rPr>
              <a:t>does not want to route from B </a:t>
            </a:r>
            <a:r>
              <a:rPr lang="en-US" sz="2400" dirty="0" smtClean="0">
                <a:latin typeface="Gill Sans MT" panose="020B0502020104020203" pitchFamily="34" charset="0"/>
              </a:rPr>
              <a:t>to C via </a:t>
            </a:r>
            <a:r>
              <a:rPr lang="en-US" sz="2400" dirty="0">
                <a:latin typeface="Gill Sans MT" panose="020B0502020104020203" pitchFamily="34" charset="0"/>
              </a:rPr>
              <a:t>X </a:t>
            </a:r>
            <a:endParaRPr lang="en-US" sz="2400" dirty="0">
              <a:latin typeface="Gill Sans MT" panose="020B0502020104020203" pitchFamily="34" charset="0"/>
            </a:endParaRPr>
          </a:p>
          <a:p>
            <a:pPr marL="685800" lvl="1" indent="-2286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panose="05000000000000000000" charset="0"/>
              <a:buChar char="§"/>
            </a:pPr>
            <a:r>
              <a:rPr lang="en-US" sz="2000" dirty="0">
                <a:latin typeface="Gill Sans MT" panose="020B0502020104020203" pitchFamily="34" charset="0"/>
              </a:rPr>
              <a:t>.. so X will not advertise to B a route to C</a:t>
            </a:r>
            <a:endParaRPr lang="en-US" sz="2000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Char char="v"/>
            </a:pPr>
            <a:endParaRPr lang="en-US" sz="2400" dirty="0">
              <a:latin typeface="Gill Sans MT" panose="020B0502020104020203" pitchFamily="34" charset="0"/>
            </a:endParaRPr>
          </a:p>
        </p:txBody>
      </p:sp>
      <p:grpSp>
        <p:nvGrpSpPr>
          <p:cNvPr id="185351" name="Group 5"/>
          <p:cNvGrpSpPr/>
          <p:nvPr/>
        </p:nvGrpSpPr>
        <p:grpSpPr bwMode="auto">
          <a:xfrm>
            <a:off x="476250" y="1123950"/>
            <a:ext cx="7539038" cy="3048000"/>
            <a:chOff x="300" y="708"/>
            <a:chExt cx="4749" cy="1920"/>
          </a:xfrm>
        </p:grpSpPr>
        <p:sp>
          <p:nvSpPr>
            <p:cNvPr id="185352" name="AutoShape 6"/>
            <p:cNvSpPr>
              <a:spLocks noChangeAspect="1" noChangeArrowheads="1" noTextEdit="1"/>
            </p:cNvSpPr>
            <p:nvPr/>
          </p:nvSpPr>
          <p:spPr bwMode="auto">
            <a:xfrm>
              <a:off x="300" y="708"/>
              <a:ext cx="4749" cy="1920"/>
            </a:xfrm>
            <a:prstGeom prst="rect">
              <a:avLst/>
            </a:prstGeom>
            <a:noFill/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53" name="Freeform 7"/>
            <p:cNvSpPr/>
            <p:nvPr/>
          </p:nvSpPr>
          <p:spPr bwMode="auto">
            <a:xfrm>
              <a:off x="1602" y="955"/>
              <a:ext cx="563" cy="364"/>
            </a:xfrm>
            <a:custGeom>
              <a:avLst/>
              <a:gdLst>
                <a:gd name="T0" fmla="*/ 148 w 563"/>
                <a:gd name="T1" fmla="*/ 5 h 364"/>
                <a:gd name="T2" fmla="*/ 119 w 563"/>
                <a:gd name="T3" fmla="*/ 10 h 364"/>
                <a:gd name="T4" fmla="*/ 94 w 563"/>
                <a:gd name="T5" fmla="*/ 21 h 364"/>
                <a:gd name="T6" fmla="*/ 70 w 563"/>
                <a:gd name="T7" fmla="*/ 37 h 364"/>
                <a:gd name="T8" fmla="*/ 46 w 563"/>
                <a:gd name="T9" fmla="*/ 61 h 364"/>
                <a:gd name="T10" fmla="*/ 24 w 563"/>
                <a:gd name="T11" fmla="*/ 91 h 364"/>
                <a:gd name="T12" fmla="*/ 8 w 563"/>
                <a:gd name="T13" fmla="*/ 120 h 364"/>
                <a:gd name="T14" fmla="*/ 3 w 563"/>
                <a:gd name="T15" fmla="*/ 136 h 364"/>
                <a:gd name="T16" fmla="*/ 0 w 563"/>
                <a:gd name="T17" fmla="*/ 150 h 364"/>
                <a:gd name="T18" fmla="*/ 0 w 563"/>
                <a:gd name="T19" fmla="*/ 166 h 364"/>
                <a:gd name="T20" fmla="*/ 8 w 563"/>
                <a:gd name="T21" fmla="*/ 195 h 364"/>
                <a:gd name="T22" fmla="*/ 27 w 563"/>
                <a:gd name="T23" fmla="*/ 228 h 364"/>
                <a:gd name="T24" fmla="*/ 49 w 563"/>
                <a:gd name="T25" fmla="*/ 257 h 364"/>
                <a:gd name="T26" fmla="*/ 70 w 563"/>
                <a:gd name="T27" fmla="*/ 284 h 364"/>
                <a:gd name="T28" fmla="*/ 92 w 563"/>
                <a:gd name="T29" fmla="*/ 305 h 364"/>
                <a:gd name="T30" fmla="*/ 111 w 563"/>
                <a:gd name="T31" fmla="*/ 321 h 364"/>
                <a:gd name="T32" fmla="*/ 127 w 563"/>
                <a:gd name="T33" fmla="*/ 332 h 364"/>
                <a:gd name="T34" fmla="*/ 146 w 563"/>
                <a:gd name="T35" fmla="*/ 340 h 364"/>
                <a:gd name="T36" fmla="*/ 170 w 563"/>
                <a:gd name="T37" fmla="*/ 346 h 364"/>
                <a:gd name="T38" fmla="*/ 191 w 563"/>
                <a:gd name="T39" fmla="*/ 348 h 364"/>
                <a:gd name="T40" fmla="*/ 218 w 563"/>
                <a:gd name="T41" fmla="*/ 354 h 364"/>
                <a:gd name="T42" fmla="*/ 261 w 563"/>
                <a:gd name="T43" fmla="*/ 356 h 364"/>
                <a:gd name="T44" fmla="*/ 310 w 563"/>
                <a:gd name="T45" fmla="*/ 362 h 364"/>
                <a:gd name="T46" fmla="*/ 361 w 563"/>
                <a:gd name="T47" fmla="*/ 364 h 364"/>
                <a:gd name="T48" fmla="*/ 409 w 563"/>
                <a:gd name="T49" fmla="*/ 362 h 364"/>
                <a:gd name="T50" fmla="*/ 458 w 563"/>
                <a:gd name="T51" fmla="*/ 359 h 364"/>
                <a:gd name="T52" fmla="*/ 495 w 563"/>
                <a:gd name="T53" fmla="*/ 348 h 364"/>
                <a:gd name="T54" fmla="*/ 511 w 563"/>
                <a:gd name="T55" fmla="*/ 340 h 364"/>
                <a:gd name="T56" fmla="*/ 525 w 563"/>
                <a:gd name="T57" fmla="*/ 332 h 364"/>
                <a:gd name="T58" fmla="*/ 536 w 563"/>
                <a:gd name="T59" fmla="*/ 321 h 364"/>
                <a:gd name="T60" fmla="*/ 549 w 563"/>
                <a:gd name="T61" fmla="*/ 295 h 364"/>
                <a:gd name="T62" fmla="*/ 557 w 563"/>
                <a:gd name="T63" fmla="*/ 257 h 364"/>
                <a:gd name="T64" fmla="*/ 563 w 563"/>
                <a:gd name="T65" fmla="*/ 217 h 364"/>
                <a:gd name="T66" fmla="*/ 563 w 563"/>
                <a:gd name="T67" fmla="*/ 174 h 364"/>
                <a:gd name="T68" fmla="*/ 557 w 563"/>
                <a:gd name="T69" fmla="*/ 134 h 364"/>
                <a:gd name="T70" fmla="*/ 555 w 563"/>
                <a:gd name="T71" fmla="*/ 96 h 364"/>
                <a:gd name="T72" fmla="*/ 549 w 563"/>
                <a:gd name="T73" fmla="*/ 67 h 364"/>
                <a:gd name="T74" fmla="*/ 546 w 563"/>
                <a:gd name="T75" fmla="*/ 56 h 364"/>
                <a:gd name="T76" fmla="*/ 541 w 563"/>
                <a:gd name="T77" fmla="*/ 40 h 364"/>
                <a:gd name="T78" fmla="*/ 536 w 563"/>
                <a:gd name="T79" fmla="*/ 29 h 364"/>
                <a:gd name="T80" fmla="*/ 528 w 563"/>
                <a:gd name="T81" fmla="*/ 21 h 364"/>
                <a:gd name="T82" fmla="*/ 520 w 563"/>
                <a:gd name="T83" fmla="*/ 18 h 364"/>
                <a:gd name="T84" fmla="*/ 495 w 563"/>
                <a:gd name="T85" fmla="*/ 16 h 364"/>
                <a:gd name="T86" fmla="*/ 466 w 563"/>
                <a:gd name="T87" fmla="*/ 16 h 364"/>
                <a:gd name="T88" fmla="*/ 450 w 563"/>
                <a:gd name="T89" fmla="*/ 13 h 364"/>
                <a:gd name="T90" fmla="*/ 409 w 563"/>
                <a:gd name="T91" fmla="*/ 13 h 364"/>
                <a:gd name="T92" fmla="*/ 364 w 563"/>
                <a:gd name="T93" fmla="*/ 16 h 364"/>
                <a:gd name="T94" fmla="*/ 320 w 563"/>
                <a:gd name="T95" fmla="*/ 16 h 364"/>
                <a:gd name="T96" fmla="*/ 283 w 563"/>
                <a:gd name="T97" fmla="*/ 13 h 364"/>
                <a:gd name="T98" fmla="*/ 248 w 563"/>
                <a:gd name="T99" fmla="*/ 8 h 364"/>
                <a:gd name="T100" fmla="*/ 213 w 563"/>
                <a:gd name="T101" fmla="*/ 2 h 364"/>
                <a:gd name="T102" fmla="*/ 186 w 563"/>
                <a:gd name="T103" fmla="*/ 0 h 364"/>
                <a:gd name="T104" fmla="*/ 175 w 563"/>
                <a:gd name="T105" fmla="*/ 0 h 364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3"/>
                <a:gd name="T160" fmla="*/ 0 h 364"/>
                <a:gd name="T161" fmla="*/ 563 w 563"/>
                <a:gd name="T162" fmla="*/ 364 h 364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3" h="364">
                  <a:moveTo>
                    <a:pt x="175" y="0"/>
                  </a:moveTo>
                  <a:lnTo>
                    <a:pt x="148" y="5"/>
                  </a:lnTo>
                  <a:lnTo>
                    <a:pt x="132" y="8"/>
                  </a:lnTo>
                  <a:lnTo>
                    <a:pt x="119" y="10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1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4" y="104"/>
                  </a:lnTo>
                  <a:lnTo>
                    <a:pt x="8" y="120"/>
                  </a:lnTo>
                  <a:lnTo>
                    <a:pt x="3" y="128"/>
                  </a:lnTo>
                  <a:lnTo>
                    <a:pt x="3" y="136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82"/>
                  </a:lnTo>
                  <a:lnTo>
                    <a:pt x="8" y="195"/>
                  </a:lnTo>
                  <a:lnTo>
                    <a:pt x="16" y="212"/>
                  </a:lnTo>
                  <a:lnTo>
                    <a:pt x="27" y="228"/>
                  </a:lnTo>
                  <a:lnTo>
                    <a:pt x="35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5"/>
                  </a:lnTo>
                  <a:lnTo>
                    <a:pt x="103" y="319"/>
                  </a:lnTo>
                  <a:lnTo>
                    <a:pt x="111" y="321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5" y="335"/>
                  </a:lnTo>
                  <a:lnTo>
                    <a:pt x="146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8"/>
                  </a:lnTo>
                  <a:lnTo>
                    <a:pt x="191" y="348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6"/>
                  </a:lnTo>
                  <a:lnTo>
                    <a:pt x="261" y="356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4"/>
                  </a:lnTo>
                  <a:lnTo>
                    <a:pt x="385" y="364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7" y="354"/>
                  </a:lnTo>
                  <a:lnTo>
                    <a:pt x="495" y="348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20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1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5" y="276"/>
                  </a:lnTo>
                  <a:lnTo>
                    <a:pt x="557" y="257"/>
                  </a:lnTo>
                  <a:lnTo>
                    <a:pt x="560" y="238"/>
                  </a:lnTo>
                  <a:lnTo>
                    <a:pt x="563" y="217"/>
                  </a:lnTo>
                  <a:lnTo>
                    <a:pt x="563" y="195"/>
                  </a:lnTo>
                  <a:lnTo>
                    <a:pt x="563" y="174"/>
                  </a:lnTo>
                  <a:lnTo>
                    <a:pt x="560" y="155"/>
                  </a:lnTo>
                  <a:lnTo>
                    <a:pt x="557" y="134"/>
                  </a:lnTo>
                  <a:lnTo>
                    <a:pt x="557" y="115"/>
                  </a:lnTo>
                  <a:lnTo>
                    <a:pt x="555" y="96"/>
                  </a:lnTo>
                  <a:lnTo>
                    <a:pt x="552" y="80"/>
                  </a:lnTo>
                  <a:lnTo>
                    <a:pt x="549" y="67"/>
                  </a:lnTo>
                  <a:lnTo>
                    <a:pt x="546" y="61"/>
                  </a:lnTo>
                  <a:lnTo>
                    <a:pt x="546" y="56"/>
                  </a:lnTo>
                  <a:lnTo>
                    <a:pt x="544" y="48"/>
                  </a:lnTo>
                  <a:lnTo>
                    <a:pt x="541" y="40"/>
                  </a:lnTo>
                  <a:lnTo>
                    <a:pt x="538" y="32"/>
                  </a:lnTo>
                  <a:lnTo>
                    <a:pt x="536" y="29"/>
                  </a:lnTo>
                  <a:lnTo>
                    <a:pt x="533" y="24"/>
                  </a:lnTo>
                  <a:lnTo>
                    <a:pt x="528" y="21"/>
                  </a:lnTo>
                  <a:lnTo>
                    <a:pt x="522" y="18"/>
                  </a:lnTo>
                  <a:lnTo>
                    <a:pt x="520" y="18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50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4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2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2"/>
                  </a:lnTo>
                  <a:lnTo>
                    <a:pt x="199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54" name="Freeform 8"/>
            <p:cNvSpPr/>
            <p:nvPr/>
          </p:nvSpPr>
          <p:spPr bwMode="auto">
            <a:xfrm>
              <a:off x="951" y="1290"/>
              <a:ext cx="562" cy="365"/>
            </a:xfrm>
            <a:custGeom>
              <a:avLst/>
              <a:gdLst>
                <a:gd name="T0" fmla="*/ 148 w 562"/>
                <a:gd name="T1" fmla="*/ 5 h 365"/>
                <a:gd name="T2" fmla="*/ 121 w 562"/>
                <a:gd name="T3" fmla="*/ 11 h 365"/>
                <a:gd name="T4" fmla="*/ 94 w 562"/>
                <a:gd name="T5" fmla="*/ 21 h 365"/>
                <a:gd name="T6" fmla="*/ 70 w 562"/>
                <a:gd name="T7" fmla="*/ 37 h 365"/>
                <a:gd name="T8" fmla="*/ 46 w 562"/>
                <a:gd name="T9" fmla="*/ 62 h 365"/>
                <a:gd name="T10" fmla="*/ 24 w 562"/>
                <a:gd name="T11" fmla="*/ 91 h 365"/>
                <a:gd name="T12" fmla="*/ 8 w 562"/>
                <a:gd name="T13" fmla="*/ 121 h 365"/>
                <a:gd name="T14" fmla="*/ 3 w 562"/>
                <a:gd name="T15" fmla="*/ 137 h 365"/>
                <a:gd name="T16" fmla="*/ 0 w 562"/>
                <a:gd name="T17" fmla="*/ 150 h 365"/>
                <a:gd name="T18" fmla="*/ 0 w 562"/>
                <a:gd name="T19" fmla="*/ 166 h 365"/>
                <a:gd name="T20" fmla="*/ 3 w 562"/>
                <a:gd name="T21" fmla="*/ 182 h 365"/>
                <a:gd name="T22" fmla="*/ 19 w 562"/>
                <a:gd name="T23" fmla="*/ 212 h 365"/>
                <a:gd name="T24" fmla="*/ 38 w 562"/>
                <a:gd name="T25" fmla="*/ 244 h 365"/>
                <a:gd name="T26" fmla="*/ 59 w 562"/>
                <a:gd name="T27" fmla="*/ 271 h 365"/>
                <a:gd name="T28" fmla="*/ 81 w 562"/>
                <a:gd name="T29" fmla="*/ 295 h 365"/>
                <a:gd name="T30" fmla="*/ 105 w 562"/>
                <a:gd name="T31" fmla="*/ 319 h 365"/>
                <a:gd name="T32" fmla="*/ 119 w 562"/>
                <a:gd name="T33" fmla="*/ 327 h 365"/>
                <a:gd name="T34" fmla="*/ 137 w 562"/>
                <a:gd name="T35" fmla="*/ 335 h 365"/>
                <a:gd name="T36" fmla="*/ 156 w 562"/>
                <a:gd name="T37" fmla="*/ 343 h 365"/>
                <a:gd name="T38" fmla="*/ 183 w 562"/>
                <a:gd name="T39" fmla="*/ 349 h 365"/>
                <a:gd name="T40" fmla="*/ 199 w 562"/>
                <a:gd name="T41" fmla="*/ 351 h 365"/>
                <a:gd name="T42" fmla="*/ 240 w 562"/>
                <a:gd name="T43" fmla="*/ 357 h 365"/>
                <a:gd name="T44" fmla="*/ 285 w 562"/>
                <a:gd name="T45" fmla="*/ 359 h 365"/>
                <a:gd name="T46" fmla="*/ 334 w 562"/>
                <a:gd name="T47" fmla="*/ 362 h 365"/>
                <a:gd name="T48" fmla="*/ 385 w 562"/>
                <a:gd name="T49" fmla="*/ 365 h 365"/>
                <a:gd name="T50" fmla="*/ 433 w 562"/>
                <a:gd name="T51" fmla="*/ 362 h 365"/>
                <a:gd name="T52" fmla="*/ 476 w 562"/>
                <a:gd name="T53" fmla="*/ 354 h 365"/>
                <a:gd name="T54" fmla="*/ 503 w 562"/>
                <a:gd name="T55" fmla="*/ 346 h 365"/>
                <a:gd name="T56" fmla="*/ 519 w 562"/>
                <a:gd name="T57" fmla="*/ 338 h 365"/>
                <a:gd name="T58" fmla="*/ 530 w 562"/>
                <a:gd name="T59" fmla="*/ 327 h 365"/>
                <a:gd name="T60" fmla="*/ 544 w 562"/>
                <a:gd name="T61" fmla="*/ 308 h 365"/>
                <a:gd name="T62" fmla="*/ 554 w 562"/>
                <a:gd name="T63" fmla="*/ 276 h 365"/>
                <a:gd name="T64" fmla="*/ 560 w 562"/>
                <a:gd name="T65" fmla="*/ 239 h 365"/>
                <a:gd name="T66" fmla="*/ 562 w 562"/>
                <a:gd name="T67" fmla="*/ 196 h 365"/>
                <a:gd name="T68" fmla="*/ 560 w 562"/>
                <a:gd name="T69" fmla="*/ 155 h 365"/>
                <a:gd name="T70" fmla="*/ 557 w 562"/>
                <a:gd name="T71" fmla="*/ 115 h 365"/>
                <a:gd name="T72" fmla="*/ 552 w 562"/>
                <a:gd name="T73" fmla="*/ 80 h 365"/>
                <a:gd name="T74" fmla="*/ 549 w 562"/>
                <a:gd name="T75" fmla="*/ 62 h 365"/>
                <a:gd name="T76" fmla="*/ 546 w 562"/>
                <a:gd name="T77" fmla="*/ 48 h 365"/>
                <a:gd name="T78" fmla="*/ 541 w 562"/>
                <a:gd name="T79" fmla="*/ 32 h 365"/>
                <a:gd name="T80" fmla="*/ 533 w 562"/>
                <a:gd name="T81" fmla="*/ 24 h 365"/>
                <a:gd name="T82" fmla="*/ 525 w 562"/>
                <a:gd name="T83" fmla="*/ 19 h 365"/>
                <a:gd name="T84" fmla="*/ 509 w 562"/>
                <a:gd name="T85" fmla="*/ 16 h 365"/>
                <a:gd name="T86" fmla="*/ 482 w 562"/>
                <a:gd name="T87" fmla="*/ 16 h 365"/>
                <a:gd name="T88" fmla="*/ 458 w 562"/>
                <a:gd name="T89" fmla="*/ 16 h 365"/>
                <a:gd name="T90" fmla="*/ 431 w 562"/>
                <a:gd name="T91" fmla="*/ 13 h 365"/>
                <a:gd name="T92" fmla="*/ 388 w 562"/>
                <a:gd name="T93" fmla="*/ 13 h 365"/>
                <a:gd name="T94" fmla="*/ 342 w 562"/>
                <a:gd name="T95" fmla="*/ 16 h 365"/>
                <a:gd name="T96" fmla="*/ 301 w 562"/>
                <a:gd name="T97" fmla="*/ 16 h 365"/>
                <a:gd name="T98" fmla="*/ 264 w 562"/>
                <a:gd name="T99" fmla="*/ 13 h 365"/>
                <a:gd name="T100" fmla="*/ 229 w 562"/>
                <a:gd name="T101" fmla="*/ 5 h 365"/>
                <a:gd name="T102" fmla="*/ 199 w 562"/>
                <a:gd name="T103" fmla="*/ 0 h 365"/>
                <a:gd name="T104" fmla="*/ 183 w 562"/>
                <a:gd name="T105" fmla="*/ 0 h 365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2"/>
                <a:gd name="T160" fmla="*/ 0 h 365"/>
                <a:gd name="T161" fmla="*/ 562 w 562"/>
                <a:gd name="T162" fmla="*/ 365 h 365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2" h="365">
                  <a:moveTo>
                    <a:pt x="178" y="0"/>
                  </a:moveTo>
                  <a:lnTo>
                    <a:pt x="148" y="5"/>
                  </a:lnTo>
                  <a:lnTo>
                    <a:pt x="135" y="8"/>
                  </a:lnTo>
                  <a:lnTo>
                    <a:pt x="121" y="11"/>
                  </a:lnTo>
                  <a:lnTo>
                    <a:pt x="108" y="16"/>
                  </a:lnTo>
                  <a:lnTo>
                    <a:pt x="94" y="21"/>
                  </a:lnTo>
                  <a:lnTo>
                    <a:pt x="81" y="29"/>
                  </a:lnTo>
                  <a:lnTo>
                    <a:pt x="70" y="37"/>
                  </a:lnTo>
                  <a:lnTo>
                    <a:pt x="59" y="48"/>
                  </a:lnTo>
                  <a:lnTo>
                    <a:pt x="46" y="62"/>
                  </a:lnTo>
                  <a:lnTo>
                    <a:pt x="35" y="75"/>
                  </a:lnTo>
                  <a:lnTo>
                    <a:pt x="24" y="91"/>
                  </a:lnTo>
                  <a:lnTo>
                    <a:pt x="16" y="104"/>
                  </a:lnTo>
                  <a:lnTo>
                    <a:pt x="8" y="121"/>
                  </a:lnTo>
                  <a:lnTo>
                    <a:pt x="6" y="129"/>
                  </a:lnTo>
                  <a:lnTo>
                    <a:pt x="3" y="137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0" y="166"/>
                  </a:lnTo>
                  <a:lnTo>
                    <a:pt x="3" y="174"/>
                  </a:lnTo>
                  <a:lnTo>
                    <a:pt x="3" y="182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4"/>
                  </a:lnTo>
                  <a:lnTo>
                    <a:pt x="49" y="257"/>
                  </a:lnTo>
                  <a:lnTo>
                    <a:pt x="59" y="271"/>
                  </a:lnTo>
                  <a:lnTo>
                    <a:pt x="70" y="284"/>
                  </a:lnTo>
                  <a:lnTo>
                    <a:pt x="81" y="295"/>
                  </a:lnTo>
                  <a:lnTo>
                    <a:pt x="92" y="306"/>
                  </a:lnTo>
                  <a:lnTo>
                    <a:pt x="105" y="319"/>
                  </a:lnTo>
                  <a:lnTo>
                    <a:pt x="110" y="322"/>
                  </a:lnTo>
                  <a:lnTo>
                    <a:pt x="119" y="327"/>
                  </a:lnTo>
                  <a:lnTo>
                    <a:pt x="127" y="332"/>
                  </a:lnTo>
                  <a:lnTo>
                    <a:pt x="137" y="335"/>
                  </a:lnTo>
                  <a:lnTo>
                    <a:pt x="145" y="340"/>
                  </a:lnTo>
                  <a:lnTo>
                    <a:pt x="156" y="343"/>
                  </a:lnTo>
                  <a:lnTo>
                    <a:pt x="170" y="346"/>
                  </a:lnTo>
                  <a:lnTo>
                    <a:pt x="183" y="349"/>
                  </a:lnTo>
                  <a:lnTo>
                    <a:pt x="191" y="349"/>
                  </a:lnTo>
                  <a:lnTo>
                    <a:pt x="199" y="351"/>
                  </a:lnTo>
                  <a:lnTo>
                    <a:pt x="218" y="354"/>
                  </a:lnTo>
                  <a:lnTo>
                    <a:pt x="240" y="357"/>
                  </a:lnTo>
                  <a:lnTo>
                    <a:pt x="261" y="357"/>
                  </a:lnTo>
                  <a:lnTo>
                    <a:pt x="285" y="359"/>
                  </a:lnTo>
                  <a:lnTo>
                    <a:pt x="310" y="362"/>
                  </a:lnTo>
                  <a:lnTo>
                    <a:pt x="334" y="362"/>
                  </a:lnTo>
                  <a:lnTo>
                    <a:pt x="361" y="365"/>
                  </a:lnTo>
                  <a:lnTo>
                    <a:pt x="385" y="365"/>
                  </a:lnTo>
                  <a:lnTo>
                    <a:pt x="409" y="362"/>
                  </a:lnTo>
                  <a:lnTo>
                    <a:pt x="433" y="362"/>
                  </a:lnTo>
                  <a:lnTo>
                    <a:pt x="458" y="359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6"/>
                  </a:lnTo>
                  <a:lnTo>
                    <a:pt x="511" y="340"/>
                  </a:lnTo>
                  <a:lnTo>
                    <a:pt x="519" y="338"/>
                  </a:lnTo>
                  <a:lnTo>
                    <a:pt x="525" y="332"/>
                  </a:lnTo>
                  <a:lnTo>
                    <a:pt x="530" y="327"/>
                  </a:lnTo>
                  <a:lnTo>
                    <a:pt x="536" y="322"/>
                  </a:lnTo>
                  <a:lnTo>
                    <a:pt x="544" y="308"/>
                  </a:lnTo>
                  <a:lnTo>
                    <a:pt x="549" y="295"/>
                  </a:lnTo>
                  <a:lnTo>
                    <a:pt x="554" y="276"/>
                  </a:lnTo>
                  <a:lnTo>
                    <a:pt x="557" y="257"/>
                  </a:lnTo>
                  <a:lnTo>
                    <a:pt x="560" y="239"/>
                  </a:lnTo>
                  <a:lnTo>
                    <a:pt x="562" y="217"/>
                  </a:lnTo>
                  <a:lnTo>
                    <a:pt x="562" y="196"/>
                  </a:lnTo>
                  <a:lnTo>
                    <a:pt x="562" y="174"/>
                  </a:lnTo>
                  <a:lnTo>
                    <a:pt x="560" y="155"/>
                  </a:lnTo>
                  <a:lnTo>
                    <a:pt x="560" y="134"/>
                  </a:lnTo>
                  <a:lnTo>
                    <a:pt x="557" y="115"/>
                  </a:lnTo>
                  <a:lnTo>
                    <a:pt x="554" y="96"/>
                  </a:lnTo>
                  <a:lnTo>
                    <a:pt x="552" y="80"/>
                  </a:lnTo>
                  <a:lnTo>
                    <a:pt x="552" y="67"/>
                  </a:lnTo>
                  <a:lnTo>
                    <a:pt x="549" y="62"/>
                  </a:lnTo>
                  <a:lnTo>
                    <a:pt x="549" y="56"/>
                  </a:lnTo>
                  <a:lnTo>
                    <a:pt x="546" y="48"/>
                  </a:lnTo>
                  <a:lnTo>
                    <a:pt x="544" y="40"/>
                  </a:lnTo>
                  <a:lnTo>
                    <a:pt x="541" y="32"/>
                  </a:lnTo>
                  <a:lnTo>
                    <a:pt x="538" y="29"/>
                  </a:lnTo>
                  <a:lnTo>
                    <a:pt x="533" y="24"/>
                  </a:lnTo>
                  <a:lnTo>
                    <a:pt x="530" y="21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9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6" y="16"/>
                  </a:lnTo>
                  <a:lnTo>
                    <a:pt x="458" y="16"/>
                  </a:lnTo>
                  <a:lnTo>
                    <a:pt x="449" y="13"/>
                  </a:lnTo>
                  <a:lnTo>
                    <a:pt x="431" y="13"/>
                  </a:lnTo>
                  <a:lnTo>
                    <a:pt x="409" y="13"/>
                  </a:lnTo>
                  <a:lnTo>
                    <a:pt x="388" y="13"/>
                  </a:lnTo>
                  <a:lnTo>
                    <a:pt x="363" y="16"/>
                  </a:lnTo>
                  <a:lnTo>
                    <a:pt x="342" y="16"/>
                  </a:lnTo>
                  <a:lnTo>
                    <a:pt x="320" y="16"/>
                  </a:lnTo>
                  <a:lnTo>
                    <a:pt x="301" y="16"/>
                  </a:lnTo>
                  <a:lnTo>
                    <a:pt x="283" y="13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29" y="5"/>
                  </a:lnTo>
                  <a:lnTo>
                    <a:pt x="213" y="3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55" name="Rectangle 9"/>
            <p:cNvSpPr>
              <a:spLocks noChangeArrowheads="1"/>
            </p:cNvSpPr>
            <p:nvPr/>
          </p:nvSpPr>
          <p:spPr bwMode="auto">
            <a:xfrm flipH="1">
              <a:off x="1184" y="1385"/>
              <a:ext cx="74" cy="173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</a:rPr>
                <a:t>A</a:t>
              </a:r>
              <a:endParaRPr lang="en-US" b="1">
                <a:solidFill>
                  <a:schemeClr val="bg1"/>
                </a:solidFill>
              </a:endParaRPr>
            </a:p>
          </p:txBody>
        </p:sp>
        <p:sp>
          <p:nvSpPr>
            <p:cNvPr id="185356" name="Rectangle 10"/>
            <p:cNvSpPr>
              <a:spLocks noChangeArrowheads="1"/>
            </p:cNvSpPr>
            <p:nvPr/>
          </p:nvSpPr>
          <p:spPr bwMode="auto">
            <a:xfrm>
              <a:off x="1867" y="1057"/>
              <a:ext cx="96" cy="17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B</a:t>
              </a:r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357" name="Freeform 11"/>
            <p:cNvSpPr/>
            <p:nvPr/>
          </p:nvSpPr>
          <p:spPr bwMode="auto">
            <a:xfrm>
              <a:off x="1640" y="1582"/>
              <a:ext cx="565" cy="362"/>
            </a:xfrm>
            <a:custGeom>
              <a:avLst/>
              <a:gdLst>
                <a:gd name="T0" fmla="*/ 164 w 565"/>
                <a:gd name="T1" fmla="*/ 0 h 362"/>
                <a:gd name="T2" fmla="*/ 134 w 565"/>
                <a:gd name="T3" fmla="*/ 6 h 362"/>
                <a:gd name="T4" fmla="*/ 108 w 565"/>
                <a:gd name="T5" fmla="*/ 14 h 362"/>
                <a:gd name="T6" fmla="*/ 83 w 565"/>
                <a:gd name="T7" fmla="*/ 30 h 362"/>
                <a:gd name="T8" fmla="*/ 62 w 565"/>
                <a:gd name="T9" fmla="*/ 48 h 362"/>
                <a:gd name="T10" fmla="*/ 38 w 565"/>
                <a:gd name="T11" fmla="*/ 73 h 362"/>
                <a:gd name="T12" fmla="*/ 16 w 565"/>
                <a:gd name="T13" fmla="*/ 105 h 362"/>
                <a:gd name="T14" fmla="*/ 5 w 565"/>
                <a:gd name="T15" fmla="*/ 126 h 362"/>
                <a:gd name="T16" fmla="*/ 0 w 565"/>
                <a:gd name="T17" fmla="*/ 142 h 362"/>
                <a:gd name="T18" fmla="*/ 0 w 565"/>
                <a:gd name="T19" fmla="*/ 158 h 362"/>
                <a:gd name="T20" fmla="*/ 5 w 565"/>
                <a:gd name="T21" fmla="*/ 180 h 362"/>
                <a:gd name="T22" fmla="*/ 19 w 565"/>
                <a:gd name="T23" fmla="*/ 212 h 362"/>
                <a:gd name="T24" fmla="*/ 38 w 565"/>
                <a:gd name="T25" fmla="*/ 242 h 362"/>
                <a:gd name="T26" fmla="*/ 59 w 565"/>
                <a:gd name="T27" fmla="*/ 268 h 362"/>
                <a:gd name="T28" fmla="*/ 81 w 565"/>
                <a:gd name="T29" fmla="*/ 295 h 362"/>
                <a:gd name="T30" fmla="*/ 105 w 565"/>
                <a:gd name="T31" fmla="*/ 317 h 362"/>
                <a:gd name="T32" fmla="*/ 121 w 565"/>
                <a:gd name="T33" fmla="*/ 327 h 362"/>
                <a:gd name="T34" fmla="*/ 137 w 565"/>
                <a:gd name="T35" fmla="*/ 335 h 362"/>
                <a:gd name="T36" fmla="*/ 159 w 565"/>
                <a:gd name="T37" fmla="*/ 343 h 362"/>
                <a:gd name="T38" fmla="*/ 186 w 565"/>
                <a:gd name="T39" fmla="*/ 349 h 362"/>
                <a:gd name="T40" fmla="*/ 202 w 565"/>
                <a:gd name="T41" fmla="*/ 351 h 362"/>
                <a:gd name="T42" fmla="*/ 239 w 565"/>
                <a:gd name="T43" fmla="*/ 354 h 362"/>
                <a:gd name="T44" fmla="*/ 285 w 565"/>
                <a:gd name="T45" fmla="*/ 360 h 362"/>
                <a:gd name="T46" fmla="*/ 334 w 565"/>
                <a:gd name="T47" fmla="*/ 362 h 362"/>
                <a:gd name="T48" fmla="*/ 385 w 565"/>
                <a:gd name="T49" fmla="*/ 362 h 362"/>
                <a:gd name="T50" fmla="*/ 433 w 565"/>
                <a:gd name="T51" fmla="*/ 360 h 362"/>
                <a:gd name="T52" fmla="*/ 476 w 565"/>
                <a:gd name="T53" fmla="*/ 354 h 362"/>
                <a:gd name="T54" fmla="*/ 503 w 565"/>
                <a:gd name="T55" fmla="*/ 343 h 362"/>
                <a:gd name="T56" fmla="*/ 519 w 565"/>
                <a:gd name="T57" fmla="*/ 338 h 362"/>
                <a:gd name="T58" fmla="*/ 530 w 565"/>
                <a:gd name="T59" fmla="*/ 327 h 362"/>
                <a:gd name="T60" fmla="*/ 543 w 565"/>
                <a:gd name="T61" fmla="*/ 309 h 362"/>
                <a:gd name="T62" fmla="*/ 557 w 565"/>
                <a:gd name="T63" fmla="*/ 276 h 362"/>
                <a:gd name="T64" fmla="*/ 562 w 565"/>
                <a:gd name="T65" fmla="*/ 236 h 362"/>
                <a:gd name="T66" fmla="*/ 565 w 565"/>
                <a:gd name="T67" fmla="*/ 196 h 362"/>
                <a:gd name="T68" fmla="*/ 562 w 565"/>
                <a:gd name="T69" fmla="*/ 153 h 362"/>
                <a:gd name="T70" fmla="*/ 560 w 565"/>
                <a:gd name="T71" fmla="*/ 113 h 362"/>
                <a:gd name="T72" fmla="*/ 554 w 565"/>
                <a:gd name="T73" fmla="*/ 78 h 362"/>
                <a:gd name="T74" fmla="*/ 549 w 565"/>
                <a:gd name="T75" fmla="*/ 59 h 362"/>
                <a:gd name="T76" fmla="*/ 546 w 565"/>
                <a:gd name="T77" fmla="*/ 46 h 362"/>
                <a:gd name="T78" fmla="*/ 541 w 565"/>
                <a:gd name="T79" fmla="*/ 32 h 362"/>
                <a:gd name="T80" fmla="*/ 533 w 565"/>
                <a:gd name="T81" fmla="*/ 24 h 362"/>
                <a:gd name="T82" fmla="*/ 525 w 565"/>
                <a:gd name="T83" fmla="*/ 19 h 362"/>
                <a:gd name="T84" fmla="*/ 508 w 565"/>
                <a:gd name="T85" fmla="*/ 16 h 362"/>
                <a:gd name="T86" fmla="*/ 482 w 565"/>
                <a:gd name="T87" fmla="*/ 16 h 362"/>
                <a:gd name="T88" fmla="*/ 460 w 565"/>
                <a:gd name="T89" fmla="*/ 14 h 362"/>
                <a:gd name="T90" fmla="*/ 430 w 565"/>
                <a:gd name="T91" fmla="*/ 11 h 362"/>
                <a:gd name="T92" fmla="*/ 387 w 565"/>
                <a:gd name="T93" fmla="*/ 14 h 362"/>
                <a:gd name="T94" fmla="*/ 342 w 565"/>
                <a:gd name="T95" fmla="*/ 14 h 362"/>
                <a:gd name="T96" fmla="*/ 301 w 565"/>
                <a:gd name="T97" fmla="*/ 14 h 362"/>
                <a:gd name="T98" fmla="*/ 264 w 565"/>
                <a:gd name="T99" fmla="*/ 11 h 362"/>
                <a:gd name="T100" fmla="*/ 229 w 565"/>
                <a:gd name="T101" fmla="*/ 3 h 362"/>
                <a:gd name="T102" fmla="*/ 199 w 565"/>
                <a:gd name="T103" fmla="*/ 0 h 362"/>
                <a:gd name="T104" fmla="*/ 183 w 565"/>
                <a:gd name="T105" fmla="*/ 0 h 36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65"/>
                <a:gd name="T160" fmla="*/ 0 h 362"/>
                <a:gd name="T161" fmla="*/ 565 w 565"/>
                <a:gd name="T162" fmla="*/ 362 h 362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65" h="362">
                  <a:moveTo>
                    <a:pt x="178" y="0"/>
                  </a:moveTo>
                  <a:lnTo>
                    <a:pt x="164" y="0"/>
                  </a:lnTo>
                  <a:lnTo>
                    <a:pt x="148" y="3"/>
                  </a:lnTo>
                  <a:lnTo>
                    <a:pt x="134" y="6"/>
                  </a:lnTo>
                  <a:lnTo>
                    <a:pt x="121" y="11"/>
                  </a:lnTo>
                  <a:lnTo>
                    <a:pt x="108" y="14"/>
                  </a:lnTo>
                  <a:lnTo>
                    <a:pt x="94" y="22"/>
                  </a:lnTo>
                  <a:lnTo>
                    <a:pt x="83" y="30"/>
                  </a:lnTo>
                  <a:lnTo>
                    <a:pt x="73" y="38"/>
                  </a:lnTo>
                  <a:lnTo>
                    <a:pt x="62" y="48"/>
                  </a:lnTo>
                  <a:lnTo>
                    <a:pt x="48" y="59"/>
                  </a:lnTo>
                  <a:lnTo>
                    <a:pt x="38" y="73"/>
                  </a:lnTo>
                  <a:lnTo>
                    <a:pt x="27" y="89"/>
                  </a:lnTo>
                  <a:lnTo>
                    <a:pt x="16" y="105"/>
                  </a:lnTo>
                  <a:lnTo>
                    <a:pt x="8" y="118"/>
                  </a:lnTo>
                  <a:lnTo>
                    <a:pt x="5" y="126"/>
                  </a:lnTo>
                  <a:lnTo>
                    <a:pt x="3" y="134"/>
                  </a:lnTo>
                  <a:lnTo>
                    <a:pt x="0" y="142"/>
                  </a:lnTo>
                  <a:lnTo>
                    <a:pt x="0" y="150"/>
                  </a:lnTo>
                  <a:lnTo>
                    <a:pt x="0" y="158"/>
                  </a:lnTo>
                  <a:lnTo>
                    <a:pt x="3" y="164"/>
                  </a:lnTo>
                  <a:lnTo>
                    <a:pt x="5" y="180"/>
                  </a:lnTo>
                  <a:lnTo>
                    <a:pt x="11" y="196"/>
                  </a:lnTo>
                  <a:lnTo>
                    <a:pt x="19" y="212"/>
                  </a:lnTo>
                  <a:lnTo>
                    <a:pt x="27" y="228"/>
                  </a:lnTo>
                  <a:lnTo>
                    <a:pt x="38" y="242"/>
                  </a:lnTo>
                  <a:lnTo>
                    <a:pt x="48" y="255"/>
                  </a:lnTo>
                  <a:lnTo>
                    <a:pt x="59" y="268"/>
                  </a:lnTo>
                  <a:lnTo>
                    <a:pt x="70" y="282"/>
                  </a:lnTo>
                  <a:lnTo>
                    <a:pt x="81" y="295"/>
                  </a:lnTo>
                  <a:lnTo>
                    <a:pt x="94" y="306"/>
                  </a:lnTo>
                  <a:lnTo>
                    <a:pt x="105" y="317"/>
                  </a:lnTo>
                  <a:lnTo>
                    <a:pt x="113" y="322"/>
                  </a:lnTo>
                  <a:lnTo>
                    <a:pt x="121" y="327"/>
                  </a:lnTo>
                  <a:lnTo>
                    <a:pt x="129" y="333"/>
                  </a:lnTo>
                  <a:lnTo>
                    <a:pt x="137" y="335"/>
                  </a:lnTo>
                  <a:lnTo>
                    <a:pt x="148" y="341"/>
                  </a:lnTo>
                  <a:lnTo>
                    <a:pt x="159" y="343"/>
                  </a:lnTo>
                  <a:lnTo>
                    <a:pt x="172" y="346"/>
                  </a:lnTo>
                  <a:lnTo>
                    <a:pt x="186" y="349"/>
                  </a:lnTo>
                  <a:lnTo>
                    <a:pt x="194" y="349"/>
                  </a:lnTo>
                  <a:lnTo>
                    <a:pt x="202" y="351"/>
                  </a:lnTo>
                  <a:lnTo>
                    <a:pt x="221" y="354"/>
                  </a:lnTo>
                  <a:lnTo>
                    <a:pt x="239" y="354"/>
                  </a:lnTo>
                  <a:lnTo>
                    <a:pt x="261" y="357"/>
                  </a:lnTo>
                  <a:lnTo>
                    <a:pt x="285" y="360"/>
                  </a:lnTo>
                  <a:lnTo>
                    <a:pt x="309" y="362"/>
                  </a:lnTo>
                  <a:lnTo>
                    <a:pt x="334" y="362"/>
                  </a:lnTo>
                  <a:lnTo>
                    <a:pt x="360" y="362"/>
                  </a:lnTo>
                  <a:lnTo>
                    <a:pt x="385" y="362"/>
                  </a:lnTo>
                  <a:lnTo>
                    <a:pt x="409" y="362"/>
                  </a:lnTo>
                  <a:lnTo>
                    <a:pt x="433" y="360"/>
                  </a:lnTo>
                  <a:lnTo>
                    <a:pt x="457" y="357"/>
                  </a:lnTo>
                  <a:lnTo>
                    <a:pt x="476" y="354"/>
                  </a:lnTo>
                  <a:lnTo>
                    <a:pt x="495" y="349"/>
                  </a:lnTo>
                  <a:lnTo>
                    <a:pt x="503" y="343"/>
                  </a:lnTo>
                  <a:lnTo>
                    <a:pt x="511" y="341"/>
                  </a:lnTo>
                  <a:lnTo>
                    <a:pt x="519" y="338"/>
                  </a:lnTo>
                  <a:lnTo>
                    <a:pt x="525" y="333"/>
                  </a:lnTo>
                  <a:lnTo>
                    <a:pt x="530" y="327"/>
                  </a:lnTo>
                  <a:lnTo>
                    <a:pt x="535" y="322"/>
                  </a:lnTo>
                  <a:lnTo>
                    <a:pt x="543" y="309"/>
                  </a:lnTo>
                  <a:lnTo>
                    <a:pt x="552" y="292"/>
                  </a:lnTo>
                  <a:lnTo>
                    <a:pt x="557" y="276"/>
                  </a:lnTo>
                  <a:lnTo>
                    <a:pt x="560" y="258"/>
                  </a:lnTo>
                  <a:lnTo>
                    <a:pt x="562" y="236"/>
                  </a:lnTo>
                  <a:lnTo>
                    <a:pt x="565" y="217"/>
                  </a:lnTo>
                  <a:lnTo>
                    <a:pt x="565" y="196"/>
                  </a:lnTo>
                  <a:lnTo>
                    <a:pt x="562" y="174"/>
                  </a:lnTo>
                  <a:lnTo>
                    <a:pt x="562" y="153"/>
                  </a:lnTo>
                  <a:lnTo>
                    <a:pt x="560" y="132"/>
                  </a:lnTo>
                  <a:lnTo>
                    <a:pt x="560" y="113"/>
                  </a:lnTo>
                  <a:lnTo>
                    <a:pt x="557" y="97"/>
                  </a:lnTo>
                  <a:lnTo>
                    <a:pt x="554" y="78"/>
                  </a:lnTo>
                  <a:lnTo>
                    <a:pt x="552" y="65"/>
                  </a:lnTo>
                  <a:lnTo>
                    <a:pt x="549" y="59"/>
                  </a:lnTo>
                  <a:lnTo>
                    <a:pt x="549" y="54"/>
                  </a:lnTo>
                  <a:lnTo>
                    <a:pt x="546" y="46"/>
                  </a:lnTo>
                  <a:lnTo>
                    <a:pt x="543" y="38"/>
                  </a:lnTo>
                  <a:lnTo>
                    <a:pt x="541" y="32"/>
                  </a:lnTo>
                  <a:lnTo>
                    <a:pt x="538" y="27"/>
                  </a:lnTo>
                  <a:lnTo>
                    <a:pt x="533" y="24"/>
                  </a:lnTo>
                  <a:lnTo>
                    <a:pt x="530" y="22"/>
                  </a:lnTo>
                  <a:lnTo>
                    <a:pt x="525" y="19"/>
                  </a:lnTo>
                  <a:lnTo>
                    <a:pt x="519" y="19"/>
                  </a:lnTo>
                  <a:lnTo>
                    <a:pt x="508" y="16"/>
                  </a:lnTo>
                  <a:lnTo>
                    <a:pt x="495" y="16"/>
                  </a:lnTo>
                  <a:lnTo>
                    <a:pt x="482" y="16"/>
                  </a:lnTo>
                  <a:lnTo>
                    <a:pt x="468" y="14"/>
                  </a:lnTo>
                  <a:lnTo>
                    <a:pt x="460" y="14"/>
                  </a:lnTo>
                  <a:lnTo>
                    <a:pt x="452" y="11"/>
                  </a:lnTo>
                  <a:lnTo>
                    <a:pt x="430" y="11"/>
                  </a:lnTo>
                  <a:lnTo>
                    <a:pt x="409" y="11"/>
                  </a:lnTo>
                  <a:lnTo>
                    <a:pt x="387" y="14"/>
                  </a:lnTo>
                  <a:lnTo>
                    <a:pt x="363" y="14"/>
                  </a:lnTo>
                  <a:lnTo>
                    <a:pt x="342" y="14"/>
                  </a:lnTo>
                  <a:lnTo>
                    <a:pt x="320" y="14"/>
                  </a:lnTo>
                  <a:lnTo>
                    <a:pt x="301" y="14"/>
                  </a:lnTo>
                  <a:lnTo>
                    <a:pt x="282" y="11"/>
                  </a:lnTo>
                  <a:lnTo>
                    <a:pt x="264" y="11"/>
                  </a:lnTo>
                  <a:lnTo>
                    <a:pt x="247" y="6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199" y="0"/>
                  </a:lnTo>
                  <a:lnTo>
                    <a:pt x="188" y="0"/>
                  </a:lnTo>
                  <a:lnTo>
                    <a:pt x="183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58" name="Rectangle 12"/>
            <p:cNvSpPr>
              <a:spLocks noChangeArrowheads="1"/>
            </p:cNvSpPr>
            <p:nvPr/>
          </p:nvSpPr>
          <p:spPr bwMode="auto">
            <a:xfrm>
              <a:off x="1896" y="1657"/>
              <a:ext cx="104" cy="17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</a:rPr>
                <a:t>C</a:t>
              </a:r>
              <a:endParaRPr lang="en-US" b="1">
                <a:solidFill>
                  <a:schemeClr val="bg1"/>
                </a:solidFill>
              </a:endParaRPr>
            </a:p>
          </p:txBody>
        </p:sp>
        <p:sp>
          <p:nvSpPr>
            <p:cNvPr id="185359" name="Rectangle 13"/>
            <p:cNvSpPr>
              <a:spLocks noChangeArrowheads="1"/>
            </p:cNvSpPr>
            <p:nvPr/>
          </p:nvSpPr>
          <p:spPr bwMode="auto">
            <a:xfrm>
              <a:off x="1963" y="1657"/>
              <a:ext cx="31" cy="13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>
                  <a:solidFill>
                    <a:srgbClr val="000000"/>
                  </a:solidFill>
                </a:rPr>
                <a:t> </a:t>
              </a:r>
              <a:endParaRPr lang="en-US"/>
            </a:p>
          </p:txBody>
        </p:sp>
        <p:sp>
          <p:nvSpPr>
            <p:cNvPr id="185360" name="Freeform 14"/>
            <p:cNvSpPr/>
            <p:nvPr/>
          </p:nvSpPr>
          <p:spPr bwMode="auto">
            <a:xfrm>
              <a:off x="443" y="1335"/>
              <a:ext cx="218" cy="215"/>
            </a:xfrm>
            <a:custGeom>
              <a:avLst/>
              <a:gdLst>
                <a:gd name="T0" fmla="*/ 99 w 218"/>
                <a:gd name="T1" fmla="*/ 0 h 215"/>
                <a:gd name="T2" fmla="*/ 78 w 218"/>
                <a:gd name="T3" fmla="*/ 6 h 215"/>
                <a:gd name="T4" fmla="*/ 56 w 218"/>
                <a:gd name="T5" fmla="*/ 14 h 215"/>
                <a:gd name="T6" fmla="*/ 40 w 218"/>
                <a:gd name="T7" fmla="*/ 25 h 215"/>
                <a:gd name="T8" fmla="*/ 24 w 218"/>
                <a:gd name="T9" fmla="*/ 41 h 215"/>
                <a:gd name="T10" fmla="*/ 13 w 218"/>
                <a:gd name="T11" fmla="*/ 57 h 215"/>
                <a:gd name="T12" fmla="*/ 5 w 218"/>
                <a:gd name="T13" fmla="*/ 76 h 215"/>
                <a:gd name="T14" fmla="*/ 0 w 218"/>
                <a:gd name="T15" fmla="*/ 97 h 215"/>
                <a:gd name="T16" fmla="*/ 0 w 218"/>
                <a:gd name="T17" fmla="*/ 118 h 215"/>
                <a:gd name="T18" fmla="*/ 5 w 218"/>
                <a:gd name="T19" fmla="*/ 140 h 215"/>
                <a:gd name="T20" fmla="*/ 13 w 218"/>
                <a:gd name="T21" fmla="*/ 159 h 215"/>
                <a:gd name="T22" fmla="*/ 24 w 218"/>
                <a:gd name="T23" fmla="*/ 175 h 215"/>
                <a:gd name="T24" fmla="*/ 40 w 218"/>
                <a:gd name="T25" fmla="*/ 191 h 215"/>
                <a:gd name="T26" fmla="*/ 56 w 218"/>
                <a:gd name="T27" fmla="*/ 202 h 215"/>
                <a:gd name="T28" fmla="*/ 78 w 218"/>
                <a:gd name="T29" fmla="*/ 210 h 215"/>
                <a:gd name="T30" fmla="*/ 99 w 218"/>
                <a:gd name="T31" fmla="*/ 215 h 215"/>
                <a:gd name="T32" fmla="*/ 121 w 218"/>
                <a:gd name="T33" fmla="*/ 215 h 215"/>
                <a:gd name="T34" fmla="*/ 142 w 218"/>
                <a:gd name="T35" fmla="*/ 210 h 215"/>
                <a:gd name="T36" fmla="*/ 161 w 218"/>
                <a:gd name="T37" fmla="*/ 202 h 215"/>
                <a:gd name="T38" fmla="*/ 177 w 218"/>
                <a:gd name="T39" fmla="*/ 191 h 215"/>
                <a:gd name="T40" fmla="*/ 193 w 218"/>
                <a:gd name="T41" fmla="*/ 175 h 215"/>
                <a:gd name="T42" fmla="*/ 204 w 218"/>
                <a:gd name="T43" fmla="*/ 159 h 215"/>
                <a:gd name="T44" fmla="*/ 212 w 218"/>
                <a:gd name="T45" fmla="*/ 140 h 215"/>
                <a:gd name="T46" fmla="*/ 218 w 218"/>
                <a:gd name="T47" fmla="*/ 118 h 215"/>
                <a:gd name="T48" fmla="*/ 218 w 218"/>
                <a:gd name="T49" fmla="*/ 97 h 215"/>
                <a:gd name="T50" fmla="*/ 212 w 218"/>
                <a:gd name="T51" fmla="*/ 76 h 215"/>
                <a:gd name="T52" fmla="*/ 204 w 218"/>
                <a:gd name="T53" fmla="*/ 57 h 215"/>
                <a:gd name="T54" fmla="*/ 193 w 218"/>
                <a:gd name="T55" fmla="*/ 41 h 215"/>
                <a:gd name="T56" fmla="*/ 177 w 218"/>
                <a:gd name="T57" fmla="*/ 25 h 215"/>
                <a:gd name="T58" fmla="*/ 161 w 218"/>
                <a:gd name="T59" fmla="*/ 14 h 215"/>
                <a:gd name="T60" fmla="*/ 142 w 218"/>
                <a:gd name="T61" fmla="*/ 6 h 215"/>
                <a:gd name="T62" fmla="*/ 121 w 218"/>
                <a:gd name="T63" fmla="*/ 0 h 21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5"/>
                <a:gd name="T98" fmla="*/ 218 w 218"/>
                <a:gd name="T99" fmla="*/ 215 h 215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5">
                  <a:moveTo>
                    <a:pt x="110" y="0"/>
                  </a:moveTo>
                  <a:lnTo>
                    <a:pt x="99" y="0"/>
                  </a:lnTo>
                  <a:lnTo>
                    <a:pt x="88" y="3"/>
                  </a:lnTo>
                  <a:lnTo>
                    <a:pt x="78" y="6"/>
                  </a:lnTo>
                  <a:lnTo>
                    <a:pt x="67" y="9"/>
                  </a:lnTo>
                  <a:lnTo>
                    <a:pt x="56" y="14"/>
                  </a:lnTo>
                  <a:lnTo>
                    <a:pt x="48" y="19"/>
                  </a:lnTo>
                  <a:lnTo>
                    <a:pt x="40" y="25"/>
                  </a:lnTo>
                  <a:lnTo>
                    <a:pt x="32" y="33"/>
                  </a:lnTo>
                  <a:lnTo>
                    <a:pt x="24" y="41"/>
                  </a:lnTo>
                  <a:lnTo>
                    <a:pt x="18" y="49"/>
                  </a:lnTo>
                  <a:lnTo>
                    <a:pt x="13" y="57"/>
                  </a:lnTo>
                  <a:lnTo>
                    <a:pt x="8" y="65"/>
                  </a:lnTo>
                  <a:lnTo>
                    <a:pt x="5" y="76"/>
                  </a:lnTo>
                  <a:lnTo>
                    <a:pt x="2" y="86"/>
                  </a:lnTo>
                  <a:lnTo>
                    <a:pt x="0" y="97"/>
                  </a:lnTo>
                  <a:lnTo>
                    <a:pt x="0" y="108"/>
                  </a:lnTo>
                  <a:lnTo>
                    <a:pt x="0" y="118"/>
                  </a:lnTo>
                  <a:lnTo>
                    <a:pt x="2" y="129"/>
                  </a:lnTo>
                  <a:lnTo>
                    <a:pt x="5" y="140"/>
                  </a:lnTo>
                  <a:lnTo>
                    <a:pt x="8" y="151"/>
                  </a:lnTo>
                  <a:lnTo>
                    <a:pt x="13" y="159"/>
                  </a:lnTo>
                  <a:lnTo>
                    <a:pt x="18" y="167"/>
                  </a:lnTo>
                  <a:lnTo>
                    <a:pt x="24" y="175"/>
                  </a:lnTo>
                  <a:lnTo>
                    <a:pt x="32" y="183"/>
                  </a:lnTo>
                  <a:lnTo>
                    <a:pt x="40" y="191"/>
                  </a:lnTo>
                  <a:lnTo>
                    <a:pt x="48" y="196"/>
                  </a:lnTo>
                  <a:lnTo>
                    <a:pt x="56" y="202"/>
                  </a:lnTo>
                  <a:lnTo>
                    <a:pt x="67" y="207"/>
                  </a:lnTo>
                  <a:lnTo>
                    <a:pt x="78" y="210"/>
                  </a:lnTo>
                  <a:lnTo>
                    <a:pt x="88" y="212"/>
                  </a:lnTo>
                  <a:lnTo>
                    <a:pt x="99" y="215"/>
                  </a:lnTo>
                  <a:lnTo>
                    <a:pt x="110" y="215"/>
                  </a:lnTo>
                  <a:lnTo>
                    <a:pt x="121" y="215"/>
                  </a:lnTo>
                  <a:lnTo>
                    <a:pt x="131" y="212"/>
                  </a:lnTo>
                  <a:lnTo>
                    <a:pt x="142" y="210"/>
                  </a:lnTo>
                  <a:lnTo>
                    <a:pt x="153" y="207"/>
                  </a:lnTo>
                  <a:lnTo>
                    <a:pt x="161" y="202"/>
                  </a:lnTo>
                  <a:lnTo>
                    <a:pt x="169" y="196"/>
                  </a:lnTo>
                  <a:lnTo>
                    <a:pt x="177" y="191"/>
                  </a:lnTo>
                  <a:lnTo>
                    <a:pt x="185" y="183"/>
                  </a:lnTo>
                  <a:lnTo>
                    <a:pt x="193" y="175"/>
                  </a:lnTo>
                  <a:lnTo>
                    <a:pt x="199" y="167"/>
                  </a:lnTo>
                  <a:lnTo>
                    <a:pt x="204" y="159"/>
                  </a:lnTo>
                  <a:lnTo>
                    <a:pt x="209" y="151"/>
                  </a:lnTo>
                  <a:lnTo>
                    <a:pt x="212" y="140"/>
                  </a:lnTo>
                  <a:lnTo>
                    <a:pt x="215" y="129"/>
                  </a:lnTo>
                  <a:lnTo>
                    <a:pt x="218" y="118"/>
                  </a:lnTo>
                  <a:lnTo>
                    <a:pt x="218" y="108"/>
                  </a:lnTo>
                  <a:lnTo>
                    <a:pt x="218" y="97"/>
                  </a:lnTo>
                  <a:lnTo>
                    <a:pt x="215" y="86"/>
                  </a:lnTo>
                  <a:lnTo>
                    <a:pt x="212" y="76"/>
                  </a:lnTo>
                  <a:lnTo>
                    <a:pt x="209" y="65"/>
                  </a:lnTo>
                  <a:lnTo>
                    <a:pt x="204" y="57"/>
                  </a:lnTo>
                  <a:lnTo>
                    <a:pt x="199" y="49"/>
                  </a:lnTo>
                  <a:lnTo>
                    <a:pt x="193" y="41"/>
                  </a:lnTo>
                  <a:lnTo>
                    <a:pt x="185" y="33"/>
                  </a:lnTo>
                  <a:lnTo>
                    <a:pt x="177" y="25"/>
                  </a:lnTo>
                  <a:lnTo>
                    <a:pt x="169" y="19"/>
                  </a:lnTo>
                  <a:lnTo>
                    <a:pt x="161" y="14"/>
                  </a:lnTo>
                  <a:lnTo>
                    <a:pt x="153" y="9"/>
                  </a:lnTo>
                  <a:lnTo>
                    <a:pt x="142" y="6"/>
                  </a:lnTo>
                  <a:lnTo>
                    <a:pt x="131" y="3"/>
                  </a:lnTo>
                  <a:lnTo>
                    <a:pt x="121" y="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1" name="Rectangle 15"/>
            <p:cNvSpPr>
              <a:spLocks noChangeArrowheads="1"/>
            </p:cNvSpPr>
            <p:nvPr/>
          </p:nvSpPr>
          <p:spPr bwMode="auto">
            <a:xfrm>
              <a:off x="493" y="1378"/>
              <a:ext cx="121" cy="1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chemeClr val="bg1"/>
                  </a:solidFill>
                </a:rPr>
                <a:t>W</a:t>
              </a:r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5362" name="Rectangle 16"/>
            <p:cNvSpPr>
              <a:spLocks noChangeArrowheads="1"/>
            </p:cNvSpPr>
            <p:nvPr/>
          </p:nvSpPr>
          <p:spPr bwMode="auto">
            <a:xfrm>
              <a:off x="617" y="1360"/>
              <a:ext cx="31" cy="13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>
                  <a:solidFill>
                    <a:srgbClr val="000000"/>
                  </a:solidFill>
                </a:rPr>
                <a:t> </a:t>
              </a:r>
              <a:endParaRPr lang="en-US"/>
            </a:p>
          </p:txBody>
        </p:sp>
        <p:sp>
          <p:nvSpPr>
            <p:cNvPr id="185363" name="Freeform 17"/>
            <p:cNvSpPr/>
            <p:nvPr/>
          </p:nvSpPr>
          <p:spPr bwMode="auto">
            <a:xfrm>
              <a:off x="2584" y="1220"/>
              <a:ext cx="218" cy="212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4 h 212"/>
                <a:gd name="T8" fmla="*/ 25 w 218"/>
                <a:gd name="T9" fmla="*/ 38 h 212"/>
                <a:gd name="T10" fmla="*/ 14 w 218"/>
                <a:gd name="T11" fmla="*/ 54 h 212"/>
                <a:gd name="T12" fmla="*/ 6 w 218"/>
                <a:gd name="T13" fmla="*/ 73 h 212"/>
                <a:gd name="T14" fmla="*/ 0 w 218"/>
                <a:gd name="T15" fmla="*/ 94 h 212"/>
                <a:gd name="T16" fmla="*/ 0 w 218"/>
                <a:gd name="T17" fmla="*/ 115 h 212"/>
                <a:gd name="T18" fmla="*/ 6 w 218"/>
                <a:gd name="T19" fmla="*/ 137 h 212"/>
                <a:gd name="T20" fmla="*/ 14 w 218"/>
                <a:gd name="T21" fmla="*/ 156 h 212"/>
                <a:gd name="T22" fmla="*/ 25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5 h 212"/>
                <a:gd name="T48" fmla="*/ 218 w 218"/>
                <a:gd name="T49" fmla="*/ 94 h 212"/>
                <a:gd name="T50" fmla="*/ 213 w 218"/>
                <a:gd name="T51" fmla="*/ 73 h 212"/>
                <a:gd name="T52" fmla="*/ 205 w 218"/>
                <a:gd name="T53" fmla="*/ 54 h 212"/>
                <a:gd name="T54" fmla="*/ 194 w 218"/>
                <a:gd name="T55" fmla="*/ 38 h 212"/>
                <a:gd name="T56" fmla="*/ 178 w 218"/>
                <a:gd name="T57" fmla="*/ 24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8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4"/>
                  </a:lnTo>
                  <a:lnTo>
                    <a:pt x="33" y="30"/>
                  </a:lnTo>
                  <a:lnTo>
                    <a:pt x="25" y="38"/>
                  </a:lnTo>
                  <a:lnTo>
                    <a:pt x="19" y="46"/>
                  </a:lnTo>
                  <a:lnTo>
                    <a:pt x="14" y="54"/>
                  </a:lnTo>
                  <a:lnTo>
                    <a:pt x="8" y="65"/>
                  </a:lnTo>
                  <a:lnTo>
                    <a:pt x="6" y="73"/>
                  </a:lnTo>
                  <a:lnTo>
                    <a:pt x="3" y="83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5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5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8" y="204"/>
                  </a:lnTo>
                  <a:lnTo>
                    <a:pt x="78" y="207"/>
                  </a:lnTo>
                  <a:lnTo>
                    <a:pt x="89" y="209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09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6" y="126"/>
                  </a:lnTo>
                  <a:lnTo>
                    <a:pt x="218" y="115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6" y="83"/>
                  </a:lnTo>
                  <a:lnTo>
                    <a:pt x="213" y="73"/>
                  </a:lnTo>
                  <a:lnTo>
                    <a:pt x="210" y="65"/>
                  </a:lnTo>
                  <a:lnTo>
                    <a:pt x="205" y="54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0"/>
                  </a:lnTo>
                  <a:lnTo>
                    <a:pt x="178" y="24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4" name="Rectangle 18"/>
            <p:cNvSpPr>
              <a:spLocks noChangeArrowheads="1"/>
            </p:cNvSpPr>
            <p:nvPr/>
          </p:nvSpPr>
          <p:spPr bwMode="auto">
            <a:xfrm>
              <a:off x="2641" y="1262"/>
              <a:ext cx="85" cy="1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chemeClr val="bg1"/>
                  </a:solidFill>
                </a:rPr>
                <a:t>X</a:t>
              </a:r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5365" name="Freeform 19"/>
            <p:cNvSpPr/>
            <p:nvPr/>
          </p:nvSpPr>
          <p:spPr bwMode="auto">
            <a:xfrm>
              <a:off x="2579" y="1952"/>
              <a:ext cx="218" cy="212"/>
            </a:xfrm>
            <a:custGeom>
              <a:avLst/>
              <a:gdLst>
                <a:gd name="T0" fmla="*/ 97 w 218"/>
                <a:gd name="T1" fmla="*/ 0 h 212"/>
                <a:gd name="T2" fmla="*/ 75 w 218"/>
                <a:gd name="T3" fmla="*/ 6 h 212"/>
                <a:gd name="T4" fmla="*/ 56 w 218"/>
                <a:gd name="T5" fmla="*/ 14 h 212"/>
                <a:gd name="T6" fmla="*/ 40 w 218"/>
                <a:gd name="T7" fmla="*/ 24 h 212"/>
                <a:gd name="T8" fmla="*/ 24 w 218"/>
                <a:gd name="T9" fmla="*/ 38 h 212"/>
                <a:gd name="T10" fmla="*/ 13 w 218"/>
                <a:gd name="T11" fmla="*/ 54 h 212"/>
                <a:gd name="T12" fmla="*/ 5 w 218"/>
                <a:gd name="T13" fmla="*/ 73 h 212"/>
                <a:gd name="T14" fmla="*/ 0 w 218"/>
                <a:gd name="T15" fmla="*/ 94 h 212"/>
                <a:gd name="T16" fmla="*/ 0 w 218"/>
                <a:gd name="T17" fmla="*/ 116 h 212"/>
                <a:gd name="T18" fmla="*/ 5 w 218"/>
                <a:gd name="T19" fmla="*/ 137 h 212"/>
                <a:gd name="T20" fmla="*/ 13 w 218"/>
                <a:gd name="T21" fmla="*/ 156 h 212"/>
                <a:gd name="T22" fmla="*/ 24 w 218"/>
                <a:gd name="T23" fmla="*/ 172 h 212"/>
                <a:gd name="T24" fmla="*/ 40 w 218"/>
                <a:gd name="T25" fmla="*/ 188 h 212"/>
                <a:gd name="T26" fmla="*/ 56 w 218"/>
                <a:gd name="T27" fmla="*/ 199 h 212"/>
                <a:gd name="T28" fmla="*/ 75 w 218"/>
                <a:gd name="T29" fmla="*/ 207 h 212"/>
                <a:gd name="T30" fmla="*/ 97 w 218"/>
                <a:gd name="T31" fmla="*/ 212 h 212"/>
                <a:gd name="T32" fmla="*/ 118 w 218"/>
                <a:gd name="T33" fmla="*/ 212 h 212"/>
                <a:gd name="T34" fmla="*/ 140 w 218"/>
                <a:gd name="T35" fmla="*/ 207 h 212"/>
                <a:gd name="T36" fmla="*/ 161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4 w 218"/>
                <a:gd name="T43" fmla="*/ 156 h 212"/>
                <a:gd name="T44" fmla="*/ 213 w 218"/>
                <a:gd name="T45" fmla="*/ 137 h 212"/>
                <a:gd name="T46" fmla="*/ 218 w 218"/>
                <a:gd name="T47" fmla="*/ 116 h 212"/>
                <a:gd name="T48" fmla="*/ 218 w 218"/>
                <a:gd name="T49" fmla="*/ 94 h 212"/>
                <a:gd name="T50" fmla="*/ 213 w 218"/>
                <a:gd name="T51" fmla="*/ 73 h 212"/>
                <a:gd name="T52" fmla="*/ 204 w 218"/>
                <a:gd name="T53" fmla="*/ 54 h 212"/>
                <a:gd name="T54" fmla="*/ 194 w 218"/>
                <a:gd name="T55" fmla="*/ 38 h 212"/>
                <a:gd name="T56" fmla="*/ 178 w 218"/>
                <a:gd name="T57" fmla="*/ 24 h 212"/>
                <a:gd name="T58" fmla="*/ 161 w 218"/>
                <a:gd name="T59" fmla="*/ 14 h 212"/>
                <a:gd name="T60" fmla="*/ 140 w 218"/>
                <a:gd name="T61" fmla="*/ 6 h 212"/>
                <a:gd name="T62" fmla="*/ 118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08" y="0"/>
                  </a:moveTo>
                  <a:lnTo>
                    <a:pt x="97" y="0"/>
                  </a:lnTo>
                  <a:lnTo>
                    <a:pt x="86" y="3"/>
                  </a:lnTo>
                  <a:lnTo>
                    <a:pt x="75" y="6"/>
                  </a:lnTo>
                  <a:lnTo>
                    <a:pt x="65" y="8"/>
                  </a:lnTo>
                  <a:lnTo>
                    <a:pt x="56" y="14"/>
                  </a:lnTo>
                  <a:lnTo>
                    <a:pt x="48" y="19"/>
                  </a:lnTo>
                  <a:lnTo>
                    <a:pt x="40" y="24"/>
                  </a:lnTo>
                  <a:lnTo>
                    <a:pt x="32" y="30"/>
                  </a:lnTo>
                  <a:lnTo>
                    <a:pt x="24" y="38"/>
                  </a:lnTo>
                  <a:lnTo>
                    <a:pt x="19" y="46"/>
                  </a:lnTo>
                  <a:lnTo>
                    <a:pt x="13" y="54"/>
                  </a:lnTo>
                  <a:lnTo>
                    <a:pt x="8" y="65"/>
                  </a:lnTo>
                  <a:lnTo>
                    <a:pt x="5" y="73"/>
                  </a:lnTo>
                  <a:lnTo>
                    <a:pt x="3" y="83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6"/>
                  </a:lnTo>
                  <a:lnTo>
                    <a:pt x="3" y="126"/>
                  </a:lnTo>
                  <a:lnTo>
                    <a:pt x="5" y="137"/>
                  </a:lnTo>
                  <a:lnTo>
                    <a:pt x="8" y="148"/>
                  </a:lnTo>
                  <a:lnTo>
                    <a:pt x="13" y="156"/>
                  </a:lnTo>
                  <a:lnTo>
                    <a:pt x="19" y="164"/>
                  </a:lnTo>
                  <a:lnTo>
                    <a:pt x="24" y="172"/>
                  </a:lnTo>
                  <a:lnTo>
                    <a:pt x="32" y="180"/>
                  </a:lnTo>
                  <a:lnTo>
                    <a:pt x="40" y="188"/>
                  </a:lnTo>
                  <a:lnTo>
                    <a:pt x="48" y="193"/>
                  </a:lnTo>
                  <a:lnTo>
                    <a:pt x="56" y="199"/>
                  </a:lnTo>
                  <a:lnTo>
                    <a:pt x="65" y="204"/>
                  </a:lnTo>
                  <a:lnTo>
                    <a:pt x="75" y="207"/>
                  </a:lnTo>
                  <a:lnTo>
                    <a:pt x="86" y="209"/>
                  </a:lnTo>
                  <a:lnTo>
                    <a:pt x="97" y="212"/>
                  </a:lnTo>
                  <a:lnTo>
                    <a:pt x="108" y="212"/>
                  </a:lnTo>
                  <a:lnTo>
                    <a:pt x="118" y="212"/>
                  </a:lnTo>
                  <a:lnTo>
                    <a:pt x="129" y="209"/>
                  </a:lnTo>
                  <a:lnTo>
                    <a:pt x="140" y="207"/>
                  </a:lnTo>
                  <a:lnTo>
                    <a:pt x="151" y="204"/>
                  </a:lnTo>
                  <a:lnTo>
                    <a:pt x="161" y="199"/>
                  </a:lnTo>
                  <a:lnTo>
                    <a:pt x="169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4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5" y="126"/>
                  </a:lnTo>
                  <a:lnTo>
                    <a:pt x="218" y="116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5" y="83"/>
                  </a:lnTo>
                  <a:lnTo>
                    <a:pt x="213" y="73"/>
                  </a:lnTo>
                  <a:lnTo>
                    <a:pt x="210" y="65"/>
                  </a:lnTo>
                  <a:lnTo>
                    <a:pt x="204" y="54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0"/>
                  </a:lnTo>
                  <a:lnTo>
                    <a:pt x="178" y="24"/>
                  </a:lnTo>
                  <a:lnTo>
                    <a:pt x="169" y="19"/>
                  </a:lnTo>
                  <a:lnTo>
                    <a:pt x="161" y="14"/>
                  </a:lnTo>
                  <a:lnTo>
                    <a:pt x="151" y="8"/>
                  </a:lnTo>
                  <a:lnTo>
                    <a:pt x="140" y="6"/>
                  </a:lnTo>
                  <a:lnTo>
                    <a:pt x="129" y="3"/>
                  </a:lnTo>
                  <a:lnTo>
                    <a:pt x="118" y="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6" name="Rectangle 20"/>
            <p:cNvSpPr>
              <a:spLocks noChangeArrowheads="1"/>
            </p:cNvSpPr>
            <p:nvPr/>
          </p:nvSpPr>
          <p:spPr bwMode="auto">
            <a:xfrm>
              <a:off x="2653" y="1983"/>
              <a:ext cx="85" cy="1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chemeClr val="bg1"/>
                  </a:solidFill>
                </a:rPr>
                <a:t>Y</a:t>
              </a:r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5367" name="Line 21"/>
            <p:cNvSpPr>
              <a:spLocks noChangeShapeType="1"/>
            </p:cNvSpPr>
            <p:nvPr/>
          </p:nvSpPr>
          <p:spPr bwMode="auto">
            <a:xfrm>
              <a:off x="674" y="1448"/>
              <a:ext cx="280" cy="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8" name="Line 22"/>
            <p:cNvSpPr>
              <a:spLocks noChangeShapeType="1"/>
            </p:cNvSpPr>
            <p:nvPr/>
          </p:nvSpPr>
          <p:spPr bwMode="auto">
            <a:xfrm>
              <a:off x="2165" y="1140"/>
              <a:ext cx="419" cy="174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69" name="Line 23"/>
            <p:cNvSpPr>
              <a:spLocks noChangeShapeType="1"/>
            </p:cNvSpPr>
            <p:nvPr/>
          </p:nvSpPr>
          <p:spPr bwMode="auto">
            <a:xfrm flipV="1">
              <a:off x="2192" y="1381"/>
              <a:ext cx="422" cy="357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0" name="Line 24"/>
            <p:cNvSpPr>
              <a:spLocks noChangeShapeType="1"/>
            </p:cNvSpPr>
            <p:nvPr/>
          </p:nvSpPr>
          <p:spPr bwMode="auto">
            <a:xfrm>
              <a:off x="2197" y="1821"/>
              <a:ext cx="387" cy="201"/>
            </a:xfrm>
            <a:prstGeom prst="line">
              <a:avLst/>
            </a:prstGeom>
            <a:noFill/>
            <a:ln w="174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1" name="Line 25"/>
            <p:cNvSpPr>
              <a:spLocks noChangeShapeType="1"/>
            </p:cNvSpPr>
            <p:nvPr/>
          </p:nvSpPr>
          <p:spPr bwMode="auto">
            <a:xfrm flipV="1">
              <a:off x="1481" y="1228"/>
              <a:ext cx="183" cy="148"/>
            </a:xfrm>
            <a:prstGeom prst="line">
              <a:avLst/>
            </a:prstGeom>
            <a:noFill/>
            <a:ln w="555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2" name="Line 26"/>
            <p:cNvSpPr>
              <a:spLocks noChangeShapeType="1"/>
            </p:cNvSpPr>
            <p:nvPr/>
          </p:nvSpPr>
          <p:spPr bwMode="auto">
            <a:xfrm flipV="1">
              <a:off x="2030" y="1309"/>
              <a:ext cx="1" cy="268"/>
            </a:xfrm>
            <a:prstGeom prst="line">
              <a:avLst/>
            </a:prstGeom>
            <a:noFill/>
            <a:ln w="555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3" name="Line 27"/>
            <p:cNvSpPr>
              <a:spLocks noChangeShapeType="1"/>
            </p:cNvSpPr>
            <p:nvPr/>
          </p:nvSpPr>
          <p:spPr bwMode="auto">
            <a:xfrm>
              <a:off x="1497" y="1577"/>
              <a:ext cx="167" cy="104"/>
            </a:xfrm>
            <a:prstGeom prst="line">
              <a:avLst/>
            </a:prstGeom>
            <a:noFill/>
            <a:ln w="55563">
              <a:solidFill>
                <a:srgbClr val="000000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4" name="Rectangle 28"/>
            <p:cNvSpPr>
              <a:spLocks noChangeArrowheads="1"/>
            </p:cNvSpPr>
            <p:nvPr/>
          </p:nvSpPr>
          <p:spPr bwMode="auto">
            <a:xfrm>
              <a:off x="3050" y="853"/>
              <a:ext cx="608" cy="28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5" name="Rectangle 29"/>
            <p:cNvSpPr>
              <a:spLocks noChangeArrowheads="1"/>
            </p:cNvSpPr>
            <p:nvPr/>
          </p:nvSpPr>
          <p:spPr bwMode="auto">
            <a:xfrm>
              <a:off x="3131" y="896"/>
              <a:ext cx="526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legend</a:t>
              </a:r>
              <a:r>
                <a:rPr lang="en-US" sz="1700" b="1">
                  <a:solidFill>
                    <a:srgbClr val="000000"/>
                  </a:solidFill>
                </a:rPr>
                <a:t>:</a:t>
              </a:r>
              <a:endParaRPr lang="en-US"/>
            </a:p>
          </p:txBody>
        </p:sp>
        <p:sp>
          <p:nvSpPr>
            <p:cNvPr id="185376" name="Rectangle 30"/>
            <p:cNvSpPr>
              <a:spLocks noChangeArrowheads="1"/>
            </p:cNvSpPr>
            <p:nvPr/>
          </p:nvSpPr>
          <p:spPr bwMode="auto">
            <a:xfrm>
              <a:off x="3548" y="898"/>
              <a:ext cx="38" cy="1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>
                  <a:solidFill>
                    <a:srgbClr val="000000"/>
                  </a:solidFill>
                </a:rPr>
                <a:t> </a:t>
              </a:r>
              <a:endParaRPr lang="en-US"/>
            </a:p>
          </p:txBody>
        </p:sp>
        <p:sp>
          <p:nvSpPr>
            <p:cNvPr id="185377" name="Rectangle 31"/>
            <p:cNvSpPr>
              <a:spLocks noChangeArrowheads="1"/>
            </p:cNvSpPr>
            <p:nvPr/>
          </p:nvSpPr>
          <p:spPr bwMode="auto">
            <a:xfrm>
              <a:off x="4261" y="1432"/>
              <a:ext cx="731" cy="4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78" name="Rectangle 32"/>
            <p:cNvSpPr>
              <a:spLocks noChangeArrowheads="1"/>
            </p:cNvSpPr>
            <p:nvPr/>
          </p:nvSpPr>
          <p:spPr bwMode="auto">
            <a:xfrm>
              <a:off x="4341" y="1472"/>
              <a:ext cx="701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customer </a:t>
              </a:r>
              <a:endParaRPr lang="en-US" sz="2000"/>
            </a:p>
          </p:txBody>
        </p:sp>
        <p:sp>
          <p:nvSpPr>
            <p:cNvPr id="185379" name="Rectangle 33"/>
            <p:cNvSpPr>
              <a:spLocks noChangeArrowheads="1"/>
            </p:cNvSpPr>
            <p:nvPr/>
          </p:nvSpPr>
          <p:spPr bwMode="auto">
            <a:xfrm>
              <a:off x="4341" y="1630"/>
              <a:ext cx="604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network:</a:t>
              </a:r>
              <a:endParaRPr lang="en-US" sz="2000"/>
            </a:p>
          </p:txBody>
        </p:sp>
        <p:sp>
          <p:nvSpPr>
            <p:cNvPr id="185380" name="Rectangle 34"/>
            <p:cNvSpPr>
              <a:spLocks noChangeArrowheads="1"/>
            </p:cNvSpPr>
            <p:nvPr/>
          </p:nvSpPr>
          <p:spPr bwMode="auto">
            <a:xfrm>
              <a:off x="4823" y="1630"/>
              <a:ext cx="44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 </a:t>
              </a:r>
              <a:endParaRPr lang="en-US" sz="2000"/>
            </a:p>
          </p:txBody>
        </p:sp>
        <p:sp>
          <p:nvSpPr>
            <p:cNvPr id="185381" name="Rectangle 35"/>
            <p:cNvSpPr>
              <a:spLocks noChangeArrowheads="1"/>
            </p:cNvSpPr>
            <p:nvPr/>
          </p:nvSpPr>
          <p:spPr bwMode="auto">
            <a:xfrm>
              <a:off x="4261" y="869"/>
              <a:ext cx="697" cy="4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82" name="Rectangle 36"/>
            <p:cNvSpPr>
              <a:spLocks noChangeArrowheads="1"/>
            </p:cNvSpPr>
            <p:nvPr/>
          </p:nvSpPr>
          <p:spPr bwMode="auto">
            <a:xfrm>
              <a:off x="4341" y="909"/>
              <a:ext cx="578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provider</a:t>
              </a:r>
              <a:endParaRPr lang="en-US" sz="2000"/>
            </a:p>
          </p:txBody>
        </p:sp>
        <p:sp>
          <p:nvSpPr>
            <p:cNvPr id="185383" name="Rectangle 37"/>
            <p:cNvSpPr>
              <a:spLocks noChangeArrowheads="1"/>
            </p:cNvSpPr>
            <p:nvPr/>
          </p:nvSpPr>
          <p:spPr bwMode="auto">
            <a:xfrm>
              <a:off x="4796" y="909"/>
              <a:ext cx="44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 </a:t>
              </a:r>
              <a:endParaRPr lang="en-US" sz="2000"/>
            </a:p>
          </p:txBody>
        </p:sp>
        <p:sp>
          <p:nvSpPr>
            <p:cNvPr id="185384" name="Rectangle 38"/>
            <p:cNvSpPr>
              <a:spLocks noChangeArrowheads="1"/>
            </p:cNvSpPr>
            <p:nvPr/>
          </p:nvSpPr>
          <p:spPr bwMode="auto">
            <a:xfrm>
              <a:off x="4341" y="1064"/>
              <a:ext cx="560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network</a:t>
              </a:r>
              <a:endParaRPr lang="en-US" sz="2000"/>
            </a:p>
          </p:txBody>
        </p:sp>
        <p:sp>
          <p:nvSpPr>
            <p:cNvPr id="185385" name="Rectangle 39"/>
            <p:cNvSpPr>
              <a:spLocks noChangeArrowheads="1"/>
            </p:cNvSpPr>
            <p:nvPr/>
          </p:nvSpPr>
          <p:spPr bwMode="auto">
            <a:xfrm>
              <a:off x="4785" y="1064"/>
              <a:ext cx="44" cy="19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 </a:t>
              </a:r>
              <a:endParaRPr lang="en-US" sz="2000"/>
            </a:p>
          </p:txBody>
        </p:sp>
        <p:sp>
          <p:nvSpPr>
            <p:cNvPr id="185386" name="Freeform 40"/>
            <p:cNvSpPr/>
            <p:nvPr/>
          </p:nvSpPr>
          <p:spPr bwMode="auto">
            <a:xfrm>
              <a:off x="3749" y="901"/>
              <a:ext cx="563" cy="362"/>
            </a:xfrm>
            <a:custGeom>
              <a:avLst/>
              <a:gdLst>
                <a:gd name="T0" fmla="*/ 162 w 563"/>
                <a:gd name="T1" fmla="*/ 0 h 362"/>
                <a:gd name="T2" fmla="*/ 132 w 563"/>
                <a:gd name="T3" fmla="*/ 5 h 362"/>
                <a:gd name="T4" fmla="*/ 108 w 563"/>
                <a:gd name="T5" fmla="*/ 13 h 362"/>
                <a:gd name="T6" fmla="*/ 81 w 563"/>
                <a:gd name="T7" fmla="*/ 30 h 362"/>
                <a:gd name="T8" fmla="*/ 60 w 563"/>
                <a:gd name="T9" fmla="*/ 48 h 362"/>
                <a:gd name="T10" fmla="*/ 35 w 563"/>
                <a:gd name="T11" fmla="*/ 72 h 362"/>
                <a:gd name="T12" fmla="*/ 14 w 563"/>
                <a:gd name="T13" fmla="*/ 102 h 362"/>
                <a:gd name="T14" fmla="*/ 3 w 563"/>
                <a:gd name="T15" fmla="*/ 126 h 362"/>
                <a:gd name="T16" fmla="*/ 0 w 563"/>
                <a:gd name="T17" fmla="*/ 140 h 362"/>
                <a:gd name="T18" fmla="*/ 0 w 563"/>
                <a:gd name="T19" fmla="*/ 156 h 362"/>
                <a:gd name="T20" fmla="*/ 3 w 563"/>
                <a:gd name="T21" fmla="*/ 180 h 362"/>
                <a:gd name="T22" fmla="*/ 17 w 563"/>
                <a:gd name="T23" fmla="*/ 212 h 362"/>
                <a:gd name="T24" fmla="*/ 35 w 563"/>
                <a:gd name="T25" fmla="*/ 241 h 362"/>
                <a:gd name="T26" fmla="*/ 60 w 563"/>
                <a:gd name="T27" fmla="*/ 268 h 362"/>
                <a:gd name="T28" fmla="*/ 81 w 563"/>
                <a:gd name="T29" fmla="*/ 292 h 362"/>
                <a:gd name="T30" fmla="*/ 103 w 563"/>
                <a:gd name="T31" fmla="*/ 316 h 362"/>
                <a:gd name="T32" fmla="*/ 119 w 563"/>
                <a:gd name="T33" fmla="*/ 327 h 362"/>
                <a:gd name="T34" fmla="*/ 135 w 563"/>
                <a:gd name="T35" fmla="*/ 335 h 362"/>
                <a:gd name="T36" fmla="*/ 156 w 563"/>
                <a:gd name="T37" fmla="*/ 341 h 362"/>
                <a:gd name="T38" fmla="*/ 183 w 563"/>
                <a:gd name="T39" fmla="*/ 346 h 362"/>
                <a:gd name="T40" fmla="*/ 200 w 563"/>
                <a:gd name="T41" fmla="*/ 349 h 362"/>
                <a:gd name="T42" fmla="*/ 240 w 563"/>
                <a:gd name="T43" fmla="*/ 354 h 362"/>
                <a:gd name="T44" fmla="*/ 286 w 563"/>
                <a:gd name="T45" fmla="*/ 357 h 362"/>
                <a:gd name="T46" fmla="*/ 334 w 563"/>
                <a:gd name="T47" fmla="*/ 359 h 362"/>
                <a:gd name="T48" fmla="*/ 385 w 563"/>
                <a:gd name="T49" fmla="*/ 362 h 362"/>
                <a:gd name="T50" fmla="*/ 434 w 563"/>
                <a:gd name="T51" fmla="*/ 359 h 362"/>
                <a:gd name="T52" fmla="*/ 477 w 563"/>
                <a:gd name="T53" fmla="*/ 351 h 362"/>
                <a:gd name="T54" fmla="*/ 504 w 563"/>
                <a:gd name="T55" fmla="*/ 343 h 362"/>
                <a:gd name="T56" fmla="*/ 517 w 563"/>
                <a:gd name="T57" fmla="*/ 335 h 362"/>
                <a:gd name="T58" fmla="*/ 528 w 563"/>
                <a:gd name="T59" fmla="*/ 325 h 362"/>
                <a:gd name="T60" fmla="*/ 541 w 563"/>
                <a:gd name="T61" fmla="*/ 306 h 362"/>
                <a:gd name="T62" fmla="*/ 555 w 563"/>
                <a:gd name="T63" fmla="*/ 274 h 362"/>
                <a:gd name="T64" fmla="*/ 560 w 563"/>
                <a:gd name="T65" fmla="*/ 236 h 362"/>
                <a:gd name="T66" fmla="*/ 563 w 563"/>
                <a:gd name="T67" fmla="*/ 193 h 362"/>
                <a:gd name="T68" fmla="*/ 560 w 563"/>
                <a:gd name="T69" fmla="*/ 153 h 362"/>
                <a:gd name="T70" fmla="*/ 557 w 563"/>
                <a:gd name="T71" fmla="*/ 113 h 362"/>
                <a:gd name="T72" fmla="*/ 552 w 563"/>
                <a:gd name="T73" fmla="*/ 78 h 362"/>
                <a:gd name="T74" fmla="*/ 547 w 563"/>
                <a:gd name="T75" fmla="*/ 59 h 362"/>
                <a:gd name="T76" fmla="*/ 544 w 563"/>
                <a:gd name="T77" fmla="*/ 46 h 362"/>
                <a:gd name="T78" fmla="*/ 539 w 563"/>
                <a:gd name="T79" fmla="*/ 30 h 362"/>
                <a:gd name="T80" fmla="*/ 533 w 563"/>
                <a:gd name="T81" fmla="*/ 22 h 362"/>
                <a:gd name="T82" fmla="*/ 522 w 563"/>
                <a:gd name="T83" fmla="*/ 19 h 362"/>
                <a:gd name="T84" fmla="*/ 506 w 563"/>
                <a:gd name="T85" fmla="*/ 16 h 362"/>
                <a:gd name="T86" fmla="*/ 479 w 563"/>
                <a:gd name="T87" fmla="*/ 16 h 362"/>
                <a:gd name="T88" fmla="*/ 466 w 563"/>
                <a:gd name="T89" fmla="*/ 13 h 362"/>
                <a:gd name="T90" fmla="*/ 450 w 563"/>
                <a:gd name="T91" fmla="*/ 11 h 362"/>
                <a:gd name="T92" fmla="*/ 409 w 563"/>
                <a:gd name="T93" fmla="*/ 11 h 362"/>
                <a:gd name="T94" fmla="*/ 364 w 563"/>
                <a:gd name="T95" fmla="*/ 13 h 362"/>
                <a:gd name="T96" fmla="*/ 321 w 563"/>
                <a:gd name="T97" fmla="*/ 13 h 362"/>
                <a:gd name="T98" fmla="*/ 283 w 563"/>
                <a:gd name="T99" fmla="*/ 11 h 362"/>
                <a:gd name="T100" fmla="*/ 248 w 563"/>
                <a:gd name="T101" fmla="*/ 5 h 362"/>
                <a:gd name="T102" fmla="*/ 213 w 563"/>
                <a:gd name="T103" fmla="*/ 0 h 362"/>
                <a:gd name="T104" fmla="*/ 186 w 563"/>
                <a:gd name="T105" fmla="*/ 0 h 362"/>
                <a:gd name="T106" fmla="*/ 175 w 563"/>
                <a:gd name="T107" fmla="*/ 0 h 36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563"/>
                <a:gd name="T163" fmla="*/ 0 h 362"/>
                <a:gd name="T164" fmla="*/ 563 w 563"/>
                <a:gd name="T165" fmla="*/ 362 h 36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563" h="362">
                  <a:moveTo>
                    <a:pt x="175" y="0"/>
                  </a:moveTo>
                  <a:lnTo>
                    <a:pt x="162" y="0"/>
                  </a:lnTo>
                  <a:lnTo>
                    <a:pt x="148" y="3"/>
                  </a:lnTo>
                  <a:lnTo>
                    <a:pt x="132" y="5"/>
                  </a:lnTo>
                  <a:lnTo>
                    <a:pt x="119" y="11"/>
                  </a:lnTo>
                  <a:lnTo>
                    <a:pt x="108" y="13"/>
                  </a:lnTo>
                  <a:lnTo>
                    <a:pt x="95" y="22"/>
                  </a:lnTo>
                  <a:lnTo>
                    <a:pt x="81" y="30"/>
                  </a:lnTo>
                  <a:lnTo>
                    <a:pt x="70" y="38"/>
                  </a:lnTo>
                  <a:lnTo>
                    <a:pt x="60" y="48"/>
                  </a:lnTo>
                  <a:lnTo>
                    <a:pt x="46" y="59"/>
                  </a:lnTo>
                  <a:lnTo>
                    <a:pt x="35" y="72"/>
                  </a:lnTo>
                  <a:lnTo>
                    <a:pt x="25" y="89"/>
                  </a:lnTo>
                  <a:lnTo>
                    <a:pt x="14" y="102"/>
                  </a:lnTo>
                  <a:lnTo>
                    <a:pt x="8" y="118"/>
                  </a:lnTo>
                  <a:lnTo>
                    <a:pt x="3" y="126"/>
                  </a:lnTo>
                  <a:lnTo>
                    <a:pt x="3" y="134"/>
                  </a:lnTo>
                  <a:lnTo>
                    <a:pt x="0" y="140"/>
                  </a:lnTo>
                  <a:lnTo>
                    <a:pt x="0" y="148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3" y="180"/>
                  </a:lnTo>
                  <a:lnTo>
                    <a:pt x="8" y="196"/>
                  </a:lnTo>
                  <a:lnTo>
                    <a:pt x="17" y="212"/>
                  </a:lnTo>
                  <a:lnTo>
                    <a:pt x="27" y="225"/>
                  </a:lnTo>
                  <a:lnTo>
                    <a:pt x="35" y="241"/>
                  </a:lnTo>
                  <a:lnTo>
                    <a:pt x="49" y="255"/>
                  </a:lnTo>
                  <a:lnTo>
                    <a:pt x="60" y="268"/>
                  </a:lnTo>
                  <a:lnTo>
                    <a:pt x="70" y="282"/>
                  </a:lnTo>
                  <a:lnTo>
                    <a:pt x="81" y="292"/>
                  </a:lnTo>
                  <a:lnTo>
                    <a:pt x="92" y="306"/>
                  </a:lnTo>
                  <a:lnTo>
                    <a:pt x="103" y="316"/>
                  </a:lnTo>
                  <a:lnTo>
                    <a:pt x="111" y="322"/>
                  </a:lnTo>
                  <a:lnTo>
                    <a:pt x="119" y="327"/>
                  </a:lnTo>
                  <a:lnTo>
                    <a:pt x="127" y="330"/>
                  </a:lnTo>
                  <a:lnTo>
                    <a:pt x="135" y="335"/>
                  </a:lnTo>
                  <a:lnTo>
                    <a:pt x="146" y="338"/>
                  </a:lnTo>
                  <a:lnTo>
                    <a:pt x="156" y="341"/>
                  </a:lnTo>
                  <a:lnTo>
                    <a:pt x="170" y="343"/>
                  </a:lnTo>
                  <a:lnTo>
                    <a:pt x="183" y="346"/>
                  </a:lnTo>
                  <a:lnTo>
                    <a:pt x="191" y="346"/>
                  </a:lnTo>
                  <a:lnTo>
                    <a:pt x="200" y="349"/>
                  </a:lnTo>
                  <a:lnTo>
                    <a:pt x="218" y="351"/>
                  </a:lnTo>
                  <a:lnTo>
                    <a:pt x="240" y="354"/>
                  </a:lnTo>
                  <a:lnTo>
                    <a:pt x="261" y="354"/>
                  </a:lnTo>
                  <a:lnTo>
                    <a:pt x="286" y="357"/>
                  </a:lnTo>
                  <a:lnTo>
                    <a:pt x="310" y="359"/>
                  </a:lnTo>
                  <a:lnTo>
                    <a:pt x="334" y="359"/>
                  </a:lnTo>
                  <a:lnTo>
                    <a:pt x="361" y="362"/>
                  </a:lnTo>
                  <a:lnTo>
                    <a:pt x="385" y="362"/>
                  </a:lnTo>
                  <a:lnTo>
                    <a:pt x="409" y="359"/>
                  </a:lnTo>
                  <a:lnTo>
                    <a:pt x="434" y="359"/>
                  </a:lnTo>
                  <a:lnTo>
                    <a:pt x="455" y="357"/>
                  </a:lnTo>
                  <a:lnTo>
                    <a:pt x="477" y="351"/>
                  </a:lnTo>
                  <a:lnTo>
                    <a:pt x="493" y="346"/>
                  </a:lnTo>
                  <a:lnTo>
                    <a:pt x="504" y="343"/>
                  </a:lnTo>
                  <a:lnTo>
                    <a:pt x="509" y="338"/>
                  </a:lnTo>
                  <a:lnTo>
                    <a:pt x="517" y="335"/>
                  </a:lnTo>
                  <a:lnTo>
                    <a:pt x="522" y="330"/>
                  </a:lnTo>
                  <a:lnTo>
                    <a:pt x="528" y="325"/>
                  </a:lnTo>
                  <a:lnTo>
                    <a:pt x="533" y="319"/>
                  </a:lnTo>
                  <a:lnTo>
                    <a:pt x="541" y="306"/>
                  </a:lnTo>
                  <a:lnTo>
                    <a:pt x="549" y="292"/>
                  </a:lnTo>
                  <a:lnTo>
                    <a:pt x="555" y="274"/>
                  </a:lnTo>
                  <a:lnTo>
                    <a:pt x="557" y="255"/>
                  </a:lnTo>
                  <a:lnTo>
                    <a:pt x="560" y="236"/>
                  </a:lnTo>
                  <a:lnTo>
                    <a:pt x="563" y="215"/>
                  </a:lnTo>
                  <a:lnTo>
                    <a:pt x="563" y="193"/>
                  </a:lnTo>
                  <a:lnTo>
                    <a:pt x="560" y="172"/>
                  </a:lnTo>
                  <a:lnTo>
                    <a:pt x="560" y="153"/>
                  </a:lnTo>
                  <a:lnTo>
                    <a:pt x="557" y="131"/>
                  </a:lnTo>
                  <a:lnTo>
                    <a:pt x="557" y="113"/>
                  </a:lnTo>
                  <a:lnTo>
                    <a:pt x="555" y="94"/>
                  </a:lnTo>
                  <a:lnTo>
                    <a:pt x="552" y="78"/>
                  </a:lnTo>
                  <a:lnTo>
                    <a:pt x="549" y="64"/>
                  </a:lnTo>
                  <a:lnTo>
                    <a:pt x="547" y="59"/>
                  </a:lnTo>
                  <a:lnTo>
                    <a:pt x="547" y="54"/>
                  </a:lnTo>
                  <a:lnTo>
                    <a:pt x="544" y="46"/>
                  </a:lnTo>
                  <a:lnTo>
                    <a:pt x="541" y="38"/>
                  </a:lnTo>
                  <a:lnTo>
                    <a:pt x="539" y="30"/>
                  </a:lnTo>
                  <a:lnTo>
                    <a:pt x="536" y="27"/>
                  </a:lnTo>
                  <a:lnTo>
                    <a:pt x="533" y="22"/>
                  </a:lnTo>
                  <a:lnTo>
                    <a:pt x="528" y="19"/>
                  </a:lnTo>
                  <a:lnTo>
                    <a:pt x="522" y="19"/>
                  </a:lnTo>
                  <a:lnTo>
                    <a:pt x="520" y="16"/>
                  </a:lnTo>
                  <a:lnTo>
                    <a:pt x="506" y="16"/>
                  </a:lnTo>
                  <a:lnTo>
                    <a:pt x="495" y="16"/>
                  </a:lnTo>
                  <a:lnTo>
                    <a:pt x="479" y="16"/>
                  </a:lnTo>
                  <a:lnTo>
                    <a:pt x="474" y="13"/>
                  </a:lnTo>
                  <a:lnTo>
                    <a:pt x="466" y="13"/>
                  </a:lnTo>
                  <a:lnTo>
                    <a:pt x="458" y="13"/>
                  </a:lnTo>
                  <a:lnTo>
                    <a:pt x="450" y="11"/>
                  </a:lnTo>
                  <a:lnTo>
                    <a:pt x="431" y="11"/>
                  </a:lnTo>
                  <a:lnTo>
                    <a:pt x="409" y="11"/>
                  </a:lnTo>
                  <a:lnTo>
                    <a:pt x="388" y="13"/>
                  </a:lnTo>
                  <a:lnTo>
                    <a:pt x="364" y="13"/>
                  </a:lnTo>
                  <a:lnTo>
                    <a:pt x="342" y="13"/>
                  </a:lnTo>
                  <a:lnTo>
                    <a:pt x="321" y="13"/>
                  </a:lnTo>
                  <a:lnTo>
                    <a:pt x="302" y="13"/>
                  </a:lnTo>
                  <a:lnTo>
                    <a:pt x="283" y="11"/>
                  </a:lnTo>
                  <a:lnTo>
                    <a:pt x="264" y="11"/>
                  </a:lnTo>
                  <a:lnTo>
                    <a:pt x="248" y="5"/>
                  </a:lnTo>
                  <a:lnTo>
                    <a:pt x="229" y="3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5387" name="Freeform 41"/>
            <p:cNvSpPr/>
            <p:nvPr/>
          </p:nvSpPr>
          <p:spPr bwMode="auto">
            <a:xfrm>
              <a:off x="4064" y="1504"/>
              <a:ext cx="218" cy="212"/>
            </a:xfrm>
            <a:custGeom>
              <a:avLst/>
              <a:gdLst>
                <a:gd name="T0" fmla="*/ 100 w 218"/>
                <a:gd name="T1" fmla="*/ 0 h 212"/>
                <a:gd name="T2" fmla="*/ 78 w 218"/>
                <a:gd name="T3" fmla="*/ 6 h 212"/>
                <a:gd name="T4" fmla="*/ 57 w 218"/>
                <a:gd name="T5" fmla="*/ 14 h 212"/>
                <a:gd name="T6" fmla="*/ 41 w 218"/>
                <a:gd name="T7" fmla="*/ 25 h 212"/>
                <a:gd name="T8" fmla="*/ 24 w 218"/>
                <a:gd name="T9" fmla="*/ 38 h 212"/>
                <a:gd name="T10" fmla="*/ 14 w 218"/>
                <a:gd name="T11" fmla="*/ 57 h 212"/>
                <a:gd name="T12" fmla="*/ 6 w 218"/>
                <a:gd name="T13" fmla="*/ 76 h 212"/>
                <a:gd name="T14" fmla="*/ 0 w 218"/>
                <a:gd name="T15" fmla="*/ 94 h 212"/>
                <a:gd name="T16" fmla="*/ 0 w 218"/>
                <a:gd name="T17" fmla="*/ 116 h 212"/>
                <a:gd name="T18" fmla="*/ 6 w 218"/>
                <a:gd name="T19" fmla="*/ 137 h 212"/>
                <a:gd name="T20" fmla="*/ 14 w 218"/>
                <a:gd name="T21" fmla="*/ 156 h 212"/>
                <a:gd name="T22" fmla="*/ 24 w 218"/>
                <a:gd name="T23" fmla="*/ 172 h 212"/>
                <a:gd name="T24" fmla="*/ 41 w 218"/>
                <a:gd name="T25" fmla="*/ 188 h 212"/>
                <a:gd name="T26" fmla="*/ 57 w 218"/>
                <a:gd name="T27" fmla="*/ 199 h 212"/>
                <a:gd name="T28" fmla="*/ 78 w 218"/>
                <a:gd name="T29" fmla="*/ 207 h 212"/>
                <a:gd name="T30" fmla="*/ 100 w 218"/>
                <a:gd name="T31" fmla="*/ 212 h 212"/>
                <a:gd name="T32" fmla="*/ 121 w 218"/>
                <a:gd name="T33" fmla="*/ 212 h 212"/>
                <a:gd name="T34" fmla="*/ 143 w 218"/>
                <a:gd name="T35" fmla="*/ 207 h 212"/>
                <a:gd name="T36" fmla="*/ 162 w 218"/>
                <a:gd name="T37" fmla="*/ 199 h 212"/>
                <a:gd name="T38" fmla="*/ 178 w 218"/>
                <a:gd name="T39" fmla="*/ 188 h 212"/>
                <a:gd name="T40" fmla="*/ 194 w 218"/>
                <a:gd name="T41" fmla="*/ 172 h 212"/>
                <a:gd name="T42" fmla="*/ 205 w 218"/>
                <a:gd name="T43" fmla="*/ 156 h 212"/>
                <a:gd name="T44" fmla="*/ 213 w 218"/>
                <a:gd name="T45" fmla="*/ 137 h 212"/>
                <a:gd name="T46" fmla="*/ 218 w 218"/>
                <a:gd name="T47" fmla="*/ 116 h 212"/>
                <a:gd name="T48" fmla="*/ 218 w 218"/>
                <a:gd name="T49" fmla="*/ 94 h 212"/>
                <a:gd name="T50" fmla="*/ 213 w 218"/>
                <a:gd name="T51" fmla="*/ 76 h 212"/>
                <a:gd name="T52" fmla="*/ 205 w 218"/>
                <a:gd name="T53" fmla="*/ 57 h 212"/>
                <a:gd name="T54" fmla="*/ 194 w 218"/>
                <a:gd name="T55" fmla="*/ 38 h 212"/>
                <a:gd name="T56" fmla="*/ 178 w 218"/>
                <a:gd name="T57" fmla="*/ 25 h 212"/>
                <a:gd name="T58" fmla="*/ 162 w 218"/>
                <a:gd name="T59" fmla="*/ 14 h 212"/>
                <a:gd name="T60" fmla="*/ 143 w 218"/>
                <a:gd name="T61" fmla="*/ 6 h 212"/>
                <a:gd name="T62" fmla="*/ 121 w 218"/>
                <a:gd name="T63" fmla="*/ 0 h 2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18"/>
                <a:gd name="T97" fmla="*/ 0 h 212"/>
                <a:gd name="T98" fmla="*/ 218 w 218"/>
                <a:gd name="T99" fmla="*/ 212 h 2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18" h="212">
                  <a:moveTo>
                    <a:pt x="111" y="0"/>
                  </a:moveTo>
                  <a:lnTo>
                    <a:pt x="100" y="0"/>
                  </a:lnTo>
                  <a:lnTo>
                    <a:pt x="89" y="3"/>
                  </a:lnTo>
                  <a:lnTo>
                    <a:pt x="78" y="6"/>
                  </a:lnTo>
                  <a:lnTo>
                    <a:pt x="67" y="8"/>
                  </a:lnTo>
                  <a:lnTo>
                    <a:pt x="57" y="14"/>
                  </a:lnTo>
                  <a:lnTo>
                    <a:pt x="49" y="19"/>
                  </a:lnTo>
                  <a:lnTo>
                    <a:pt x="41" y="25"/>
                  </a:lnTo>
                  <a:lnTo>
                    <a:pt x="33" y="33"/>
                  </a:lnTo>
                  <a:lnTo>
                    <a:pt x="24" y="38"/>
                  </a:lnTo>
                  <a:lnTo>
                    <a:pt x="19" y="46"/>
                  </a:lnTo>
                  <a:lnTo>
                    <a:pt x="14" y="57"/>
                  </a:lnTo>
                  <a:lnTo>
                    <a:pt x="8" y="65"/>
                  </a:lnTo>
                  <a:lnTo>
                    <a:pt x="6" y="76"/>
                  </a:lnTo>
                  <a:lnTo>
                    <a:pt x="3" y="84"/>
                  </a:lnTo>
                  <a:lnTo>
                    <a:pt x="0" y="94"/>
                  </a:lnTo>
                  <a:lnTo>
                    <a:pt x="0" y="105"/>
                  </a:lnTo>
                  <a:lnTo>
                    <a:pt x="0" y="116"/>
                  </a:lnTo>
                  <a:lnTo>
                    <a:pt x="3" y="126"/>
                  </a:lnTo>
                  <a:lnTo>
                    <a:pt x="6" y="137"/>
                  </a:lnTo>
                  <a:lnTo>
                    <a:pt x="8" y="148"/>
                  </a:lnTo>
                  <a:lnTo>
                    <a:pt x="14" y="156"/>
                  </a:lnTo>
                  <a:lnTo>
                    <a:pt x="19" y="164"/>
                  </a:lnTo>
                  <a:lnTo>
                    <a:pt x="24" y="172"/>
                  </a:lnTo>
                  <a:lnTo>
                    <a:pt x="33" y="180"/>
                  </a:lnTo>
                  <a:lnTo>
                    <a:pt x="41" y="188"/>
                  </a:lnTo>
                  <a:lnTo>
                    <a:pt x="49" y="193"/>
                  </a:lnTo>
                  <a:lnTo>
                    <a:pt x="57" y="199"/>
                  </a:lnTo>
                  <a:lnTo>
                    <a:pt x="67" y="204"/>
                  </a:lnTo>
                  <a:lnTo>
                    <a:pt x="78" y="207"/>
                  </a:lnTo>
                  <a:lnTo>
                    <a:pt x="89" y="210"/>
                  </a:lnTo>
                  <a:lnTo>
                    <a:pt x="100" y="212"/>
                  </a:lnTo>
                  <a:lnTo>
                    <a:pt x="111" y="212"/>
                  </a:lnTo>
                  <a:lnTo>
                    <a:pt x="121" y="212"/>
                  </a:lnTo>
                  <a:lnTo>
                    <a:pt x="132" y="210"/>
                  </a:lnTo>
                  <a:lnTo>
                    <a:pt x="143" y="207"/>
                  </a:lnTo>
                  <a:lnTo>
                    <a:pt x="154" y="204"/>
                  </a:lnTo>
                  <a:lnTo>
                    <a:pt x="162" y="199"/>
                  </a:lnTo>
                  <a:lnTo>
                    <a:pt x="170" y="193"/>
                  </a:lnTo>
                  <a:lnTo>
                    <a:pt x="178" y="188"/>
                  </a:lnTo>
                  <a:lnTo>
                    <a:pt x="186" y="180"/>
                  </a:lnTo>
                  <a:lnTo>
                    <a:pt x="194" y="172"/>
                  </a:lnTo>
                  <a:lnTo>
                    <a:pt x="199" y="164"/>
                  </a:lnTo>
                  <a:lnTo>
                    <a:pt x="205" y="156"/>
                  </a:lnTo>
                  <a:lnTo>
                    <a:pt x="210" y="148"/>
                  </a:lnTo>
                  <a:lnTo>
                    <a:pt x="213" y="137"/>
                  </a:lnTo>
                  <a:lnTo>
                    <a:pt x="215" y="126"/>
                  </a:lnTo>
                  <a:lnTo>
                    <a:pt x="218" y="116"/>
                  </a:lnTo>
                  <a:lnTo>
                    <a:pt x="218" y="105"/>
                  </a:lnTo>
                  <a:lnTo>
                    <a:pt x="218" y="94"/>
                  </a:lnTo>
                  <a:lnTo>
                    <a:pt x="215" y="84"/>
                  </a:lnTo>
                  <a:lnTo>
                    <a:pt x="213" y="76"/>
                  </a:lnTo>
                  <a:lnTo>
                    <a:pt x="210" y="65"/>
                  </a:lnTo>
                  <a:lnTo>
                    <a:pt x="205" y="57"/>
                  </a:lnTo>
                  <a:lnTo>
                    <a:pt x="199" y="46"/>
                  </a:lnTo>
                  <a:lnTo>
                    <a:pt x="194" y="38"/>
                  </a:lnTo>
                  <a:lnTo>
                    <a:pt x="186" y="33"/>
                  </a:lnTo>
                  <a:lnTo>
                    <a:pt x="178" y="25"/>
                  </a:lnTo>
                  <a:lnTo>
                    <a:pt x="170" y="19"/>
                  </a:lnTo>
                  <a:lnTo>
                    <a:pt x="162" y="14"/>
                  </a:lnTo>
                  <a:lnTo>
                    <a:pt x="154" y="8"/>
                  </a:lnTo>
                  <a:lnTo>
                    <a:pt x="143" y="6"/>
                  </a:lnTo>
                  <a:lnTo>
                    <a:pt x="132" y="3"/>
                  </a:lnTo>
                  <a:lnTo>
                    <a:pt x="121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38017" y="3604926"/>
            <a:ext cx="79970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90"/>
                </a:solidFill>
              </a:rPr>
              <a:t>Suppose an ISP only wants to route traffic to/from its customer networks (does not want to carry transit traffic between other ISPs)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4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4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600">
                <a:cs typeface="+mj-cs"/>
              </a:rPr>
              <a:t>Why different Intra-, Inter-AS routing ?</a:t>
            </a:r>
            <a:r>
              <a:rPr lang="en-US" sz="4800">
                <a:cs typeface="+mj-cs"/>
              </a:rPr>
              <a:t> </a:t>
            </a:r>
            <a:endParaRPr lang="en-US" sz="4800">
              <a:cs typeface="+mj-cs"/>
            </a:endParaRPr>
          </a:p>
        </p:txBody>
      </p:sp>
      <p:sp>
        <p:nvSpPr>
          <p:cNvPr id="1873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7213" y="1393825"/>
            <a:ext cx="8229600" cy="4572000"/>
          </a:xfrm>
        </p:spPr>
        <p:txBody>
          <a:bodyPr/>
          <a:lstStyle/>
          <a:p>
            <a:pPr>
              <a:buFont typeface="Wingdings" panose="05000000000000000000" charset="0"/>
              <a:buNone/>
            </a:pPr>
            <a:r>
              <a:rPr lang="en-US" sz="3200" i="1">
                <a:solidFill>
                  <a:srgbClr val="CC0000"/>
                </a:solidFill>
                <a:latin typeface="Gill Sans MT" panose="020B0502020104020203" pitchFamily="34" charset="0"/>
              </a:rPr>
              <a:t>policy:</a:t>
            </a:r>
            <a:r>
              <a:rPr lang="en-US">
                <a:latin typeface="Gill Sans MT" panose="020B0502020104020203" pitchFamily="34" charset="0"/>
              </a:rPr>
              <a:t> </a:t>
            </a:r>
            <a:endParaRPr lang="en-US">
              <a:latin typeface="Gill Sans MT" panose="020B0502020104020203" pitchFamily="34" charset="0"/>
            </a:endParaRPr>
          </a:p>
          <a:p>
            <a:r>
              <a:rPr lang="en-US">
                <a:latin typeface="Gill Sans MT" panose="020B0502020104020203" pitchFamily="34" charset="0"/>
              </a:rPr>
              <a:t>inter-AS: admin wants control over how its traffic routed, who routes through its net. </a:t>
            </a:r>
            <a:endParaRPr lang="en-US">
              <a:latin typeface="Gill Sans MT" panose="020B0502020104020203" pitchFamily="34" charset="0"/>
            </a:endParaRPr>
          </a:p>
          <a:p>
            <a:r>
              <a:rPr lang="en-US">
                <a:latin typeface="Gill Sans MT" panose="020B0502020104020203" pitchFamily="34" charset="0"/>
              </a:rPr>
              <a:t>intra-AS: single admin, so no policy decisions needed</a:t>
            </a:r>
            <a:endParaRPr lang="en-US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 sz="3200" i="1">
                <a:solidFill>
                  <a:srgbClr val="CC0000"/>
                </a:solidFill>
                <a:latin typeface="Gill Sans MT" panose="020B0502020104020203" pitchFamily="34" charset="0"/>
              </a:rPr>
              <a:t>scale:</a:t>
            </a:r>
            <a:endParaRPr lang="en-US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r>
              <a:rPr lang="en-US">
                <a:latin typeface="Gill Sans MT" panose="020B0502020104020203" pitchFamily="34" charset="0"/>
              </a:rPr>
              <a:t>hierarchical routing saves table size, reduced update traffic</a:t>
            </a:r>
            <a:endParaRPr lang="en-US">
              <a:latin typeface="Gill Sans MT" panose="020B0502020104020203" pitchFamily="3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 i="1">
                <a:solidFill>
                  <a:srgbClr val="CC0000"/>
                </a:solidFill>
                <a:latin typeface="Gill Sans MT" panose="020B0502020104020203" pitchFamily="34" charset="0"/>
              </a:rPr>
              <a:t>performance: </a:t>
            </a:r>
            <a:endParaRPr lang="en-US" i="1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r>
              <a:rPr lang="en-US">
                <a:latin typeface="Gill Sans MT" panose="020B0502020104020203" pitchFamily="34" charset="0"/>
              </a:rPr>
              <a:t>intra-AS: can focus on performance</a:t>
            </a:r>
            <a:endParaRPr lang="en-US">
              <a:latin typeface="Gill Sans MT" panose="020B0502020104020203" pitchFamily="34" charset="0"/>
            </a:endParaRPr>
          </a:p>
          <a:p>
            <a:r>
              <a:rPr lang="en-US">
                <a:latin typeface="Gill Sans MT" panose="020B0502020104020203" pitchFamily="34" charset="0"/>
              </a:rPr>
              <a:t>inter-AS: policy may dominate over performance</a:t>
            </a:r>
            <a:endParaRPr lang="en-US">
              <a:latin typeface="Gill Sans MT" panose="020B0502020104020203" pitchFamily="34" charset="0"/>
            </a:endParaRPr>
          </a:p>
        </p:txBody>
      </p:sp>
      <p:pic>
        <p:nvPicPr>
          <p:cNvPr id="187397" name="Picture 4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1049338"/>
            <a:ext cx="7313612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1025525"/>
            <a:ext cx="4113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4301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5.1 </a:t>
            </a:r>
            <a:r>
              <a:rPr lang="en-US" sz="2400" dirty="0">
                <a:latin typeface="Gill Sans MT" panose="020B0502020104020203" pitchFamily="34" charset="0"/>
              </a:rPr>
              <a:t>introduction</a:t>
            </a:r>
            <a:endParaRPr lang="en-US" sz="2400" dirty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5.2 routing protocols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link state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distance vector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5.3 intra</a:t>
            </a:r>
            <a:r>
              <a:rPr lang="en-US" sz="2400" dirty="0"/>
              <a:t>-AS </a:t>
            </a:r>
            <a:r>
              <a:rPr lang="en-US" sz="2400" dirty="0" smtClean="0"/>
              <a:t>routing </a:t>
            </a:r>
            <a:r>
              <a:rPr lang="en-US" sz="2400" dirty="0"/>
              <a:t>in the Internet: </a:t>
            </a:r>
            <a:r>
              <a:rPr lang="en-US" sz="2400" dirty="0" smtClean="0"/>
              <a:t>OSPF</a:t>
            </a:r>
            <a:endParaRPr lang="en-US" sz="2400" dirty="0" smtClean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5.4 routing among </a:t>
            </a:r>
            <a:r>
              <a:rPr lang="en-US" sz="2400" dirty="0"/>
              <a:t>the ISPs: B</a:t>
            </a:r>
            <a:r>
              <a:rPr lang="en-US" sz="2400" dirty="0" smtClean="0"/>
              <a:t>GP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3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marL="462280" indent="-462280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5.5 The SDN </a:t>
            </a:r>
            <a:r>
              <a:rPr lang="en-US" sz="2400" dirty="0">
                <a:solidFill>
                  <a:srgbClr val="CC0000"/>
                </a:solidFill>
                <a:latin typeface="Gill Sans MT" panose="020B0502020104020203" pitchFamily="34" charset="0"/>
              </a:rPr>
              <a:t>c</a:t>
            </a: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ontrol </a:t>
            </a:r>
            <a:r>
              <a:rPr lang="en-US" sz="2400" dirty="0">
                <a:solidFill>
                  <a:srgbClr val="CC0000"/>
                </a:solidFill>
                <a:latin typeface="Gill Sans MT" panose="020B0502020104020203" pitchFamily="34" charset="0"/>
              </a:rPr>
              <a:t>p</a:t>
            </a: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lane</a:t>
            </a:r>
            <a:endParaRPr lang="en-US" sz="2400" dirty="0" smtClean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5.6 </a:t>
            </a:r>
            <a:r>
              <a:rPr lang="en-US" sz="2400" dirty="0"/>
              <a:t>ICMP: The Internet Control Message Protocol </a:t>
            </a:r>
            <a:endParaRPr lang="en-US" sz="2400" dirty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/>
              <a:t>5.7 Network </a:t>
            </a:r>
            <a:r>
              <a:rPr lang="en-US" sz="2400" dirty="0" smtClean="0"/>
              <a:t>management </a:t>
            </a:r>
            <a:r>
              <a:rPr lang="en-US" sz="2400" dirty="0"/>
              <a:t>and SNMP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4" name="Rectangle 2"/>
          <p:cNvSpPr>
            <a:spLocks noChangeArrowheads="1"/>
          </p:cNvSpPr>
          <p:nvPr/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5: </a:t>
            </a: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outline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9" name="Text Box 167"/>
          <p:cNvSpPr txBox="1">
            <a:spLocks noChangeArrowheads="1"/>
          </p:cNvSpPr>
          <p:nvPr/>
        </p:nvSpPr>
        <p:spPr bwMode="auto">
          <a:xfrm>
            <a:off x="542925" y="236538"/>
            <a:ext cx="6921862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Software defined networking (SDN)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pic>
        <p:nvPicPr>
          <p:cNvPr id="48170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776288"/>
            <a:ext cx="6422481" cy="20891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01427" y="1282678"/>
            <a:ext cx="7772400" cy="4648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Internet network layer: historically has been implemented via distributed, per-router approach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i="1" dirty="0" smtClean="0">
                <a:solidFill>
                  <a:srgbClr val="000090"/>
                </a:solidFill>
              </a:rPr>
              <a:t>monolithic</a:t>
            </a:r>
            <a:r>
              <a:rPr lang="en-US" dirty="0" smtClean="0"/>
              <a:t> router contains switching hardware, runs proprietary implementation of Internet standard protocols (IP, RIP, IS-IS, OSPF, BGP) in proprietary router OS (e.g., Cisco IOS)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smtClean="0"/>
              <a:t>different “middleboxes” for different network layer functions: firewalls, load balancers, NAT boxes, ..</a:t>
            </a:r>
            <a:endParaRPr lang="en-US" dirty="0" smtClean="0"/>
          </a:p>
          <a:p>
            <a:pPr lvl="1">
              <a:lnSpc>
                <a:spcPct val="90000"/>
              </a:lnSpc>
            </a:pPr>
            <a:endParaRPr lang="en-US" dirty="0"/>
          </a:p>
          <a:p>
            <a:r>
              <a:rPr lang="en-US" dirty="0" smtClean="0"/>
              <a:t>~2005: renewed interest in rethinking network control plane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687845" cy="38210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43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63" y="819150"/>
            <a:ext cx="5858352" cy="185090"/>
          </a:xfrm>
          <a:prstGeom prst="rect">
            <a:avLst/>
          </a:prstGeom>
          <a:noFill/>
          <a:ln>
            <a:noFill/>
          </a:ln>
        </p:spPr>
      </p:pic>
      <p:sp>
        <p:nvSpPr>
          <p:cNvPr id="47105" name="Freeform 2"/>
          <p:cNvSpPr/>
          <p:nvPr/>
        </p:nvSpPr>
        <p:spPr bwMode="auto">
          <a:xfrm>
            <a:off x="2592388" y="5766426"/>
            <a:ext cx="4027487" cy="939800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48" name="Straight Connector 147"/>
          <p:cNvCxnSpPr/>
          <p:nvPr/>
        </p:nvCxnSpPr>
        <p:spPr>
          <a:xfrm flipV="1">
            <a:off x="3222625" y="5918826"/>
            <a:ext cx="1316038" cy="13176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3111500" y="6104563"/>
            <a:ext cx="2259013" cy="30003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>
            <a:off x="3124200" y="6210926"/>
            <a:ext cx="714375" cy="27463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4141788" y="6404601"/>
            <a:ext cx="1247775" cy="8096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4802188" y="5950576"/>
            <a:ext cx="1057275" cy="12382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V="1">
            <a:off x="4086225" y="6104563"/>
            <a:ext cx="1790700" cy="30003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V="1">
            <a:off x="5413375" y="6133138"/>
            <a:ext cx="588963" cy="271463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4556125" y="5918826"/>
            <a:ext cx="814388" cy="40005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7128" name="Group 7"/>
          <p:cNvGrpSpPr/>
          <p:nvPr/>
        </p:nvGrpSpPr>
        <p:grpSpPr bwMode="auto">
          <a:xfrm>
            <a:off x="3681413" y="6344276"/>
            <a:ext cx="563562" cy="293687"/>
            <a:chOff x="1871277" y="1576300"/>
            <a:chExt cx="1128371" cy="437861"/>
          </a:xfrm>
        </p:grpSpPr>
        <p:sp>
          <p:nvSpPr>
            <p:cNvPr id="318" name="Oval 317"/>
            <p:cNvSpPr/>
            <p:nvPr/>
          </p:nvSpPr>
          <p:spPr bwMode="auto">
            <a:xfrm flipV="1">
              <a:off x="1874455" y="1694641"/>
              <a:ext cx="1125193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9" name="Rectangle 318"/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0" name="Oval 319"/>
            <p:cNvSpPr/>
            <p:nvPr/>
          </p:nvSpPr>
          <p:spPr bwMode="auto">
            <a:xfrm flipV="1">
              <a:off x="1871277" y="1576300"/>
              <a:ext cx="1125193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4" name="Freeform 323"/>
            <p:cNvSpPr/>
            <p:nvPr/>
          </p:nvSpPr>
          <p:spPr bwMode="auto">
            <a:xfrm>
              <a:off x="2160521" y="1673339"/>
              <a:ext cx="546704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5" name="Freeform 324"/>
            <p:cNvSpPr/>
            <p:nvPr/>
          </p:nvSpPr>
          <p:spPr bwMode="auto">
            <a:xfrm>
              <a:off x="2103307" y="1633104"/>
              <a:ext cx="661131" cy="111240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6" name="Freeform 325"/>
            <p:cNvSpPr/>
            <p:nvPr/>
          </p:nvSpPr>
          <p:spPr bwMode="auto">
            <a:xfrm>
              <a:off x="2538765" y="1727776"/>
              <a:ext cx="241567" cy="97039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27" name="Freeform 326"/>
            <p:cNvSpPr/>
            <p:nvPr/>
          </p:nvSpPr>
          <p:spPr bwMode="auto">
            <a:xfrm>
              <a:off x="2090593" y="1730143"/>
              <a:ext cx="238389" cy="97040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22" name="Straight Connector 321"/>
            <p:cNvCxnSpPr>
              <a:endCxn id="320" idx="2"/>
            </p:cNvCxnSpPr>
            <p:nvPr/>
          </p:nvCxnSpPr>
          <p:spPr bwMode="auto">
            <a:xfrm flipH="1" flipV="1">
              <a:off x="1871277" y="1737244"/>
              <a:ext cx="3178" cy="123075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/>
          </p:nvCxnSpPr>
          <p:spPr bwMode="auto">
            <a:xfrm flipH="1" flipV="1">
              <a:off x="2996470" y="1734876"/>
              <a:ext cx="3178" cy="123075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129" name="Group 327"/>
          <p:cNvGrpSpPr/>
          <p:nvPr/>
        </p:nvGrpSpPr>
        <p:grpSpPr bwMode="auto">
          <a:xfrm>
            <a:off x="4376738" y="5802938"/>
            <a:ext cx="565150" cy="292100"/>
            <a:chOff x="1871277" y="1576300"/>
            <a:chExt cx="1128371" cy="437861"/>
          </a:xfrm>
        </p:grpSpPr>
        <p:sp>
          <p:nvSpPr>
            <p:cNvPr id="329" name="Oval 328"/>
            <p:cNvSpPr/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0" name="Rectangle 329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1" name="Oval 330"/>
            <p:cNvSpPr/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2" name="Freeform 331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3" name="Freeform 332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4" name="Freeform 333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5" name="Freeform 334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36" name="Straight Connector 335"/>
            <p:cNvCxnSpPr>
              <a:endCxn id="331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130" name="Group 337"/>
          <p:cNvGrpSpPr/>
          <p:nvPr/>
        </p:nvGrpSpPr>
        <p:grpSpPr bwMode="auto">
          <a:xfrm>
            <a:off x="5019675" y="6256963"/>
            <a:ext cx="563563" cy="293688"/>
            <a:chOff x="1871277" y="1576300"/>
            <a:chExt cx="1128371" cy="437861"/>
          </a:xfrm>
        </p:grpSpPr>
        <p:sp>
          <p:nvSpPr>
            <p:cNvPr id="339" name="Oval 338"/>
            <p:cNvSpPr/>
            <p:nvPr/>
          </p:nvSpPr>
          <p:spPr bwMode="auto">
            <a:xfrm flipV="1">
              <a:off x="1874457" y="1694641"/>
              <a:ext cx="1125191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0" name="Rectangle 339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1" name="Oval 340"/>
            <p:cNvSpPr/>
            <p:nvPr/>
          </p:nvSpPr>
          <p:spPr bwMode="auto">
            <a:xfrm flipV="1">
              <a:off x="1871277" y="1576300"/>
              <a:ext cx="1125191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2" name="Freeform 341"/>
            <p:cNvSpPr/>
            <p:nvPr/>
          </p:nvSpPr>
          <p:spPr bwMode="auto">
            <a:xfrm>
              <a:off x="2160522" y="1673340"/>
              <a:ext cx="546703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3" name="Freeform 342"/>
            <p:cNvSpPr/>
            <p:nvPr/>
          </p:nvSpPr>
          <p:spPr bwMode="auto">
            <a:xfrm>
              <a:off x="2103309" y="1633103"/>
              <a:ext cx="661129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4" name="Freeform 343"/>
            <p:cNvSpPr/>
            <p:nvPr/>
          </p:nvSpPr>
          <p:spPr bwMode="auto">
            <a:xfrm>
              <a:off x="2538763" y="1727776"/>
              <a:ext cx="24156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5" name="Freeform 344"/>
            <p:cNvSpPr/>
            <p:nvPr/>
          </p:nvSpPr>
          <p:spPr bwMode="auto">
            <a:xfrm>
              <a:off x="2090595" y="1730144"/>
              <a:ext cx="238387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46" name="Straight Connector 345"/>
            <p:cNvCxnSpPr>
              <a:endCxn id="341" idx="2"/>
            </p:cNvCxnSpPr>
            <p:nvPr/>
          </p:nvCxnSpPr>
          <p:spPr bwMode="auto">
            <a:xfrm flipH="1" flipV="1">
              <a:off x="1871277" y="1737243"/>
              <a:ext cx="3180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/>
          </p:nvCxnSpPr>
          <p:spPr bwMode="auto">
            <a:xfrm flipH="1" flipV="1">
              <a:off x="2996468" y="1734877"/>
              <a:ext cx="3180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131" name="Group 347"/>
          <p:cNvGrpSpPr/>
          <p:nvPr/>
        </p:nvGrpSpPr>
        <p:grpSpPr bwMode="auto">
          <a:xfrm>
            <a:off x="5741988" y="5942638"/>
            <a:ext cx="565150" cy="293688"/>
            <a:chOff x="1871277" y="1576300"/>
            <a:chExt cx="1128371" cy="437861"/>
          </a:xfrm>
        </p:grpSpPr>
        <p:sp>
          <p:nvSpPr>
            <p:cNvPr id="349" name="Oval 348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0" name="Rectangle 349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51" name="Oval 350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2" name="Freeform 351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53" name="Freeform 352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54" name="Freeform 353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55" name="Freeform 354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56" name="Straight Connector 355"/>
            <p:cNvCxnSpPr>
              <a:endCxn id="351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132" name="Group 357"/>
          <p:cNvGrpSpPr/>
          <p:nvPr/>
        </p:nvGrpSpPr>
        <p:grpSpPr bwMode="auto">
          <a:xfrm>
            <a:off x="2714625" y="5988676"/>
            <a:ext cx="565150" cy="293687"/>
            <a:chOff x="1871277" y="1576300"/>
            <a:chExt cx="1128371" cy="437861"/>
          </a:xfrm>
        </p:grpSpPr>
        <p:sp>
          <p:nvSpPr>
            <p:cNvPr id="359" name="Oval 358"/>
            <p:cNvSpPr/>
            <p:nvPr/>
          </p:nvSpPr>
          <p:spPr bwMode="auto">
            <a:xfrm flipV="1">
              <a:off x="1874448" y="1694641"/>
              <a:ext cx="1125200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0" name="Rectangle 359"/>
            <p:cNvSpPr/>
            <p:nvPr/>
          </p:nvSpPr>
          <p:spPr bwMode="auto">
            <a:xfrm>
              <a:off x="1871277" y="1739610"/>
              <a:ext cx="1128371" cy="11597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1" name="Oval 360"/>
            <p:cNvSpPr/>
            <p:nvPr/>
          </p:nvSpPr>
          <p:spPr bwMode="auto">
            <a:xfrm flipV="1">
              <a:off x="1871277" y="1576300"/>
              <a:ext cx="1125202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2" name="Freeform 361"/>
            <p:cNvSpPr/>
            <p:nvPr/>
          </p:nvSpPr>
          <p:spPr bwMode="auto">
            <a:xfrm>
              <a:off x="2159710" y="1673339"/>
              <a:ext cx="548337" cy="160944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3" name="Freeform 362"/>
            <p:cNvSpPr/>
            <p:nvPr/>
          </p:nvSpPr>
          <p:spPr bwMode="auto">
            <a:xfrm>
              <a:off x="2102657" y="1633104"/>
              <a:ext cx="662442" cy="111240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4" name="Freeform 363"/>
            <p:cNvSpPr/>
            <p:nvPr/>
          </p:nvSpPr>
          <p:spPr bwMode="auto">
            <a:xfrm>
              <a:off x="2536889" y="1727776"/>
              <a:ext cx="244059" cy="97039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5" name="Freeform 364"/>
            <p:cNvSpPr/>
            <p:nvPr/>
          </p:nvSpPr>
          <p:spPr bwMode="auto">
            <a:xfrm>
              <a:off x="2089979" y="1730143"/>
              <a:ext cx="240888" cy="97040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66" name="Straight Connector 365"/>
            <p:cNvCxnSpPr>
              <a:endCxn id="361" idx="2"/>
            </p:cNvCxnSpPr>
            <p:nvPr/>
          </p:nvCxnSpPr>
          <p:spPr bwMode="auto">
            <a:xfrm flipH="1" flipV="1">
              <a:off x="1871277" y="1737244"/>
              <a:ext cx="3171" cy="123075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/>
          </p:nvCxnSpPr>
          <p:spPr bwMode="auto">
            <a:xfrm flipH="1" flipV="1">
              <a:off x="2996479" y="1734876"/>
              <a:ext cx="3169" cy="123075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1757805" y="2660292"/>
            <a:ext cx="5270058" cy="3804634"/>
            <a:chOff x="1757805" y="2331054"/>
            <a:chExt cx="5270058" cy="3804634"/>
          </a:xfrm>
        </p:grpSpPr>
        <p:sp>
          <p:nvSpPr>
            <p:cNvPr id="268" name="Freeform 267"/>
            <p:cNvSpPr/>
            <p:nvPr/>
          </p:nvSpPr>
          <p:spPr>
            <a:xfrm>
              <a:off x="1776413" y="4829175"/>
              <a:ext cx="1220787" cy="920750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20510" h="921649">
                  <a:moveTo>
                    <a:pt x="1060159" y="921649"/>
                  </a:moveTo>
                  <a:cubicBezTo>
                    <a:pt x="166591" y="183345"/>
                    <a:pt x="908943" y="790884"/>
                    <a:pt x="0" y="51716"/>
                  </a:cubicBezTo>
                  <a:cubicBezTo>
                    <a:pt x="346878" y="57311"/>
                    <a:pt x="712340" y="-5240"/>
                    <a:pt x="1059218" y="355"/>
                  </a:cubicBezTo>
                  <a:cubicBezTo>
                    <a:pt x="1192967" y="751903"/>
                    <a:pt x="1090859" y="157699"/>
                    <a:pt x="1220510" y="849923"/>
                  </a:cubicBezTo>
                  <a:cubicBezTo>
                    <a:pt x="1126090" y="855456"/>
                    <a:pt x="1222187" y="863235"/>
                    <a:pt x="1060159" y="92164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2" name="Freeform 271"/>
            <p:cNvSpPr/>
            <p:nvPr/>
          </p:nvSpPr>
          <p:spPr>
            <a:xfrm>
              <a:off x="6102350" y="4916488"/>
              <a:ext cx="925513" cy="75723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3004 w 954755"/>
                <a:gd name="connsiteY0-372" fmla="*/ 943771 h 976186"/>
                <a:gd name="connsiteX1-373" fmla="*/ 455145 w 954755"/>
                <a:gd name="connsiteY1-374" fmla="*/ 11688 h 976186"/>
                <a:gd name="connsiteX2-375" fmla="*/ 954755 w 954755"/>
                <a:gd name="connsiteY2-376" fmla="*/ 0 h 976186"/>
                <a:gd name="connsiteX3-377" fmla="*/ 728484 w 954755"/>
                <a:gd name="connsiteY3-378" fmla="*/ 976186 h 976186"/>
                <a:gd name="connsiteX4-379" fmla="*/ 23004 w 954755"/>
                <a:gd name="connsiteY4-380" fmla="*/ 943771 h 976186"/>
                <a:gd name="connsiteX0-381" fmla="*/ 0 w 931751"/>
                <a:gd name="connsiteY0-382" fmla="*/ 943771 h 976186"/>
                <a:gd name="connsiteX1-383" fmla="*/ 432141 w 931751"/>
                <a:gd name="connsiteY1-384" fmla="*/ 11688 h 976186"/>
                <a:gd name="connsiteX2-385" fmla="*/ 931751 w 931751"/>
                <a:gd name="connsiteY2-386" fmla="*/ 0 h 976186"/>
                <a:gd name="connsiteX3-387" fmla="*/ 705480 w 931751"/>
                <a:gd name="connsiteY3-388" fmla="*/ 976186 h 976186"/>
                <a:gd name="connsiteX4-389" fmla="*/ 0 w 931751"/>
                <a:gd name="connsiteY4-390" fmla="*/ 943771 h 976186"/>
                <a:gd name="connsiteX0-391" fmla="*/ 0 w 931751"/>
                <a:gd name="connsiteY0-392" fmla="*/ 943771 h 976186"/>
                <a:gd name="connsiteX1-393" fmla="*/ 432141 w 931751"/>
                <a:gd name="connsiteY1-394" fmla="*/ 11688 h 976186"/>
                <a:gd name="connsiteX2-395" fmla="*/ 931751 w 931751"/>
                <a:gd name="connsiteY2-396" fmla="*/ 0 h 976186"/>
                <a:gd name="connsiteX3-397" fmla="*/ 705480 w 931751"/>
                <a:gd name="connsiteY3-398" fmla="*/ 976186 h 976186"/>
                <a:gd name="connsiteX4-399" fmla="*/ 0 w 931751"/>
                <a:gd name="connsiteY4-400" fmla="*/ 943771 h 976186"/>
                <a:gd name="connsiteX0-401" fmla="*/ 0 w 931751"/>
                <a:gd name="connsiteY0-402" fmla="*/ 943771 h 976186"/>
                <a:gd name="connsiteX1-403" fmla="*/ 432141 w 931751"/>
                <a:gd name="connsiteY1-404" fmla="*/ 11688 h 976186"/>
                <a:gd name="connsiteX2-405" fmla="*/ 931751 w 931751"/>
                <a:gd name="connsiteY2-406" fmla="*/ 0 h 976186"/>
                <a:gd name="connsiteX3-407" fmla="*/ 705480 w 931751"/>
                <a:gd name="connsiteY3-408" fmla="*/ 976186 h 976186"/>
                <a:gd name="connsiteX4-409" fmla="*/ 0 w 931751"/>
                <a:gd name="connsiteY4-410" fmla="*/ 943771 h 976186"/>
                <a:gd name="connsiteX0-411" fmla="*/ 0 w 931751"/>
                <a:gd name="connsiteY0-412" fmla="*/ 943771 h 966342"/>
                <a:gd name="connsiteX1-413" fmla="*/ 432141 w 931751"/>
                <a:gd name="connsiteY1-414" fmla="*/ 11688 h 966342"/>
                <a:gd name="connsiteX2-415" fmla="*/ 931751 w 931751"/>
                <a:gd name="connsiteY2-416" fmla="*/ 0 h 966342"/>
                <a:gd name="connsiteX3-417" fmla="*/ 183705 w 931751"/>
                <a:gd name="connsiteY3-418" fmla="*/ 966342 h 966342"/>
                <a:gd name="connsiteX4-419" fmla="*/ 0 w 931751"/>
                <a:gd name="connsiteY4-420" fmla="*/ 943771 h 966342"/>
                <a:gd name="connsiteX0-421" fmla="*/ 0 w 931751"/>
                <a:gd name="connsiteY0-422" fmla="*/ 943771 h 966342"/>
                <a:gd name="connsiteX1-423" fmla="*/ 432141 w 931751"/>
                <a:gd name="connsiteY1-424" fmla="*/ 11688 h 966342"/>
                <a:gd name="connsiteX2-425" fmla="*/ 931751 w 931751"/>
                <a:gd name="connsiteY2-426" fmla="*/ 0 h 966342"/>
                <a:gd name="connsiteX3-427" fmla="*/ 183705 w 931751"/>
                <a:gd name="connsiteY3-428" fmla="*/ 966342 h 966342"/>
                <a:gd name="connsiteX4-429" fmla="*/ 0 w 931751"/>
                <a:gd name="connsiteY4-430" fmla="*/ 943771 h 966342"/>
                <a:gd name="connsiteX0-431" fmla="*/ 0 w 931751"/>
                <a:gd name="connsiteY0-432" fmla="*/ 943771 h 966342"/>
                <a:gd name="connsiteX1-433" fmla="*/ 432141 w 931751"/>
                <a:gd name="connsiteY1-434" fmla="*/ 11688 h 966342"/>
                <a:gd name="connsiteX2-435" fmla="*/ 931751 w 931751"/>
                <a:gd name="connsiteY2-436" fmla="*/ 0 h 966342"/>
                <a:gd name="connsiteX3-437" fmla="*/ 183705 w 931751"/>
                <a:gd name="connsiteY3-438" fmla="*/ 966342 h 966342"/>
                <a:gd name="connsiteX4-439" fmla="*/ 0 w 931751"/>
                <a:gd name="connsiteY4-440" fmla="*/ 943771 h 966342"/>
                <a:gd name="connsiteX0-441" fmla="*/ 0 w 956363"/>
                <a:gd name="connsiteY0-442" fmla="*/ 932083 h 954654"/>
                <a:gd name="connsiteX1-443" fmla="*/ 432141 w 956363"/>
                <a:gd name="connsiteY1-444" fmla="*/ 0 h 954654"/>
                <a:gd name="connsiteX2-445" fmla="*/ 956363 w 956363"/>
                <a:gd name="connsiteY2-446" fmla="*/ 12924 h 954654"/>
                <a:gd name="connsiteX3-447" fmla="*/ 183705 w 956363"/>
                <a:gd name="connsiteY3-448" fmla="*/ 954654 h 954654"/>
                <a:gd name="connsiteX4-449" fmla="*/ 0 w 956363"/>
                <a:gd name="connsiteY4-450" fmla="*/ 932083 h 954654"/>
                <a:gd name="connsiteX0-451" fmla="*/ 0 w 956363"/>
                <a:gd name="connsiteY0-452" fmla="*/ 919226 h 941797"/>
                <a:gd name="connsiteX1-453" fmla="*/ 405840 w 956363"/>
                <a:gd name="connsiteY1-454" fmla="*/ 197551 h 941797"/>
                <a:gd name="connsiteX2-455" fmla="*/ 956363 w 956363"/>
                <a:gd name="connsiteY2-456" fmla="*/ 67 h 941797"/>
                <a:gd name="connsiteX3-457" fmla="*/ 183705 w 956363"/>
                <a:gd name="connsiteY3-458" fmla="*/ 941797 h 941797"/>
                <a:gd name="connsiteX4-459" fmla="*/ 0 w 956363"/>
                <a:gd name="connsiteY4-460" fmla="*/ 919226 h 941797"/>
                <a:gd name="connsiteX0-461" fmla="*/ 0 w 956363"/>
                <a:gd name="connsiteY0-462" fmla="*/ 919226 h 941797"/>
                <a:gd name="connsiteX1-463" fmla="*/ 405840 w 956363"/>
                <a:gd name="connsiteY1-464" fmla="*/ 197551 h 941797"/>
                <a:gd name="connsiteX2-465" fmla="*/ 956363 w 956363"/>
                <a:gd name="connsiteY2-466" fmla="*/ 67 h 941797"/>
                <a:gd name="connsiteX3-467" fmla="*/ 183705 w 956363"/>
                <a:gd name="connsiteY3-468" fmla="*/ 941797 h 941797"/>
                <a:gd name="connsiteX4-469" fmla="*/ 0 w 956363"/>
                <a:gd name="connsiteY4-470" fmla="*/ 919226 h 941797"/>
                <a:gd name="connsiteX0-471" fmla="*/ 0 w 956363"/>
                <a:gd name="connsiteY0-472" fmla="*/ 919226 h 941797"/>
                <a:gd name="connsiteX1-473" fmla="*/ 405840 w 956363"/>
                <a:gd name="connsiteY1-474" fmla="*/ 197551 h 941797"/>
                <a:gd name="connsiteX2-475" fmla="*/ 956363 w 956363"/>
                <a:gd name="connsiteY2-476" fmla="*/ 67 h 941797"/>
                <a:gd name="connsiteX3-477" fmla="*/ 183705 w 956363"/>
                <a:gd name="connsiteY3-478" fmla="*/ 941797 h 941797"/>
                <a:gd name="connsiteX4-479" fmla="*/ 0 w 956363"/>
                <a:gd name="connsiteY4-480" fmla="*/ 919226 h 941797"/>
                <a:gd name="connsiteX0-481" fmla="*/ 0 w 926304"/>
                <a:gd name="connsiteY0-482" fmla="*/ 735614 h 758185"/>
                <a:gd name="connsiteX1-483" fmla="*/ 405840 w 926304"/>
                <a:gd name="connsiteY1-484" fmla="*/ 13939 h 758185"/>
                <a:gd name="connsiteX2-485" fmla="*/ 926304 w 926304"/>
                <a:gd name="connsiteY2-486" fmla="*/ 563 h 758185"/>
                <a:gd name="connsiteX3-487" fmla="*/ 183705 w 926304"/>
                <a:gd name="connsiteY3-488" fmla="*/ 758185 h 758185"/>
                <a:gd name="connsiteX4-489" fmla="*/ 0 w 926304"/>
                <a:gd name="connsiteY4-490" fmla="*/ 735614 h 758185"/>
                <a:gd name="connsiteX0-491" fmla="*/ 0 w 926304"/>
                <a:gd name="connsiteY0-492" fmla="*/ 735614 h 758185"/>
                <a:gd name="connsiteX1-493" fmla="*/ 405840 w 926304"/>
                <a:gd name="connsiteY1-494" fmla="*/ 13939 h 758185"/>
                <a:gd name="connsiteX2-495" fmla="*/ 926304 w 926304"/>
                <a:gd name="connsiteY2-496" fmla="*/ 563 h 758185"/>
                <a:gd name="connsiteX3-497" fmla="*/ 183705 w 926304"/>
                <a:gd name="connsiteY3-498" fmla="*/ 758185 h 758185"/>
                <a:gd name="connsiteX4-499" fmla="*/ 0 w 926304"/>
                <a:gd name="connsiteY4-500" fmla="*/ 735614 h 758185"/>
                <a:gd name="connsiteX0-501" fmla="*/ 0 w 926304"/>
                <a:gd name="connsiteY0-502" fmla="*/ 735614 h 758185"/>
                <a:gd name="connsiteX1-503" fmla="*/ 405840 w 926304"/>
                <a:gd name="connsiteY1-504" fmla="*/ 13939 h 758185"/>
                <a:gd name="connsiteX2-505" fmla="*/ 926304 w 926304"/>
                <a:gd name="connsiteY2-506" fmla="*/ 563 h 758185"/>
                <a:gd name="connsiteX3-507" fmla="*/ 183705 w 926304"/>
                <a:gd name="connsiteY3-508" fmla="*/ 758185 h 758185"/>
                <a:gd name="connsiteX4-509" fmla="*/ 0 w 926304"/>
                <a:gd name="connsiteY4-510" fmla="*/ 735614 h 758185"/>
                <a:gd name="connsiteX0-511" fmla="*/ 0 w 926304"/>
                <a:gd name="connsiteY0-512" fmla="*/ 735614 h 758185"/>
                <a:gd name="connsiteX1-513" fmla="*/ 405840 w 926304"/>
                <a:gd name="connsiteY1-514" fmla="*/ 13939 h 758185"/>
                <a:gd name="connsiteX2-515" fmla="*/ 926304 w 926304"/>
                <a:gd name="connsiteY2-516" fmla="*/ 563 h 758185"/>
                <a:gd name="connsiteX3-517" fmla="*/ 183705 w 926304"/>
                <a:gd name="connsiteY3-518" fmla="*/ 758185 h 758185"/>
                <a:gd name="connsiteX4-519" fmla="*/ 0 w 926304"/>
                <a:gd name="connsiteY4-520" fmla="*/ 735614 h 75818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26304" h="758185">
                  <a:moveTo>
                    <a:pt x="0" y="735614"/>
                  </a:moveTo>
                  <a:cubicBezTo>
                    <a:pt x="309918" y="169731"/>
                    <a:pt x="59088" y="622691"/>
                    <a:pt x="405840" y="13939"/>
                  </a:cubicBezTo>
                  <a:cubicBezTo>
                    <a:pt x="580581" y="18247"/>
                    <a:pt x="751563" y="-3745"/>
                    <a:pt x="926304" y="563"/>
                  </a:cubicBezTo>
                  <a:cubicBezTo>
                    <a:pt x="312762" y="607705"/>
                    <a:pt x="474902" y="459041"/>
                    <a:pt x="183705" y="758185"/>
                  </a:cubicBezTo>
                  <a:cubicBezTo>
                    <a:pt x="49420" y="729549"/>
                    <a:pt x="196198" y="734148"/>
                    <a:pt x="0" y="73561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3" name="Freeform 272"/>
            <p:cNvSpPr/>
            <p:nvPr/>
          </p:nvSpPr>
          <p:spPr>
            <a:xfrm>
              <a:off x="5287963" y="4937125"/>
              <a:ext cx="725487" cy="110013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7977 w 802211"/>
                <a:gd name="connsiteY0-372" fmla="*/ 815791 h 976186"/>
                <a:gd name="connsiteX1-373" fmla="*/ 302601 w 802211"/>
                <a:gd name="connsiteY1-374" fmla="*/ 11688 h 976186"/>
                <a:gd name="connsiteX2-375" fmla="*/ 802211 w 802211"/>
                <a:gd name="connsiteY2-376" fmla="*/ 0 h 976186"/>
                <a:gd name="connsiteX3-377" fmla="*/ 575940 w 802211"/>
                <a:gd name="connsiteY3-378" fmla="*/ 976186 h 976186"/>
                <a:gd name="connsiteX4-379" fmla="*/ 27977 w 802211"/>
                <a:gd name="connsiteY4-380" fmla="*/ 815791 h 976186"/>
                <a:gd name="connsiteX0-381" fmla="*/ 27977 w 802211"/>
                <a:gd name="connsiteY0-382" fmla="*/ 815791 h 815791"/>
                <a:gd name="connsiteX1-383" fmla="*/ 302601 w 802211"/>
                <a:gd name="connsiteY1-384" fmla="*/ 11688 h 815791"/>
                <a:gd name="connsiteX2-385" fmla="*/ 802211 w 802211"/>
                <a:gd name="connsiteY2-386" fmla="*/ 0 h 815791"/>
                <a:gd name="connsiteX3-387" fmla="*/ 236294 w 802211"/>
                <a:gd name="connsiteY3-388" fmla="*/ 808828 h 815791"/>
                <a:gd name="connsiteX4-389" fmla="*/ 27977 w 802211"/>
                <a:gd name="connsiteY4-390" fmla="*/ 815791 h 815791"/>
                <a:gd name="connsiteX0-391" fmla="*/ 27977 w 802211"/>
                <a:gd name="connsiteY0-392" fmla="*/ 815791 h 815791"/>
                <a:gd name="connsiteX1-393" fmla="*/ 302601 w 802211"/>
                <a:gd name="connsiteY1-394" fmla="*/ 11688 h 815791"/>
                <a:gd name="connsiteX2-395" fmla="*/ 802211 w 802211"/>
                <a:gd name="connsiteY2-396" fmla="*/ 0 h 815791"/>
                <a:gd name="connsiteX3-397" fmla="*/ 236294 w 802211"/>
                <a:gd name="connsiteY3-398" fmla="*/ 808828 h 815791"/>
                <a:gd name="connsiteX4-399" fmla="*/ 27977 w 802211"/>
                <a:gd name="connsiteY4-400" fmla="*/ 815791 h 815791"/>
                <a:gd name="connsiteX0-401" fmla="*/ 27977 w 802211"/>
                <a:gd name="connsiteY0-402" fmla="*/ 815791 h 815791"/>
                <a:gd name="connsiteX1-403" fmla="*/ 302601 w 802211"/>
                <a:gd name="connsiteY1-404" fmla="*/ 11688 h 815791"/>
                <a:gd name="connsiteX2-405" fmla="*/ 802211 w 802211"/>
                <a:gd name="connsiteY2-406" fmla="*/ 0 h 815791"/>
                <a:gd name="connsiteX3-407" fmla="*/ 236294 w 802211"/>
                <a:gd name="connsiteY3-408" fmla="*/ 808828 h 815791"/>
                <a:gd name="connsiteX4-409" fmla="*/ 27977 w 802211"/>
                <a:gd name="connsiteY4-410" fmla="*/ 815791 h 815791"/>
                <a:gd name="connsiteX0-411" fmla="*/ 27977 w 802211"/>
                <a:gd name="connsiteY0-412" fmla="*/ 828714 h 828714"/>
                <a:gd name="connsiteX1-413" fmla="*/ 302601 w 802211"/>
                <a:gd name="connsiteY1-414" fmla="*/ 0 h 828714"/>
                <a:gd name="connsiteX2-415" fmla="*/ 802211 w 802211"/>
                <a:gd name="connsiteY2-416" fmla="*/ 12923 h 828714"/>
                <a:gd name="connsiteX3-417" fmla="*/ 236294 w 802211"/>
                <a:gd name="connsiteY3-418" fmla="*/ 821751 h 828714"/>
                <a:gd name="connsiteX4-419" fmla="*/ 27977 w 802211"/>
                <a:gd name="connsiteY4-420" fmla="*/ 828714 h 828714"/>
                <a:gd name="connsiteX0-421" fmla="*/ 56213 w 830447"/>
                <a:gd name="connsiteY0-422" fmla="*/ 828714 h 828714"/>
                <a:gd name="connsiteX1-423" fmla="*/ 330837 w 830447"/>
                <a:gd name="connsiteY1-424" fmla="*/ 0 h 828714"/>
                <a:gd name="connsiteX2-425" fmla="*/ 830447 w 830447"/>
                <a:gd name="connsiteY2-426" fmla="*/ 12923 h 828714"/>
                <a:gd name="connsiteX3-427" fmla="*/ 264530 w 830447"/>
                <a:gd name="connsiteY3-428" fmla="*/ 821751 h 828714"/>
                <a:gd name="connsiteX4-429" fmla="*/ 56213 w 830447"/>
                <a:gd name="connsiteY4-430" fmla="*/ 828714 h 828714"/>
                <a:gd name="connsiteX0-431" fmla="*/ 64130 w 789139"/>
                <a:gd name="connsiteY0-432" fmla="*/ 794258 h 821751"/>
                <a:gd name="connsiteX1-433" fmla="*/ 289529 w 789139"/>
                <a:gd name="connsiteY1-434" fmla="*/ 0 h 821751"/>
                <a:gd name="connsiteX2-435" fmla="*/ 789139 w 789139"/>
                <a:gd name="connsiteY2-436" fmla="*/ 12923 h 821751"/>
                <a:gd name="connsiteX3-437" fmla="*/ 223222 w 789139"/>
                <a:gd name="connsiteY3-438" fmla="*/ 821751 h 821751"/>
                <a:gd name="connsiteX4-439" fmla="*/ 64130 w 789139"/>
                <a:gd name="connsiteY4-440" fmla="*/ 794258 h 821751"/>
                <a:gd name="connsiteX0-441" fmla="*/ 0 w 725009"/>
                <a:gd name="connsiteY0-442" fmla="*/ 794258 h 821751"/>
                <a:gd name="connsiteX1-443" fmla="*/ 225399 w 725009"/>
                <a:gd name="connsiteY1-444" fmla="*/ 0 h 821751"/>
                <a:gd name="connsiteX2-445" fmla="*/ 725009 w 725009"/>
                <a:gd name="connsiteY2-446" fmla="*/ 12923 h 821751"/>
                <a:gd name="connsiteX3-447" fmla="*/ 159092 w 725009"/>
                <a:gd name="connsiteY3-448" fmla="*/ 821751 h 821751"/>
                <a:gd name="connsiteX4-449" fmla="*/ 0 w 725009"/>
                <a:gd name="connsiteY4-450" fmla="*/ 794258 h 821751"/>
                <a:gd name="connsiteX0-451" fmla="*/ 0 w 725009"/>
                <a:gd name="connsiteY0-452" fmla="*/ 1203768 h 1231261"/>
                <a:gd name="connsiteX1-453" fmla="*/ 225399 w 725009"/>
                <a:gd name="connsiteY1-454" fmla="*/ 0 h 1231261"/>
                <a:gd name="connsiteX2-455" fmla="*/ 725009 w 725009"/>
                <a:gd name="connsiteY2-456" fmla="*/ 422433 h 1231261"/>
                <a:gd name="connsiteX3-457" fmla="*/ 159092 w 725009"/>
                <a:gd name="connsiteY3-458" fmla="*/ 1231261 h 1231261"/>
                <a:gd name="connsiteX4-459" fmla="*/ 0 w 725009"/>
                <a:gd name="connsiteY4-460" fmla="*/ 1203768 h 1231261"/>
                <a:gd name="connsiteX0-461" fmla="*/ 0 w 725009"/>
                <a:gd name="connsiteY0-462" fmla="*/ 1217334 h 1244827"/>
                <a:gd name="connsiteX1-463" fmla="*/ 225399 w 725009"/>
                <a:gd name="connsiteY1-464" fmla="*/ 13566 h 1244827"/>
                <a:gd name="connsiteX2-465" fmla="*/ 725009 w 725009"/>
                <a:gd name="connsiteY2-466" fmla="*/ 571 h 1244827"/>
                <a:gd name="connsiteX3-467" fmla="*/ 159092 w 725009"/>
                <a:gd name="connsiteY3-468" fmla="*/ 1244827 h 1244827"/>
                <a:gd name="connsiteX4-469" fmla="*/ 0 w 725009"/>
                <a:gd name="connsiteY4-470" fmla="*/ 1217334 h 1244827"/>
                <a:gd name="connsiteX0-471" fmla="*/ 0 w 725009"/>
                <a:gd name="connsiteY0-472" fmla="*/ 1217334 h 1244827"/>
                <a:gd name="connsiteX1-473" fmla="*/ 225399 w 725009"/>
                <a:gd name="connsiteY1-474" fmla="*/ 13566 h 1244827"/>
                <a:gd name="connsiteX2-475" fmla="*/ 725009 w 725009"/>
                <a:gd name="connsiteY2-476" fmla="*/ 571 h 1244827"/>
                <a:gd name="connsiteX3-477" fmla="*/ 159092 w 725009"/>
                <a:gd name="connsiteY3-478" fmla="*/ 1244827 h 1244827"/>
                <a:gd name="connsiteX4-479" fmla="*/ 0 w 725009"/>
                <a:gd name="connsiteY4-480" fmla="*/ 1217334 h 1244827"/>
                <a:gd name="connsiteX0-481" fmla="*/ 0 w 725009"/>
                <a:gd name="connsiteY0-482" fmla="*/ 1217334 h 1244827"/>
                <a:gd name="connsiteX1-483" fmla="*/ 225399 w 725009"/>
                <a:gd name="connsiteY1-484" fmla="*/ 13566 h 1244827"/>
                <a:gd name="connsiteX2-485" fmla="*/ 725009 w 725009"/>
                <a:gd name="connsiteY2-486" fmla="*/ 571 h 1244827"/>
                <a:gd name="connsiteX3-487" fmla="*/ 159092 w 725009"/>
                <a:gd name="connsiteY3-488" fmla="*/ 1244827 h 1244827"/>
                <a:gd name="connsiteX4-489" fmla="*/ 0 w 725009"/>
                <a:gd name="connsiteY4-490" fmla="*/ 1217334 h 1244827"/>
                <a:gd name="connsiteX0-491" fmla="*/ 0 w 725009"/>
                <a:gd name="connsiteY0-492" fmla="*/ 1217334 h 1244827"/>
                <a:gd name="connsiteX1-493" fmla="*/ 225399 w 725009"/>
                <a:gd name="connsiteY1-494" fmla="*/ 13566 h 1244827"/>
                <a:gd name="connsiteX2-495" fmla="*/ 725009 w 725009"/>
                <a:gd name="connsiteY2-496" fmla="*/ 571 h 1244827"/>
                <a:gd name="connsiteX3-497" fmla="*/ 159092 w 725009"/>
                <a:gd name="connsiteY3-498" fmla="*/ 1244827 h 1244827"/>
                <a:gd name="connsiteX4-499" fmla="*/ 0 w 725009"/>
                <a:gd name="connsiteY4-500" fmla="*/ 1217334 h 1244827"/>
                <a:gd name="connsiteX0-501" fmla="*/ 0 w 725009"/>
                <a:gd name="connsiteY0-502" fmla="*/ 1217334 h 1244827"/>
                <a:gd name="connsiteX1-503" fmla="*/ 225399 w 725009"/>
                <a:gd name="connsiteY1-504" fmla="*/ 13566 h 1244827"/>
                <a:gd name="connsiteX2-505" fmla="*/ 725009 w 725009"/>
                <a:gd name="connsiteY2-506" fmla="*/ 571 h 1244827"/>
                <a:gd name="connsiteX3-507" fmla="*/ 159092 w 725009"/>
                <a:gd name="connsiteY3-508" fmla="*/ 1244827 h 1244827"/>
                <a:gd name="connsiteX4-509" fmla="*/ 0 w 725009"/>
                <a:gd name="connsiteY4-510" fmla="*/ 1217334 h 1244827"/>
                <a:gd name="connsiteX0-511" fmla="*/ 0 w 725009"/>
                <a:gd name="connsiteY0-512" fmla="*/ 1217334 h 1244827"/>
                <a:gd name="connsiteX1-513" fmla="*/ 225399 w 725009"/>
                <a:gd name="connsiteY1-514" fmla="*/ 13566 h 1244827"/>
                <a:gd name="connsiteX2-515" fmla="*/ 725009 w 725009"/>
                <a:gd name="connsiteY2-516" fmla="*/ 571 h 1244827"/>
                <a:gd name="connsiteX3-517" fmla="*/ 159092 w 725009"/>
                <a:gd name="connsiteY3-518" fmla="*/ 1244827 h 1244827"/>
                <a:gd name="connsiteX4-519" fmla="*/ 0 w 725009"/>
                <a:gd name="connsiteY4-520" fmla="*/ 1217334 h 1244827"/>
                <a:gd name="connsiteX0-521" fmla="*/ 0 w 725009"/>
                <a:gd name="connsiteY0-522" fmla="*/ 1203768 h 1231261"/>
                <a:gd name="connsiteX1-523" fmla="*/ 225399 w 725009"/>
                <a:gd name="connsiteY1-524" fmla="*/ 0 h 1231261"/>
                <a:gd name="connsiteX2-525" fmla="*/ 725009 w 725009"/>
                <a:gd name="connsiteY2-526" fmla="*/ 129782 h 1231261"/>
                <a:gd name="connsiteX3-527" fmla="*/ 159092 w 725009"/>
                <a:gd name="connsiteY3-528" fmla="*/ 1231261 h 1231261"/>
                <a:gd name="connsiteX4-529" fmla="*/ 0 w 725009"/>
                <a:gd name="connsiteY4-530" fmla="*/ 1203768 h 1231261"/>
                <a:gd name="connsiteX0-531" fmla="*/ 0 w 725009"/>
                <a:gd name="connsiteY0-532" fmla="*/ 1203768 h 1231261"/>
                <a:gd name="connsiteX1-533" fmla="*/ 225399 w 725009"/>
                <a:gd name="connsiteY1-534" fmla="*/ 0 h 1231261"/>
                <a:gd name="connsiteX2-535" fmla="*/ 725009 w 725009"/>
                <a:gd name="connsiteY2-536" fmla="*/ 129782 h 1231261"/>
                <a:gd name="connsiteX3-537" fmla="*/ 159092 w 725009"/>
                <a:gd name="connsiteY3-538" fmla="*/ 1231261 h 1231261"/>
                <a:gd name="connsiteX4-539" fmla="*/ 0 w 725009"/>
                <a:gd name="connsiteY4-540" fmla="*/ 1203768 h 1231261"/>
                <a:gd name="connsiteX0-541" fmla="*/ 0 w 725009"/>
                <a:gd name="connsiteY0-542" fmla="*/ 1203768 h 1231261"/>
                <a:gd name="connsiteX1-543" fmla="*/ 225399 w 725009"/>
                <a:gd name="connsiteY1-544" fmla="*/ 0 h 1231261"/>
                <a:gd name="connsiteX2-545" fmla="*/ 725009 w 725009"/>
                <a:gd name="connsiteY2-546" fmla="*/ 129782 h 1231261"/>
                <a:gd name="connsiteX3-547" fmla="*/ 159092 w 725009"/>
                <a:gd name="connsiteY3-548" fmla="*/ 1231261 h 1231261"/>
                <a:gd name="connsiteX4-549" fmla="*/ 0 w 725009"/>
                <a:gd name="connsiteY4-550" fmla="*/ 1203768 h 1231261"/>
                <a:gd name="connsiteX0-551" fmla="*/ 0 w 725497"/>
                <a:gd name="connsiteY0-552" fmla="*/ 1279028 h 1306521"/>
                <a:gd name="connsiteX1-553" fmla="*/ 225399 w 725497"/>
                <a:gd name="connsiteY1-554" fmla="*/ 75260 h 1306521"/>
                <a:gd name="connsiteX2-555" fmla="*/ 396193 w 725497"/>
                <a:gd name="connsiteY2-556" fmla="*/ 156799 h 1306521"/>
                <a:gd name="connsiteX3-557" fmla="*/ 725009 w 725497"/>
                <a:gd name="connsiteY3-558" fmla="*/ 205042 h 1306521"/>
                <a:gd name="connsiteX4-559" fmla="*/ 159092 w 725497"/>
                <a:gd name="connsiteY4-560" fmla="*/ 1306521 h 1306521"/>
                <a:gd name="connsiteX5-561" fmla="*/ 0 w 725497"/>
                <a:gd name="connsiteY5-562" fmla="*/ 1279028 h 1306521"/>
                <a:gd name="connsiteX0-563" fmla="*/ 0 w 725239"/>
                <a:gd name="connsiteY0-564" fmla="*/ 1295668 h 1323161"/>
                <a:gd name="connsiteX1-565" fmla="*/ 225399 w 725239"/>
                <a:gd name="connsiteY1-566" fmla="*/ 91900 h 1323161"/>
                <a:gd name="connsiteX2-567" fmla="*/ 725009 w 725239"/>
                <a:gd name="connsiteY2-568" fmla="*/ 221682 h 1323161"/>
                <a:gd name="connsiteX3-569" fmla="*/ 159092 w 725239"/>
                <a:gd name="connsiteY3-570" fmla="*/ 1323161 h 1323161"/>
                <a:gd name="connsiteX4-571" fmla="*/ 0 w 725239"/>
                <a:gd name="connsiteY4-572" fmla="*/ 1295668 h 1323161"/>
                <a:gd name="connsiteX0-573" fmla="*/ 0 w 725221"/>
                <a:gd name="connsiteY0-574" fmla="*/ 1210552 h 1238045"/>
                <a:gd name="connsiteX1-575" fmla="*/ 191583 w 725221"/>
                <a:gd name="connsiteY1-576" fmla="*/ 153319 h 1238045"/>
                <a:gd name="connsiteX2-577" fmla="*/ 725009 w 725221"/>
                <a:gd name="connsiteY2-578" fmla="*/ 136566 h 1238045"/>
                <a:gd name="connsiteX3-579" fmla="*/ 159092 w 725221"/>
                <a:gd name="connsiteY3-580" fmla="*/ 1238045 h 1238045"/>
                <a:gd name="connsiteX4-581" fmla="*/ 0 w 725221"/>
                <a:gd name="connsiteY4-582" fmla="*/ 1210552 h 1238045"/>
                <a:gd name="connsiteX0-583" fmla="*/ 0 w 725305"/>
                <a:gd name="connsiteY0-584" fmla="*/ 1158512 h 1186005"/>
                <a:gd name="connsiteX1-585" fmla="*/ 191583 w 725305"/>
                <a:gd name="connsiteY1-586" fmla="*/ 101279 h 1186005"/>
                <a:gd name="connsiteX2-587" fmla="*/ 725009 w 725305"/>
                <a:gd name="connsiteY2-588" fmla="*/ 84526 h 1186005"/>
                <a:gd name="connsiteX3-589" fmla="*/ 159092 w 725305"/>
                <a:gd name="connsiteY3-590" fmla="*/ 1186005 h 1186005"/>
                <a:gd name="connsiteX4-591" fmla="*/ 0 w 725305"/>
                <a:gd name="connsiteY4-592" fmla="*/ 1158512 h 1186005"/>
                <a:gd name="connsiteX0-593" fmla="*/ 0 w 725009"/>
                <a:gd name="connsiteY0-594" fmla="*/ 1073986 h 1101479"/>
                <a:gd name="connsiteX1-595" fmla="*/ 191583 w 725009"/>
                <a:gd name="connsiteY1-596" fmla="*/ 16753 h 1101479"/>
                <a:gd name="connsiteX2-597" fmla="*/ 725009 w 725009"/>
                <a:gd name="connsiteY2-598" fmla="*/ 0 h 1101479"/>
                <a:gd name="connsiteX3-599" fmla="*/ 159092 w 725009"/>
                <a:gd name="connsiteY3-600" fmla="*/ 1101479 h 1101479"/>
                <a:gd name="connsiteX4-601" fmla="*/ 0 w 725009"/>
                <a:gd name="connsiteY4-602" fmla="*/ 1073986 h 1101479"/>
                <a:gd name="connsiteX0-603" fmla="*/ 0 w 725009"/>
                <a:gd name="connsiteY0-604" fmla="*/ 1073986 h 1101479"/>
                <a:gd name="connsiteX1-605" fmla="*/ 206612 w 725009"/>
                <a:gd name="connsiteY1-606" fmla="*/ 1724 h 1101479"/>
                <a:gd name="connsiteX2-607" fmla="*/ 725009 w 725009"/>
                <a:gd name="connsiteY2-608" fmla="*/ 0 h 1101479"/>
                <a:gd name="connsiteX3-609" fmla="*/ 159092 w 725009"/>
                <a:gd name="connsiteY3-610" fmla="*/ 1101479 h 1101479"/>
                <a:gd name="connsiteX4-611" fmla="*/ 0 w 725009"/>
                <a:gd name="connsiteY4-612" fmla="*/ 1073986 h 1101479"/>
                <a:gd name="connsiteX0-613" fmla="*/ 0 w 725009"/>
                <a:gd name="connsiteY0-614" fmla="*/ 1073986 h 1101479"/>
                <a:gd name="connsiteX1-615" fmla="*/ 206612 w 725009"/>
                <a:gd name="connsiteY1-616" fmla="*/ 1724 h 1101479"/>
                <a:gd name="connsiteX2-617" fmla="*/ 725009 w 725009"/>
                <a:gd name="connsiteY2-618" fmla="*/ 0 h 1101479"/>
                <a:gd name="connsiteX3-619" fmla="*/ 159092 w 725009"/>
                <a:gd name="connsiteY3-620" fmla="*/ 1101479 h 1101479"/>
                <a:gd name="connsiteX4-621" fmla="*/ 0 w 725009"/>
                <a:gd name="connsiteY4-622" fmla="*/ 1073986 h 1101479"/>
                <a:gd name="connsiteX0-623" fmla="*/ 0 w 725009"/>
                <a:gd name="connsiteY0-624" fmla="*/ 1073986 h 1101479"/>
                <a:gd name="connsiteX1-625" fmla="*/ 206612 w 725009"/>
                <a:gd name="connsiteY1-626" fmla="*/ 1724 h 1101479"/>
                <a:gd name="connsiteX2-627" fmla="*/ 725009 w 725009"/>
                <a:gd name="connsiteY2-628" fmla="*/ 0 h 1101479"/>
                <a:gd name="connsiteX3-629" fmla="*/ 159092 w 725009"/>
                <a:gd name="connsiteY3-630" fmla="*/ 1101479 h 1101479"/>
                <a:gd name="connsiteX4-631" fmla="*/ 0 w 725009"/>
                <a:gd name="connsiteY4-632" fmla="*/ 1073986 h 110147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25009" h="1101479">
                  <a:moveTo>
                    <a:pt x="0" y="1073986"/>
                  </a:moveTo>
                  <a:cubicBezTo>
                    <a:pt x="95638" y="589814"/>
                    <a:pt x="96800" y="618448"/>
                    <a:pt x="206612" y="1724"/>
                  </a:cubicBezTo>
                  <a:cubicBezTo>
                    <a:pt x="451440" y="14348"/>
                    <a:pt x="499346" y="35256"/>
                    <a:pt x="725009" y="0"/>
                  </a:cubicBezTo>
                  <a:cubicBezTo>
                    <a:pt x="326141" y="749497"/>
                    <a:pt x="642687" y="159790"/>
                    <a:pt x="159092" y="1101479"/>
                  </a:cubicBezTo>
                  <a:cubicBezTo>
                    <a:pt x="24807" y="1072843"/>
                    <a:pt x="92525" y="1088071"/>
                    <a:pt x="0" y="1073986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4" name="Freeform 273"/>
            <p:cNvSpPr/>
            <p:nvPr/>
          </p:nvSpPr>
          <p:spPr>
            <a:xfrm>
              <a:off x="4300538" y="4956175"/>
              <a:ext cx="514350" cy="577850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503138"/>
                <a:gd name="connsiteY0-372" fmla="*/ 961687 h 964568"/>
                <a:gd name="connsiteX1-373" fmla="*/ 0 w 503138"/>
                <a:gd name="connsiteY1-374" fmla="*/ 70 h 964568"/>
                <a:gd name="connsiteX2-375" fmla="*/ 503138 w 503138"/>
                <a:gd name="connsiteY2-376" fmla="*/ 154187 h 964568"/>
                <a:gd name="connsiteX3-377" fmla="*/ 273339 w 503138"/>
                <a:gd name="connsiteY3-378" fmla="*/ 964568 h 964568"/>
                <a:gd name="connsiteX4-379" fmla="*/ 197928 w 503138"/>
                <a:gd name="connsiteY4-380" fmla="*/ 961687 h 964568"/>
                <a:gd name="connsiteX0-381" fmla="*/ 201456 w 506666"/>
                <a:gd name="connsiteY0-382" fmla="*/ 807500 h 810381"/>
                <a:gd name="connsiteX1-383" fmla="*/ 0 w 506666"/>
                <a:gd name="connsiteY1-384" fmla="*/ 15216 h 810381"/>
                <a:gd name="connsiteX2-385" fmla="*/ 506666 w 506666"/>
                <a:gd name="connsiteY2-386" fmla="*/ 0 h 810381"/>
                <a:gd name="connsiteX3-387" fmla="*/ 276867 w 506666"/>
                <a:gd name="connsiteY3-388" fmla="*/ 810381 h 810381"/>
                <a:gd name="connsiteX4-389" fmla="*/ 201456 w 506666"/>
                <a:gd name="connsiteY4-390" fmla="*/ 807500 h 810381"/>
                <a:gd name="connsiteX0-391" fmla="*/ 201456 w 506666"/>
                <a:gd name="connsiteY0-392" fmla="*/ 807500 h 811593"/>
                <a:gd name="connsiteX1-393" fmla="*/ 0 w 506666"/>
                <a:gd name="connsiteY1-394" fmla="*/ 15216 h 811593"/>
                <a:gd name="connsiteX2-395" fmla="*/ 506666 w 506666"/>
                <a:gd name="connsiteY2-396" fmla="*/ 0 h 811593"/>
                <a:gd name="connsiteX3-397" fmla="*/ 276867 w 506666"/>
                <a:gd name="connsiteY3-398" fmla="*/ 810381 h 811593"/>
                <a:gd name="connsiteX4-399" fmla="*/ 201456 w 506666"/>
                <a:gd name="connsiteY4-400" fmla="*/ 807500 h 811593"/>
                <a:gd name="connsiteX0-401" fmla="*/ 135576 w 506666"/>
                <a:gd name="connsiteY0-402" fmla="*/ 818480 h 818480"/>
                <a:gd name="connsiteX1-403" fmla="*/ 0 w 506666"/>
                <a:gd name="connsiteY1-404" fmla="*/ 15216 h 818480"/>
                <a:gd name="connsiteX2-405" fmla="*/ 506666 w 506666"/>
                <a:gd name="connsiteY2-406" fmla="*/ 0 h 818480"/>
                <a:gd name="connsiteX3-407" fmla="*/ 276867 w 506666"/>
                <a:gd name="connsiteY3-408" fmla="*/ 810381 h 818480"/>
                <a:gd name="connsiteX4-409" fmla="*/ 135576 w 506666"/>
                <a:gd name="connsiteY4-410" fmla="*/ 818480 h 818480"/>
                <a:gd name="connsiteX0-411" fmla="*/ 135576 w 506666"/>
                <a:gd name="connsiteY0-412" fmla="*/ 818480 h 818480"/>
                <a:gd name="connsiteX1-413" fmla="*/ 0 w 506666"/>
                <a:gd name="connsiteY1-414" fmla="*/ 15216 h 818480"/>
                <a:gd name="connsiteX2-415" fmla="*/ 506666 w 506666"/>
                <a:gd name="connsiteY2-416" fmla="*/ 0 h 818480"/>
                <a:gd name="connsiteX3-417" fmla="*/ 331766 w 506666"/>
                <a:gd name="connsiteY3-418" fmla="*/ 803061 h 818480"/>
                <a:gd name="connsiteX4-419" fmla="*/ 135576 w 506666"/>
                <a:gd name="connsiteY4-420" fmla="*/ 818480 h 818480"/>
                <a:gd name="connsiteX0-421" fmla="*/ 135576 w 506666"/>
                <a:gd name="connsiteY0-422" fmla="*/ 818480 h 818480"/>
                <a:gd name="connsiteX1-423" fmla="*/ 0 w 506666"/>
                <a:gd name="connsiteY1-424" fmla="*/ 15216 h 818480"/>
                <a:gd name="connsiteX2-425" fmla="*/ 506666 w 506666"/>
                <a:gd name="connsiteY2-426" fmla="*/ 0 h 818480"/>
                <a:gd name="connsiteX3-427" fmla="*/ 331766 w 506666"/>
                <a:gd name="connsiteY3-428" fmla="*/ 803061 h 818480"/>
                <a:gd name="connsiteX4-429" fmla="*/ 135576 w 506666"/>
                <a:gd name="connsiteY4-430" fmla="*/ 818480 h 818480"/>
                <a:gd name="connsiteX0-431" fmla="*/ 135576 w 506666"/>
                <a:gd name="connsiteY0-432" fmla="*/ 818480 h 818480"/>
                <a:gd name="connsiteX1-433" fmla="*/ 0 w 506666"/>
                <a:gd name="connsiteY1-434" fmla="*/ 15216 h 818480"/>
                <a:gd name="connsiteX2-435" fmla="*/ 506666 w 506666"/>
                <a:gd name="connsiteY2-436" fmla="*/ 0 h 818480"/>
                <a:gd name="connsiteX3-437" fmla="*/ 331766 w 506666"/>
                <a:gd name="connsiteY3-438" fmla="*/ 803061 h 818480"/>
                <a:gd name="connsiteX4-439" fmla="*/ 135576 w 506666"/>
                <a:gd name="connsiteY4-440" fmla="*/ 818480 h 818480"/>
                <a:gd name="connsiteX0-441" fmla="*/ 135576 w 506666"/>
                <a:gd name="connsiteY0-442" fmla="*/ 818480 h 818480"/>
                <a:gd name="connsiteX1-443" fmla="*/ 0 w 506666"/>
                <a:gd name="connsiteY1-444" fmla="*/ 7896 h 818480"/>
                <a:gd name="connsiteX2-445" fmla="*/ 506666 w 506666"/>
                <a:gd name="connsiteY2-446" fmla="*/ 0 h 818480"/>
                <a:gd name="connsiteX3-447" fmla="*/ 331766 w 506666"/>
                <a:gd name="connsiteY3-448" fmla="*/ 803061 h 818480"/>
                <a:gd name="connsiteX4-449" fmla="*/ 135576 w 506666"/>
                <a:gd name="connsiteY4-450" fmla="*/ 818480 h 818480"/>
                <a:gd name="connsiteX0-451" fmla="*/ 135576 w 506666"/>
                <a:gd name="connsiteY0-452" fmla="*/ 818480 h 818480"/>
                <a:gd name="connsiteX1-453" fmla="*/ 0 w 506666"/>
                <a:gd name="connsiteY1-454" fmla="*/ 7896 h 818480"/>
                <a:gd name="connsiteX2-455" fmla="*/ 506666 w 506666"/>
                <a:gd name="connsiteY2-456" fmla="*/ 0 h 818480"/>
                <a:gd name="connsiteX3-457" fmla="*/ 331766 w 506666"/>
                <a:gd name="connsiteY3-458" fmla="*/ 803061 h 818480"/>
                <a:gd name="connsiteX4-459" fmla="*/ 135576 w 506666"/>
                <a:gd name="connsiteY4-460" fmla="*/ 818480 h 818480"/>
                <a:gd name="connsiteX0-461" fmla="*/ 45472 w 559302"/>
                <a:gd name="connsiteY0-462" fmla="*/ 807500 h 807500"/>
                <a:gd name="connsiteX1-463" fmla="*/ 52636 w 559302"/>
                <a:gd name="connsiteY1-464" fmla="*/ 7896 h 807500"/>
                <a:gd name="connsiteX2-465" fmla="*/ 559302 w 559302"/>
                <a:gd name="connsiteY2-466" fmla="*/ 0 h 807500"/>
                <a:gd name="connsiteX3-467" fmla="*/ 384402 w 559302"/>
                <a:gd name="connsiteY3-468" fmla="*/ 803061 h 807500"/>
                <a:gd name="connsiteX4-469" fmla="*/ 45472 w 559302"/>
                <a:gd name="connsiteY4-470" fmla="*/ 807500 h 807500"/>
                <a:gd name="connsiteX0-471" fmla="*/ 21974 w 535804"/>
                <a:gd name="connsiteY0-472" fmla="*/ 807500 h 807500"/>
                <a:gd name="connsiteX1-473" fmla="*/ 29138 w 535804"/>
                <a:gd name="connsiteY1-474" fmla="*/ 7896 h 807500"/>
                <a:gd name="connsiteX2-475" fmla="*/ 535804 w 535804"/>
                <a:gd name="connsiteY2-476" fmla="*/ 0 h 807500"/>
                <a:gd name="connsiteX3-477" fmla="*/ 360904 w 535804"/>
                <a:gd name="connsiteY3-478" fmla="*/ 803061 h 807500"/>
                <a:gd name="connsiteX4-479" fmla="*/ 21974 w 535804"/>
                <a:gd name="connsiteY4-480" fmla="*/ 807500 h 807500"/>
                <a:gd name="connsiteX0-481" fmla="*/ 128256 w 506666"/>
                <a:gd name="connsiteY0-482" fmla="*/ 829461 h 829461"/>
                <a:gd name="connsiteX1-483" fmla="*/ 0 w 506666"/>
                <a:gd name="connsiteY1-484" fmla="*/ 7896 h 829461"/>
                <a:gd name="connsiteX2-485" fmla="*/ 506666 w 506666"/>
                <a:gd name="connsiteY2-486" fmla="*/ 0 h 829461"/>
                <a:gd name="connsiteX3-487" fmla="*/ 331766 w 506666"/>
                <a:gd name="connsiteY3-488" fmla="*/ 803061 h 829461"/>
                <a:gd name="connsiteX4-489" fmla="*/ 128256 w 506666"/>
                <a:gd name="connsiteY4-490" fmla="*/ 829461 h 829461"/>
                <a:gd name="connsiteX0-491" fmla="*/ 128256 w 506666"/>
                <a:gd name="connsiteY0-492" fmla="*/ 829461 h 829461"/>
                <a:gd name="connsiteX1-493" fmla="*/ 0 w 506666"/>
                <a:gd name="connsiteY1-494" fmla="*/ 7896 h 829461"/>
                <a:gd name="connsiteX2-495" fmla="*/ 506666 w 506666"/>
                <a:gd name="connsiteY2-496" fmla="*/ 0 h 829461"/>
                <a:gd name="connsiteX3-497" fmla="*/ 331766 w 506666"/>
                <a:gd name="connsiteY3-498" fmla="*/ 803061 h 829461"/>
                <a:gd name="connsiteX4-499" fmla="*/ 128256 w 506666"/>
                <a:gd name="connsiteY4-500" fmla="*/ 829461 h 829461"/>
                <a:gd name="connsiteX0-501" fmla="*/ 128256 w 506666"/>
                <a:gd name="connsiteY0-502" fmla="*/ 829461 h 829461"/>
                <a:gd name="connsiteX1-503" fmla="*/ 0 w 506666"/>
                <a:gd name="connsiteY1-504" fmla="*/ 7896 h 829461"/>
                <a:gd name="connsiteX2-505" fmla="*/ 506666 w 506666"/>
                <a:gd name="connsiteY2-506" fmla="*/ 0 h 829461"/>
                <a:gd name="connsiteX3-507" fmla="*/ 331766 w 506666"/>
                <a:gd name="connsiteY3-508" fmla="*/ 803061 h 829461"/>
                <a:gd name="connsiteX4-509" fmla="*/ 128256 w 506666"/>
                <a:gd name="connsiteY4-510" fmla="*/ 829461 h 829461"/>
                <a:gd name="connsiteX0-511" fmla="*/ 128256 w 506666"/>
                <a:gd name="connsiteY0-512" fmla="*/ 829461 h 830473"/>
                <a:gd name="connsiteX1-513" fmla="*/ 0 w 506666"/>
                <a:gd name="connsiteY1-514" fmla="*/ 7896 h 830473"/>
                <a:gd name="connsiteX2-515" fmla="*/ 506666 w 506666"/>
                <a:gd name="connsiteY2-516" fmla="*/ 0 h 830473"/>
                <a:gd name="connsiteX3-517" fmla="*/ 331766 w 506666"/>
                <a:gd name="connsiteY3-518" fmla="*/ 828681 h 830473"/>
                <a:gd name="connsiteX4-519" fmla="*/ 128256 w 506666"/>
                <a:gd name="connsiteY4-520" fmla="*/ 829461 h 830473"/>
                <a:gd name="connsiteX0-521" fmla="*/ 128256 w 506666"/>
                <a:gd name="connsiteY0-522" fmla="*/ 829461 h 830473"/>
                <a:gd name="connsiteX1-523" fmla="*/ 0 w 506666"/>
                <a:gd name="connsiteY1-524" fmla="*/ 7896 h 830473"/>
                <a:gd name="connsiteX2-525" fmla="*/ 506666 w 506666"/>
                <a:gd name="connsiteY2-526" fmla="*/ 0 h 830473"/>
                <a:gd name="connsiteX3-527" fmla="*/ 331766 w 506666"/>
                <a:gd name="connsiteY3-528" fmla="*/ 828681 h 830473"/>
                <a:gd name="connsiteX4-529" fmla="*/ 128256 w 506666"/>
                <a:gd name="connsiteY4-530" fmla="*/ 829461 h 830473"/>
                <a:gd name="connsiteX0-531" fmla="*/ 128256 w 506666"/>
                <a:gd name="connsiteY0-532" fmla="*/ 821565 h 822577"/>
                <a:gd name="connsiteX1-533" fmla="*/ 0 w 506666"/>
                <a:gd name="connsiteY1-534" fmla="*/ 0 h 822577"/>
                <a:gd name="connsiteX2-535" fmla="*/ 506666 w 506666"/>
                <a:gd name="connsiteY2-536" fmla="*/ 255115 h 822577"/>
                <a:gd name="connsiteX3-537" fmla="*/ 331766 w 506666"/>
                <a:gd name="connsiteY3-538" fmla="*/ 820785 h 822577"/>
                <a:gd name="connsiteX4-539" fmla="*/ 128256 w 506666"/>
                <a:gd name="connsiteY4-540" fmla="*/ 821565 h 822577"/>
                <a:gd name="connsiteX0-541" fmla="*/ 128256 w 506666"/>
                <a:gd name="connsiteY0-542" fmla="*/ 821565 h 822577"/>
                <a:gd name="connsiteX1-543" fmla="*/ 0 w 506666"/>
                <a:gd name="connsiteY1-544" fmla="*/ 0 h 822577"/>
                <a:gd name="connsiteX2-545" fmla="*/ 506666 w 506666"/>
                <a:gd name="connsiteY2-546" fmla="*/ 255115 h 822577"/>
                <a:gd name="connsiteX3-547" fmla="*/ 331766 w 506666"/>
                <a:gd name="connsiteY3-548" fmla="*/ 820785 h 822577"/>
                <a:gd name="connsiteX4-549" fmla="*/ 128256 w 506666"/>
                <a:gd name="connsiteY4-550" fmla="*/ 821565 h 822577"/>
                <a:gd name="connsiteX0-551" fmla="*/ 128256 w 506666"/>
                <a:gd name="connsiteY0-552" fmla="*/ 821565 h 822577"/>
                <a:gd name="connsiteX1-553" fmla="*/ 0 w 506666"/>
                <a:gd name="connsiteY1-554" fmla="*/ 0 h 822577"/>
                <a:gd name="connsiteX2-555" fmla="*/ 506666 w 506666"/>
                <a:gd name="connsiteY2-556" fmla="*/ 255115 h 822577"/>
                <a:gd name="connsiteX3-557" fmla="*/ 331766 w 506666"/>
                <a:gd name="connsiteY3-558" fmla="*/ 820785 h 822577"/>
                <a:gd name="connsiteX4-559" fmla="*/ 128256 w 506666"/>
                <a:gd name="connsiteY4-560" fmla="*/ 821565 h 822577"/>
                <a:gd name="connsiteX0-561" fmla="*/ 135770 w 514180"/>
                <a:gd name="connsiteY0-562" fmla="*/ 577341 h 578353"/>
                <a:gd name="connsiteX1-563" fmla="*/ 0 w 514180"/>
                <a:gd name="connsiteY1-564" fmla="*/ 0 h 578353"/>
                <a:gd name="connsiteX2-565" fmla="*/ 514180 w 514180"/>
                <a:gd name="connsiteY2-566" fmla="*/ 10891 h 578353"/>
                <a:gd name="connsiteX3-567" fmla="*/ 339280 w 514180"/>
                <a:gd name="connsiteY3-568" fmla="*/ 576561 h 578353"/>
                <a:gd name="connsiteX4-569" fmla="*/ 135770 w 514180"/>
                <a:gd name="connsiteY4-570" fmla="*/ 577341 h 578353"/>
                <a:gd name="connsiteX0-571" fmla="*/ 135770 w 514180"/>
                <a:gd name="connsiteY0-572" fmla="*/ 577341 h 578353"/>
                <a:gd name="connsiteX1-573" fmla="*/ 0 w 514180"/>
                <a:gd name="connsiteY1-574" fmla="*/ 0 h 578353"/>
                <a:gd name="connsiteX2-575" fmla="*/ 514180 w 514180"/>
                <a:gd name="connsiteY2-576" fmla="*/ 10891 h 578353"/>
                <a:gd name="connsiteX3-577" fmla="*/ 339280 w 514180"/>
                <a:gd name="connsiteY3-578" fmla="*/ 576561 h 578353"/>
                <a:gd name="connsiteX4-579" fmla="*/ 135770 w 514180"/>
                <a:gd name="connsiteY4-580" fmla="*/ 577341 h 578353"/>
                <a:gd name="connsiteX0-581" fmla="*/ 135770 w 514180"/>
                <a:gd name="connsiteY0-582" fmla="*/ 577341 h 578353"/>
                <a:gd name="connsiteX1-583" fmla="*/ 0 w 514180"/>
                <a:gd name="connsiteY1-584" fmla="*/ 0 h 578353"/>
                <a:gd name="connsiteX2-585" fmla="*/ 514180 w 514180"/>
                <a:gd name="connsiteY2-586" fmla="*/ 10891 h 578353"/>
                <a:gd name="connsiteX3-587" fmla="*/ 339280 w 514180"/>
                <a:gd name="connsiteY3-588" fmla="*/ 576561 h 578353"/>
                <a:gd name="connsiteX4-589" fmla="*/ 135770 w 514180"/>
                <a:gd name="connsiteY4-590" fmla="*/ 577341 h 57835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14180" h="578353">
                  <a:moveTo>
                    <a:pt x="135770" y="577341"/>
                  </a:moveTo>
                  <a:cubicBezTo>
                    <a:pt x="50587" y="214237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26658" y="280104"/>
                    <a:pt x="339280" y="576561"/>
                  </a:cubicBezTo>
                  <a:cubicBezTo>
                    <a:pt x="292835" y="580865"/>
                    <a:pt x="203869" y="575875"/>
                    <a:pt x="135770" y="57734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5" name="Freeform 274"/>
            <p:cNvSpPr/>
            <p:nvPr/>
          </p:nvSpPr>
          <p:spPr>
            <a:xfrm>
              <a:off x="3521075" y="4919663"/>
              <a:ext cx="593725" cy="1216025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621064"/>
                <a:gd name="connsiteY0-372" fmla="*/ 973305 h 973305"/>
                <a:gd name="connsiteX1-373" fmla="*/ 0 w 621064"/>
                <a:gd name="connsiteY1-374" fmla="*/ 11688 h 973305"/>
                <a:gd name="connsiteX2-375" fmla="*/ 499610 w 621064"/>
                <a:gd name="connsiteY2-376" fmla="*/ 0 h 973305"/>
                <a:gd name="connsiteX3-377" fmla="*/ 558839 w 621064"/>
                <a:gd name="connsiteY3-378" fmla="*/ 754682 h 973305"/>
                <a:gd name="connsiteX4-379" fmla="*/ 197928 w 621064"/>
                <a:gd name="connsiteY4-380" fmla="*/ 973305 h 973305"/>
                <a:gd name="connsiteX0-381" fmla="*/ 197928 w 558839"/>
                <a:gd name="connsiteY0-382" fmla="*/ 973305 h 973305"/>
                <a:gd name="connsiteX1-383" fmla="*/ 0 w 558839"/>
                <a:gd name="connsiteY1-384" fmla="*/ 11688 h 973305"/>
                <a:gd name="connsiteX2-385" fmla="*/ 499610 w 558839"/>
                <a:gd name="connsiteY2-386" fmla="*/ 0 h 973305"/>
                <a:gd name="connsiteX3-387" fmla="*/ 558839 w 558839"/>
                <a:gd name="connsiteY3-388" fmla="*/ 754682 h 973305"/>
                <a:gd name="connsiteX4-389" fmla="*/ 197928 w 558839"/>
                <a:gd name="connsiteY4-390" fmla="*/ 973305 h 973305"/>
                <a:gd name="connsiteX0-391" fmla="*/ 197928 w 558839"/>
                <a:gd name="connsiteY0-392" fmla="*/ 973305 h 973305"/>
                <a:gd name="connsiteX1-393" fmla="*/ 0 w 558839"/>
                <a:gd name="connsiteY1-394" fmla="*/ 11688 h 973305"/>
                <a:gd name="connsiteX2-395" fmla="*/ 499610 w 558839"/>
                <a:gd name="connsiteY2-396" fmla="*/ 0 h 973305"/>
                <a:gd name="connsiteX3-397" fmla="*/ 558839 w 558839"/>
                <a:gd name="connsiteY3-398" fmla="*/ 754682 h 973305"/>
                <a:gd name="connsiteX4-399" fmla="*/ 197928 w 558839"/>
                <a:gd name="connsiteY4-400" fmla="*/ 973305 h 973305"/>
                <a:gd name="connsiteX0-401" fmla="*/ 370213 w 558839"/>
                <a:gd name="connsiteY0-402" fmla="*/ 796102 h 796102"/>
                <a:gd name="connsiteX1-403" fmla="*/ 0 w 558839"/>
                <a:gd name="connsiteY1-404" fmla="*/ 11688 h 796102"/>
                <a:gd name="connsiteX2-405" fmla="*/ 499610 w 558839"/>
                <a:gd name="connsiteY2-406" fmla="*/ 0 h 796102"/>
                <a:gd name="connsiteX3-407" fmla="*/ 558839 w 558839"/>
                <a:gd name="connsiteY3-408" fmla="*/ 754682 h 796102"/>
                <a:gd name="connsiteX4-409" fmla="*/ 370213 w 558839"/>
                <a:gd name="connsiteY4-410" fmla="*/ 796102 h 796102"/>
                <a:gd name="connsiteX0-411" fmla="*/ 370213 w 558839"/>
                <a:gd name="connsiteY0-412" fmla="*/ 796102 h 796102"/>
                <a:gd name="connsiteX1-413" fmla="*/ 0 w 558839"/>
                <a:gd name="connsiteY1-414" fmla="*/ 11688 h 796102"/>
                <a:gd name="connsiteX2-415" fmla="*/ 499610 w 558839"/>
                <a:gd name="connsiteY2-416" fmla="*/ 0 h 796102"/>
                <a:gd name="connsiteX3-417" fmla="*/ 558839 w 558839"/>
                <a:gd name="connsiteY3-418" fmla="*/ 754682 h 796102"/>
                <a:gd name="connsiteX4-419" fmla="*/ 370213 w 558839"/>
                <a:gd name="connsiteY4-420" fmla="*/ 796102 h 796102"/>
                <a:gd name="connsiteX0-421" fmla="*/ 370213 w 558839"/>
                <a:gd name="connsiteY0-422" fmla="*/ 796102 h 796102"/>
                <a:gd name="connsiteX1-423" fmla="*/ 0 w 558839"/>
                <a:gd name="connsiteY1-424" fmla="*/ 11688 h 796102"/>
                <a:gd name="connsiteX2-425" fmla="*/ 499610 w 558839"/>
                <a:gd name="connsiteY2-426" fmla="*/ 0 h 796102"/>
                <a:gd name="connsiteX3-427" fmla="*/ 558839 w 558839"/>
                <a:gd name="connsiteY3-428" fmla="*/ 754682 h 796102"/>
                <a:gd name="connsiteX4-429" fmla="*/ 370213 w 558839"/>
                <a:gd name="connsiteY4-430" fmla="*/ 796102 h 796102"/>
                <a:gd name="connsiteX0-431" fmla="*/ 370213 w 558839"/>
                <a:gd name="connsiteY0-432" fmla="*/ 1315828 h 1315828"/>
                <a:gd name="connsiteX1-433" fmla="*/ 0 w 558839"/>
                <a:gd name="connsiteY1-434" fmla="*/ 531414 h 1315828"/>
                <a:gd name="connsiteX2-435" fmla="*/ 506930 w 558839"/>
                <a:gd name="connsiteY2-436" fmla="*/ 0 h 1315828"/>
                <a:gd name="connsiteX3-437" fmla="*/ 558839 w 558839"/>
                <a:gd name="connsiteY3-438" fmla="*/ 1274408 h 1315828"/>
                <a:gd name="connsiteX4-439" fmla="*/ 370213 w 558839"/>
                <a:gd name="connsiteY4-440" fmla="*/ 1315828 h 1315828"/>
                <a:gd name="connsiteX0-441" fmla="*/ 384853 w 573479"/>
                <a:gd name="connsiteY0-442" fmla="*/ 1326654 h 1326654"/>
                <a:gd name="connsiteX1-443" fmla="*/ 0 w 573479"/>
                <a:gd name="connsiteY1-444" fmla="*/ 554 h 1326654"/>
                <a:gd name="connsiteX2-445" fmla="*/ 521570 w 573479"/>
                <a:gd name="connsiteY2-446" fmla="*/ 10826 h 1326654"/>
                <a:gd name="connsiteX3-447" fmla="*/ 573479 w 573479"/>
                <a:gd name="connsiteY3-448" fmla="*/ 1285234 h 1326654"/>
                <a:gd name="connsiteX4-449" fmla="*/ 384853 w 573479"/>
                <a:gd name="connsiteY4-450" fmla="*/ 1326654 h 1326654"/>
                <a:gd name="connsiteX0-451" fmla="*/ 384853 w 573479"/>
                <a:gd name="connsiteY0-452" fmla="*/ 1326654 h 1326654"/>
                <a:gd name="connsiteX1-453" fmla="*/ 0 w 573479"/>
                <a:gd name="connsiteY1-454" fmla="*/ 554 h 1326654"/>
                <a:gd name="connsiteX2-455" fmla="*/ 521570 w 573479"/>
                <a:gd name="connsiteY2-456" fmla="*/ 10826 h 1326654"/>
                <a:gd name="connsiteX3-457" fmla="*/ 573479 w 573479"/>
                <a:gd name="connsiteY3-458" fmla="*/ 1285234 h 1326654"/>
                <a:gd name="connsiteX4-459" fmla="*/ 384853 w 573479"/>
                <a:gd name="connsiteY4-460" fmla="*/ 1326654 h 1326654"/>
                <a:gd name="connsiteX0-461" fmla="*/ 384853 w 573479"/>
                <a:gd name="connsiteY0-462" fmla="*/ 1326654 h 1326654"/>
                <a:gd name="connsiteX1-463" fmla="*/ 0 w 573479"/>
                <a:gd name="connsiteY1-464" fmla="*/ 554 h 1326654"/>
                <a:gd name="connsiteX2-465" fmla="*/ 521570 w 573479"/>
                <a:gd name="connsiteY2-466" fmla="*/ 10826 h 1326654"/>
                <a:gd name="connsiteX3-467" fmla="*/ 573479 w 573479"/>
                <a:gd name="connsiteY3-468" fmla="*/ 1285234 h 1326654"/>
                <a:gd name="connsiteX4-469" fmla="*/ 384853 w 573479"/>
                <a:gd name="connsiteY4-470" fmla="*/ 1326654 h 1326654"/>
                <a:gd name="connsiteX0-471" fmla="*/ 384853 w 573479"/>
                <a:gd name="connsiteY0-472" fmla="*/ 1326654 h 1326654"/>
                <a:gd name="connsiteX1-473" fmla="*/ 0 w 573479"/>
                <a:gd name="connsiteY1-474" fmla="*/ 554 h 1326654"/>
                <a:gd name="connsiteX2-475" fmla="*/ 521570 w 573479"/>
                <a:gd name="connsiteY2-476" fmla="*/ 10826 h 1326654"/>
                <a:gd name="connsiteX3-477" fmla="*/ 573479 w 573479"/>
                <a:gd name="connsiteY3-478" fmla="*/ 1285234 h 1326654"/>
                <a:gd name="connsiteX4-479" fmla="*/ 384853 w 573479"/>
                <a:gd name="connsiteY4-480" fmla="*/ 1326654 h 1326654"/>
                <a:gd name="connsiteX0-481" fmla="*/ 384853 w 573479"/>
                <a:gd name="connsiteY0-482" fmla="*/ 1326654 h 1326654"/>
                <a:gd name="connsiteX1-483" fmla="*/ 0 w 573479"/>
                <a:gd name="connsiteY1-484" fmla="*/ 554 h 1326654"/>
                <a:gd name="connsiteX2-485" fmla="*/ 521570 w 573479"/>
                <a:gd name="connsiteY2-486" fmla="*/ 10826 h 1326654"/>
                <a:gd name="connsiteX3-487" fmla="*/ 573479 w 573479"/>
                <a:gd name="connsiteY3-488" fmla="*/ 1285234 h 1326654"/>
                <a:gd name="connsiteX4-489" fmla="*/ 384853 w 573479"/>
                <a:gd name="connsiteY4-490" fmla="*/ 1326654 h 1326654"/>
                <a:gd name="connsiteX0-491" fmla="*/ 384853 w 573479"/>
                <a:gd name="connsiteY0-492" fmla="*/ 1326654 h 1326654"/>
                <a:gd name="connsiteX1-493" fmla="*/ 0 w 573479"/>
                <a:gd name="connsiteY1-494" fmla="*/ 554 h 1326654"/>
                <a:gd name="connsiteX2-495" fmla="*/ 521570 w 573479"/>
                <a:gd name="connsiteY2-496" fmla="*/ 10826 h 1326654"/>
                <a:gd name="connsiteX3-497" fmla="*/ 573479 w 573479"/>
                <a:gd name="connsiteY3-498" fmla="*/ 1285234 h 1326654"/>
                <a:gd name="connsiteX4-499" fmla="*/ 384853 w 573479"/>
                <a:gd name="connsiteY4-500" fmla="*/ 1326654 h 1326654"/>
                <a:gd name="connsiteX0-501" fmla="*/ 384853 w 588119"/>
                <a:gd name="connsiteY0-502" fmla="*/ 1326654 h 1326654"/>
                <a:gd name="connsiteX1-503" fmla="*/ 0 w 588119"/>
                <a:gd name="connsiteY1-504" fmla="*/ 554 h 1326654"/>
                <a:gd name="connsiteX2-505" fmla="*/ 521570 w 588119"/>
                <a:gd name="connsiteY2-506" fmla="*/ 10826 h 1326654"/>
                <a:gd name="connsiteX3-507" fmla="*/ 588119 w 588119"/>
                <a:gd name="connsiteY3-508" fmla="*/ 1321835 h 1326654"/>
                <a:gd name="connsiteX4-509" fmla="*/ 384853 w 588119"/>
                <a:gd name="connsiteY4-510" fmla="*/ 1326654 h 1326654"/>
                <a:gd name="connsiteX0-511" fmla="*/ 384853 w 588119"/>
                <a:gd name="connsiteY0-512" fmla="*/ 1326654 h 1326654"/>
                <a:gd name="connsiteX1-513" fmla="*/ 0 w 588119"/>
                <a:gd name="connsiteY1-514" fmla="*/ 554 h 1326654"/>
                <a:gd name="connsiteX2-515" fmla="*/ 521570 w 588119"/>
                <a:gd name="connsiteY2-516" fmla="*/ 10826 h 1326654"/>
                <a:gd name="connsiteX3-517" fmla="*/ 588119 w 588119"/>
                <a:gd name="connsiteY3-518" fmla="*/ 1321835 h 1326654"/>
                <a:gd name="connsiteX4-519" fmla="*/ 384853 w 588119"/>
                <a:gd name="connsiteY4-520" fmla="*/ 1326654 h 1326654"/>
                <a:gd name="connsiteX0-521" fmla="*/ 384853 w 588119"/>
                <a:gd name="connsiteY0-522" fmla="*/ 1326148 h 1326148"/>
                <a:gd name="connsiteX1-523" fmla="*/ 0 w 588119"/>
                <a:gd name="connsiteY1-524" fmla="*/ 48 h 1326148"/>
                <a:gd name="connsiteX2-525" fmla="*/ 521570 w 588119"/>
                <a:gd name="connsiteY2-526" fmla="*/ 228243 h 1326148"/>
                <a:gd name="connsiteX3-527" fmla="*/ 588119 w 588119"/>
                <a:gd name="connsiteY3-528" fmla="*/ 1321329 h 1326148"/>
                <a:gd name="connsiteX4-529" fmla="*/ 384853 w 588119"/>
                <a:gd name="connsiteY4-530" fmla="*/ 1326148 h 1326148"/>
                <a:gd name="connsiteX0-531" fmla="*/ 384853 w 588119"/>
                <a:gd name="connsiteY0-532" fmla="*/ 1326148 h 1326148"/>
                <a:gd name="connsiteX1-533" fmla="*/ 0 w 588119"/>
                <a:gd name="connsiteY1-534" fmla="*/ 48 h 1326148"/>
                <a:gd name="connsiteX2-535" fmla="*/ 521570 w 588119"/>
                <a:gd name="connsiteY2-536" fmla="*/ 228243 h 1326148"/>
                <a:gd name="connsiteX3-537" fmla="*/ 588119 w 588119"/>
                <a:gd name="connsiteY3-538" fmla="*/ 1321329 h 1326148"/>
                <a:gd name="connsiteX4-539" fmla="*/ 384853 w 588119"/>
                <a:gd name="connsiteY4-540" fmla="*/ 1326148 h 1326148"/>
                <a:gd name="connsiteX0-541" fmla="*/ 384853 w 588119"/>
                <a:gd name="connsiteY0-542" fmla="*/ 1326148 h 1326148"/>
                <a:gd name="connsiteX1-543" fmla="*/ 0 w 588119"/>
                <a:gd name="connsiteY1-544" fmla="*/ 48 h 1326148"/>
                <a:gd name="connsiteX2-545" fmla="*/ 521570 w 588119"/>
                <a:gd name="connsiteY2-546" fmla="*/ 228243 h 1326148"/>
                <a:gd name="connsiteX3-547" fmla="*/ 588119 w 588119"/>
                <a:gd name="connsiteY3-548" fmla="*/ 1321329 h 1326148"/>
                <a:gd name="connsiteX4-549" fmla="*/ 384853 w 588119"/>
                <a:gd name="connsiteY4-550" fmla="*/ 1326148 h 1326148"/>
                <a:gd name="connsiteX0-551" fmla="*/ 366066 w 569332"/>
                <a:gd name="connsiteY0-552" fmla="*/ 1097905 h 1097905"/>
                <a:gd name="connsiteX1-553" fmla="*/ 0 w 569332"/>
                <a:gd name="connsiteY1-554" fmla="*/ 4757 h 1097905"/>
                <a:gd name="connsiteX2-555" fmla="*/ 502783 w 569332"/>
                <a:gd name="connsiteY2-556" fmla="*/ 0 h 1097905"/>
                <a:gd name="connsiteX3-557" fmla="*/ 569332 w 569332"/>
                <a:gd name="connsiteY3-558" fmla="*/ 1093086 h 1097905"/>
                <a:gd name="connsiteX4-559" fmla="*/ 366066 w 569332"/>
                <a:gd name="connsiteY4-560" fmla="*/ 1097905 h 1097905"/>
                <a:gd name="connsiteX0-561" fmla="*/ 366066 w 569332"/>
                <a:gd name="connsiteY0-562" fmla="*/ 1097905 h 1097905"/>
                <a:gd name="connsiteX1-563" fmla="*/ 0 w 569332"/>
                <a:gd name="connsiteY1-564" fmla="*/ 4757 h 1097905"/>
                <a:gd name="connsiteX2-565" fmla="*/ 502783 w 569332"/>
                <a:gd name="connsiteY2-566" fmla="*/ 0 h 1097905"/>
                <a:gd name="connsiteX3-567" fmla="*/ 569332 w 569332"/>
                <a:gd name="connsiteY3-568" fmla="*/ 1093086 h 1097905"/>
                <a:gd name="connsiteX4-569" fmla="*/ 366066 w 569332"/>
                <a:gd name="connsiteY4-570" fmla="*/ 1097905 h 1097905"/>
                <a:gd name="connsiteX0-571" fmla="*/ 366066 w 569332"/>
                <a:gd name="connsiteY0-572" fmla="*/ 1097905 h 1097905"/>
                <a:gd name="connsiteX1-573" fmla="*/ 0 w 569332"/>
                <a:gd name="connsiteY1-574" fmla="*/ 4757 h 1097905"/>
                <a:gd name="connsiteX2-575" fmla="*/ 502783 w 569332"/>
                <a:gd name="connsiteY2-576" fmla="*/ 0 h 1097905"/>
                <a:gd name="connsiteX3-577" fmla="*/ 569332 w 569332"/>
                <a:gd name="connsiteY3-578" fmla="*/ 1093086 h 1097905"/>
                <a:gd name="connsiteX4-579" fmla="*/ 366066 w 569332"/>
                <a:gd name="connsiteY4-580" fmla="*/ 1097905 h 1097905"/>
                <a:gd name="connsiteX0-581" fmla="*/ 366066 w 594113"/>
                <a:gd name="connsiteY0-582" fmla="*/ 1097905 h 1179971"/>
                <a:gd name="connsiteX1-583" fmla="*/ 0 w 594113"/>
                <a:gd name="connsiteY1-584" fmla="*/ 4757 h 1179971"/>
                <a:gd name="connsiteX2-585" fmla="*/ 502783 w 594113"/>
                <a:gd name="connsiteY2-586" fmla="*/ 0 h 1179971"/>
                <a:gd name="connsiteX3-587" fmla="*/ 594113 w 594113"/>
                <a:gd name="connsiteY3-588" fmla="*/ 1179818 h 1179971"/>
                <a:gd name="connsiteX4-589" fmla="*/ 366066 w 594113"/>
                <a:gd name="connsiteY4-590" fmla="*/ 1097905 h 1179971"/>
                <a:gd name="connsiteX0-591" fmla="*/ 403236 w 594113"/>
                <a:gd name="connsiteY0-592" fmla="*/ 1215612 h 1215612"/>
                <a:gd name="connsiteX1-593" fmla="*/ 0 w 594113"/>
                <a:gd name="connsiteY1-594" fmla="*/ 4757 h 1215612"/>
                <a:gd name="connsiteX2-595" fmla="*/ 502783 w 594113"/>
                <a:gd name="connsiteY2-596" fmla="*/ 0 h 1215612"/>
                <a:gd name="connsiteX3-597" fmla="*/ 594113 w 594113"/>
                <a:gd name="connsiteY3-598" fmla="*/ 1179818 h 1215612"/>
                <a:gd name="connsiteX4-599" fmla="*/ 403236 w 594113"/>
                <a:gd name="connsiteY4-600" fmla="*/ 1215612 h 121561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94113" h="1215612">
                  <a:moveTo>
                    <a:pt x="403236" y="1215612"/>
                  </a:moveTo>
                  <a:cubicBezTo>
                    <a:pt x="223947" y="663007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57486" y="515061"/>
                    <a:pt x="594113" y="1179818"/>
                  </a:cubicBezTo>
                  <a:cubicBezTo>
                    <a:pt x="496428" y="1184123"/>
                    <a:pt x="599434" y="1214146"/>
                    <a:pt x="403236" y="1215612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1757805" y="2331054"/>
              <a:ext cx="1079500" cy="2674334"/>
              <a:chOff x="1757805" y="2331054"/>
              <a:chExt cx="1079500" cy="2674334"/>
            </a:xfrm>
          </p:grpSpPr>
          <p:sp>
            <p:nvSpPr>
              <p:cNvPr id="108" name="Rectangle 107"/>
              <p:cNvSpPr/>
              <p:nvPr/>
            </p:nvSpPr>
            <p:spPr bwMode="auto">
              <a:xfrm rot="10800000">
                <a:off x="1789113" y="2580876"/>
                <a:ext cx="1027112" cy="1083074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grpSp>
            <p:nvGrpSpPr>
              <p:cNvPr id="47266" name="Group 104"/>
              <p:cNvGrpSpPr/>
              <p:nvPr/>
            </p:nvGrpSpPr>
            <p:grpSpPr bwMode="auto">
              <a:xfrm>
                <a:off x="1782739" y="4616206"/>
                <a:ext cx="1034710" cy="389182"/>
                <a:chOff x="4128636" y="3606589"/>
                <a:chExt cx="568145" cy="338667"/>
              </a:xfrm>
            </p:grpSpPr>
            <p:sp>
              <p:nvSpPr>
                <p:cNvPr id="119" name="Oval 118"/>
                <p:cNvSpPr/>
                <p:nvPr/>
              </p:nvSpPr>
              <p:spPr>
                <a:xfrm>
                  <a:off x="4128649" y="3720080"/>
                  <a:ext cx="568332" cy="225176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20" name="Rectangle 119"/>
                <p:cNvSpPr/>
                <p:nvPr/>
              </p:nvSpPr>
              <p:spPr>
                <a:xfrm>
                  <a:off x="4128649" y="3720080"/>
                  <a:ext cx="568332" cy="111898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21" name="Oval 120"/>
                <p:cNvSpPr/>
                <p:nvPr/>
              </p:nvSpPr>
              <p:spPr>
                <a:xfrm>
                  <a:off x="4128649" y="3606801"/>
                  <a:ext cx="568332" cy="225176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4696981" y="3720080"/>
                  <a:ext cx="0" cy="11189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>
                  <a:off x="4128649" y="3720080"/>
                  <a:ext cx="0" cy="11189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7" name="Rectangle 146"/>
              <p:cNvSpPr/>
              <p:nvPr/>
            </p:nvSpPr>
            <p:spPr bwMode="auto">
              <a:xfrm>
                <a:off x="1801813" y="3602038"/>
                <a:ext cx="1027112" cy="1163637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  <a:alpha val="62000"/>
                    </a:schemeClr>
                  </a:gs>
                  <a:gs pos="54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13" name="Straight Connector 112"/>
              <p:cNvCxnSpPr/>
              <p:nvPr/>
            </p:nvCxnSpPr>
            <p:spPr bwMode="auto">
              <a:xfrm>
                <a:off x="1781175" y="2805113"/>
                <a:ext cx="20638" cy="202088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 bwMode="auto">
              <a:xfrm flipH="1">
                <a:off x="2817813" y="2805113"/>
                <a:ext cx="4762" cy="197643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272" name="Group 9"/>
              <p:cNvGrpSpPr/>
              <p:nvPr/>
            </p:nvGrpSpPr>
            <p:grpSpPr bwMode="auto">
              <a:xfrm>
                <a:off x="1757805" y="2331054"/>
                <a:ext cx="1079500" cy="430213"/>
                <a:chOff x="2183302" y="1574638"/>
                <a:chExt cx="1200154" cy="430181"/>
              </a:xfrm>
            </p:grpSpPr>
            <p:sp>
              <p:nvSpPr>
                <p:cNvPr id="369" name="Oval 368"/>
                <p:cNvSpPr/>
                <p:nvPr/>
              </p:nvSpPr>
              <p:spPr bwMode="auto">
                <a:xfrm flipV="1">
                  <a:off x="2186832" y="1690517"/>
                  <a:ext cx="1194859" cy="3143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20000"/>
                        <a:lumOff val="80000"/>
                      </a:schemeClr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0" name="Rectangle 369"/>
                <p:cNvSpPr/>
                <p:nvPr/>
              </p:nvSpPr>
              <p:spPr bwMode="auto">
                <a:xfrm>
                  <a:off x="2183302" y="1734964"/>
                  <a:ext cx="1198389" cy="112704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1" name="Oval 370"/>
                <p:cNvSpPr/>
                <p:nvPr/>
              </p:nvSpPr>
              <p:spPr bwMode="auto">
                <a:xfrm flipV="1">
                  <a:off x="2183302" y="1574638"/>
                  <a:ext cx="1196624" cy="314302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72" name="Freeform 371"/>
                <p:cNvSpPr/>
                <p:nvPr/>
              </p:nvSpPr>
              <p:spPr bwMode="auto">
                <a:xfrm>
                  <a:off x="2490400" y="1671469"/>
                  <a:ext cx="582428" cy="15715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3" name="Freeform 372"/>
                <p:cNvSpPr/>
                <p:nvPr/>
              </p:nvSpPr>
              <p:spPr bwMode="auto">
                <a:xfrm>
                  <a:off x="2430393" y="1630197"/>
                  <a:ext cx="702443" cy="109529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4" name="Freeform 373"/>
                <p:cNvSpPr/>
                <p:nvPr/>
              </p:nvSpPr>
              <p:spPr bwMode="auto">
                <a:xfrm>
                  <a:off x="2892805" y="1723852"/>
                  <a:ext cx="257680" cy="95243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75" name="Freeform 374"/>
                <p:cNvSpPr/>
                <p:nvPr/>
              </p:nvSpPr>
              <p:spPr bwMode="auto">
                <a:xfrm>
                  <a:off x="2418037" y="1725440"/>
                  <a:ext cx="254150" cy="9524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76" name="Straight Connector 375"/>
                <p:cNvCxnSpPr>
                  <a:endCxn id="371" idx="2"/>
                </p:cNvCxnSpPr>
                <p:nvPr/>
              </p:nvCxnSpPr>
              <p:spPr bwMode="auto">
                <a:xfrm flipH="1" flipV="1">
                  <a:off x="2183302" y="1731787"/>
                  <a:ext cx="3530" cy="122228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7" name="Straight Connector 376"/>
                <p:cNvCxnSpPr/>
                <p:nvPr/>
              </p:nvCxnSpPr>
              <p:spPr bwMode="auto">
                <a:xfrm flipH="1" flipV="1">
                  <a:off x="3379926" y="1728615"/>
                  <a:ext cx="3530" cy="122228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" name="Group 18"/>
            <p:cNvGrpSpPr/>
            <p:nvPr/>
          </p:nvGrpSpPr>
          <p:grpSpPr>
            <a:xfrm>
              <a:off x="3500438" y="3174091"/>
              <a:ext cx="522287" cy="1831297"/>
              <a:chOff x="3500438" y="3174091"/>
              <a:chExt cx="522287" cy="1831297"/>
            </a:xfrm>
          </p:grpSpPr>
          <p:sp>
            <p:nvSpPr>
              <p:cNvPr id="171" name="Rectangle 170"/>
              <p:cNvSpPr/>
              <p:nvPr/>
            </p:nvSpPr>
            <p:spPr bwMode="auto">
              <a:xfrm rot="10800000">
                <a:off x="3507320" y="3287221"/>
                <a:ext cx="498349" cy="306623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90" name="Straight Connector 89"/>
              <p:cNvCxnSpPr/>
              <p:nvPr/>
            </p:nvCxnSpPr>
            <p:spPr bwMode="auto">
              <a:xfrm flipH="1">
                <a:off x="4019550" y="3321180"/>
                <a:ext cx="1059" cy="153657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7247" name="Picture 86" descr="router_top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00438" y="3194292"/>
                <a:ext cx="522287" cy="220475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47249" name="Group 82"/>
              <p:cNvGrpSpPr/>
              <p:nvPr/>
            </p:nvGrpSpPr>
            <p:grpSpPr bwMode="auto">
              <a:xfrm>
                <a:off x="3511442" y="4783543"/>
                <a:ext cx="507858" cy="221845"/>
                <a:chOff x="4128636" y="3606589"/>
                <a:chExt cx="568145" cy="338667"/>
              </a:xfrm>
            </p:grpSpPr>
            <p:sp>
              <p:nvSpPr>
                <p:cNvPr id="97" name="Oval 96"/>
                <p:cNvSpPr/>
                <p:nvPr/>
              </p:nvSpPr>
              <p:spPr>
                <a:xfrm>
                  <a:off x="4128757" y="3719873"/>
                  <a:ext cx="568304" cy="225383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4128757" y="3719873"/>
                  <a:ext cx="568304" cy="11147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9" name="Oval 98"/>
                <p:cNvSpPr/>
                <p:nvPr/>
              </p:nvSpPr>
              <p:spPr>
                <a:xfrm>
                  <a:off x="4128757" y="3605971"/>
                  <a:ext cx="568304" cy="225382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4697061" y="3719873"/>
                  <a:ext cx="0" cy="111479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>
                  <a:off x="4128757" y="3719873"/>
                  <a:ext cx="0" cy="111479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5" name="Rectangle 154"/>
              <p:cNvSpPr/>
              <p:nvPr/>
            </p:nvSpPr>
            <p:spPr bwMode="auto">
              <a:xfrm>
                <a:off x="3516313" y="3697288"/>
                <a:ext cx="498475" cy="1163637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74" name="Straight Connector 173"/>
              <p:cNvCxnSpPr>
                <a:stCxn id="381" idx="2"/>
              </p:cNvCxnSpPr>
              <p:nvPr/>
            </p:nvCxnSpPr>
            <p:spPr bwMode="auto">
              <a:xfrm flipH="1">
                <a:off x="3506788" y="3262991"/>
                <a:ext cx="4762" cy="1688422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233" name="Group 377"/>
              <p:cNvGrpSpPr/>
              <p:nvPr/>
            </p:nvGrpSpPr>
            <p:grpSpPr bwMode="auto">
              <a:xfrm>
                <a:off x="3511057" y="3174091"/>
                <a:ext cx="504096" cy="242719"/>
                <a:chOff x="2183302" y="1574638"/>
                <a:chExt cx="1200154" cy="430218"/>
              </a:xfrm>
            </p:grpSpPr>
            <p:sp>
              <p:nvSpPr>
                <p:cNvPr id="379" name="Oval 378"/>
                <p:cNvSpPr/>
                <p:nvPr/>
              </p:nvSpPr>
              <p:spPr bwMode="auto">
                <a:xfrm flipV="1">
                  <a:off x="2188256" y="1690004"/>
                  <a:ext cx="1194331" cy="31514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80" name="Rectangle 379"/>
                <p:cNvSpPr/>
                <p:nvPr/>
              </p:nvSpPr>
              <p:spPr bwMode="auto">
                <a:xfrm>
                  <a:off x="2184476" y="1735026"/>
                  <a:ext cx="1198111" cy="11255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1" name="Oval 380"/>
                <p:cNvSpPr/>
                <p:nvPr/>
              </p:nvSpPr>
              <p:spPr bwMode="auto">
                <a:xfrm flipV="1">
                  <a:off x="2184476" y="1574638"/>
                  <a:ext cx="1194331" cy="315149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82" name="Freeform 381"/>
                <p:cNvSpPr/>
                <p:nvPr/>
              </p:nvSpPr>
              <p:spPr bwMode="auto">
                <a:xfrm>
                  <a:off x="2490619" y="1670308"/>
                  <a:ext cx="582047" cy="15757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3" name="Freeform 382"/>
                <p:cNvSpPr/>
                <p:nvPr/>
              </p:nvSpPr>
              <p:spPr bwMode="auto">
                <a:xfrm>
                  <a:off x="2430146" y="1630915"/>
                  <a:ext cx="702992" cy="109739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4" name="Freeform 383"/>
                <p:cNvSpPr/>
                <p:nvPr/>
              </p:nvSpPr>
              <p:spPr bwMode="auto">
                <a:xfrm>
                  <a:off x="2891248" y="1723770"/>
                  <a:ext cx="260786" cy="9567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5" name="Freeform 384"/>
                <p:cNvSpPr/>
                <p:nvPr/>
              </p:nvSpPr>
              <p:spPr bwMode="auto">
                <a:xfrm>
                  <a:off x="2418806" y="1726585"/>
                  <a:ext cx="253230" cy="92856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86" name="Straight Connector 385"/>
                <p:cNvCxnSpPr>
                  <a:endCxn id="381" idx="2"/>
                </p:cNvCxnSpPr>
                <p:nvPr/>
              </p:nvCxnSpPr>
              <p:spPr bwMode="auto">
                <a:xfrm flipH="1" flipV="1">
                  <a:off x="2184476" y="1732213"/>
                  <a:ext cx="3781" cy="12099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7" name="Straight Connector 386"/>
                <p:cNvCxnSpPr/>
                <p:nvPr/>
              </p:nvCxnSpPr>
              <p:spPr bwMode="auto">
                <a:xfrm flipH="1" flipV="1">
                  <a:off x="3378806" y="1729398"/>
                  <a:ext cx="3781" cy="120996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" name="Group 19"/>
            <p:cNvGrpSpPr/>
            <p:nvPr/>
          </p:nvGrpSpPr>
          <p:grpSpPr>
            <a:xfrm>
              <a:off x="4299212" y="2486508"/>
              <a:ext cx="528376" cy="2517292"/>
              <a:chOff x="4299212" y="2486508"/>
              <a:chExt cx="528376" cy="2517292"/>
            </a:xfrm>
          </p:grpSpPr>
          <p:sp>
            <p:nvSpPr>
              <p:cNvPr id="439" name="Rectangle 438"/>
              <p:cNvSpPr/>
              <p:nvPr/>
            </p:nvSpPr>
            <p:spPr bwMode="auto">
              <a:xfrm rot="10800000">
                <a:off x="4315358" y="2675960"/>
                <a:ext cx="498350" cy="916575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40" name="Straight Connector 439"/>
              <p:cNvCxnSpPr/>
              <p:nvPr/>
            </p:nvCxnSpPr>
            <p:spPr bwMode="auto">
              <a:xfrm>
                <a:off x="4822015" y="2642002"/>
                <a:ext cx="5573" cy="2214161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218" name="Group 442"/>
              <p:cNvGrpSpPr/>
              <p:nvPr/>
            </p:nvGrpSpPr>
            <p:grpSpPr bwMode="auto">
              <a:xfrm>
                <a:off x="4319479" y="4781999"/>
                <a:ext cx="507859" cy="221801"/>
                <a:chOff x="4128636" y="3606589"/>
                <a:chExt cx="568145" cy="338667"/>
              </a:xfrm>
            </p:grpSpPr>
            <p:sp>
              <p:nvSpPr>
                <p:cNvPr id="452" name="Oval 451"/>
                <p:cNvSpPr/>
                <p:nvPr/>
              </p:nvSpPr>
              <p:spPr>
                <a:xfrm>
                  <a:off x="4128758" y="3719830"/>
                  <a:ext cx="568303" cy="225426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53" name="Rectangle 452"/>
                <p:cNvSpPr/>
                <p:nvPr/>
              </p:nvSpPr>
              <p:spPr>
                <a:xfrm>
                  <a:off x="4128758" y="3719830"/>
                  <a:ext cx="568303" cy="111502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54" name="Oval 453"/>
                <p:cNvSpPr/>
                <p:nvPr/>
              </p:nvSpPr>
              <p:spPr>
                <a:xfrm>
                  <a:off x="4128758" y="3605903"/>
                  <a:ext cx="568303" cy="225428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55" name="Straight Connector 454"/>
                <p:cNvCxnSpPr/>
                <p:nvPr/>
              </p:nvCxnSpPr>
              <p:spPr>
                <a:xfrm>
                  <a:off x="4697061" y="3719830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6" name="Straight Connector 455"/>
                <p:cNvCxnSpPr/>
                <p:nvPr/>
              </p:nvCxnSpPr>
              <p:spPr>
                <a:xfrm>
                  <a:off x="4128758" y="3719830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4" name="Rectangle 443"/>
              <p:cNvSpPr/>
              <p:nvPr/>
            </p:nvSpPr>
            <p:spPr bwMode="auto">
              <a:xfrm>
                <a:off x="4324350" y="3695700"/>
                <a:ext cx="498475" cy="1163638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47" name="Straight Connector 446"/>
              <p:cNvCxnSpPr>
                <a:stCxn id="458" idx="2"/>
              </p:cNvCxnSpPr>
              <p:nvPr/>
            </p:nvCxnSpPr>
            <p:spPr bwMode="auto">
              <a:xfrm>
                <a:off x="4300799" y="2640496"/>
                <a:ext cx="14026" cy="2309329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137" name="Group 456"/>
              <p:cNvGrpSpPr/>
              <p:nvPr/>
            </p:nvGrpSpPr>
            <p:grpSpPr bwMode="auto">
              <a:xfrm>
                <a:off x="4299212" y="2486508"/>
                <a:ext cx="504825" cy="242888"/>
                <a:chOff x="2183302" y="1574638"/>
                <a:chExt cx="1200154" cy="430218"/>
              </a:xfrm>
            </p:grpSpPr>
            <p:sp>
              <p:nvSpPr>
                <p:cNvPr id="458" name="Oval 457"/>
                <p:cNvSpPr/>
                <p:nvPr/>
              </p:nvSpPr>
              <p:spPr bwMode="auto">
                <a:xfrm flipV="1">
                  <a:off x="2187075" y="1689926"/>
                  <a:ext cx="1196381" cy="31493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59" name="Rectangle 458"/>
                <p:cNvSpPr/>
                <p:nvPr/>
              </p:nvSpPr>
              <p:spPr bwMode="auto">
                <a:xfrm>
                  <a:off x="2183302" y="1734916"/>
                  <a:ext cx="1200154" cy="11247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0" name="Oval 459"/>
                <p:cNvSpPr/>
                <p:nvPr/>
              </p:nvSpPr>
              <p:spPr bwMode="auto">
                <a:xfrm flipV="1">
                  <a:off x="2183302" y="1574638"/>
                  <a:ext cx="1196379" cy="31493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61" name="Freeform 460"/>
                <p:cNvSpPr/>
                <p:nvPr/>
              </p:nvSpPr>
              <p:spPr bwMode="auto">
                <a:xfrm>
                  <a:off x="2489000" y="1670242"/>
                  <a:ext cx="584982" cy="15746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2" name="Freeform 461"/>
                <p:cNvSpPr/>
                <p:nvPr/>
              </p:nvSpPr>
              <p:spPr bwMode="auto">
                <a:xfrm>
                  <a:off x="2428615" y="1630876"/>
                  <a:ext cx="705752" cy="109664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3" name="Freeform 462"/>
                <p:cNvSpPr/>
                <p:nvPr/>
              </p:nvSpPr>
              <p:spPr bwMode="auto">
                <a:xfrm>
                  <a:off x="2892827" y="1723668"/>
                  <a:ext cx="256637" cy="9560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4" name="Freeform 463"/>
                <p:cNvSpPr/>
                <p:nvPr/>
              </p:nvSpPr>
              <p:spPr bwMode="auto">
                <a:xfrm>
                  <a:off x="2417294" y="1726479"/>
                  <a:ext cx="252861" cy="9279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65" name="Straight Connector 464"/>
                <p:cNvCxnSpPr>
                  <a:endCxn id="460" idx="2"/>
                </p:cNvCxnSpPr>
                <p:nvPr/>
              </p:nvCxnSpPr>
              <p:spPr bwMode="auto">
                <a:xfrm flipH="1" flipV="1">
                  <a:off x="2183302" y="1732103"/>
                  <a:ext cx="3773" cy="120912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6" name="Straight Connector 465"/>
                <p:cNvCxnSpPr/>
                <p:nvPr/>
              </p:nvCxnSpPr>
              <p:spPr bwMode="auto">
                <a:xfrm flipH="1" flipV="1">
                  <a:off x="3379681" y="1729292"/>
                  <a:ext cx="3775" cy="120910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" name="Group 20"/>
            <p:cNvGrpSpPr/>
            <p:nvPr/>
          </p:nvGrpSpPr>
          <p:grpSpPr>
            <a:xfrm>
              <a:off x="5491163" y="3179295"/>
              <a:ext cx="522287" cy="1824505"/>
              <a:chOff x="5491163" y="3179295"/>
              <a:chExt cx="522287" cy="1824505"/>
            </a:xfrm>
          </p:grpSpPr>
          <p:sp>
            <p:nvSpPr>
              <p:cNvPr id="468" name="Rectangle 467"/>
              <p:cNvSpPr/>
              <p:nvPr/>
            </p:nvSpPr>
            <p:spPr bwMode="auto">
              <a:xfrm rot="10800000">
                <a:off x="5498044" y="3266845"/>
                <a:ext cx="498349" cy="325689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69" name="Straight Connector 468"/>
              <p:cNvCxnSpPr>
                <a:stCxn id="489" idx="6"/>
              </p:cNvCxnSpPr>
              <p:nvPr/>
            </p:nvCxnSpPr>
            <p:spPr bwMode="auto">
              <a:xfrm>
                <a:off x="6003925" y="3268195"/>
                <a:ext cx="6350" cy="1581176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7187" name="Picture 469" descr="router_top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1163" y="3206725"/>
                <a:ext cx="522287" cy="220431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47189" name="Group 471"/>
              <p:cNvGrpSpPr/>
              <p:nvPr/>
            </p:nvGrpSpPr>
            <p:grpSpPr bwMode="auto">
              <a:xfrm>
                <a:off x="5502167" y="4781999"/>
                <a:ext cx="507858" cy="221801"/>
                <a:chOff x="4128636" y="3606589"/>
                <a:chExt cx="568145" cy="338667"/>
              </a:xfrm>
            </p:grpSpPr>
            <p:sp>
              <p:nvSpPr>
                <p:cNvPr id="481" name="Oval 480"/>
                <p:cNvSpPr/>
                <p:nvPr/>
              </p:nvSpPr>
              <p:spPr>
                <a:xfrm>
                  <a:off x="4128757" y="3719830"/>
                  <a:ext cx="568304" cy="225426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82" name="Rectangle 481"/>
                <p:cNvSpPr/>
                <p:nvPr/>
              </p:nvSpPr>
              <p:spPr>
                <a:xfrm>
                  <a:off x="4128757" y="3719830"/>
                  <a:ext cx="568304" cy="111502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83" name="Oval 482"/>
                <p:cNvSpPr/>
                <p:nvPr/>
              </p:nvSpPr>
              <p:spPr>
                <a:xfrm>
                  <a:off x="4128757" y="3605903"/>
                  <a:ext cx="568304" cy="225428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84" name="Straight Connector 483"/>
                <p:cNvCxnSpPr/>
                <p:nvPr/>
              </p:nvCxnSpPr>
              <p:spPr>
                <a:xfrm>
                  <a:off x="4697061" y="3719830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5" name="Straight Connector 484"/>
                <p:cNvCxnSpPr/>
                <p:nvPr/>
              </p:nvCxnSpPr>
              <p:spPr>
                <a:xfrm>
                  <a:off x="4128757" y="3719830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3" name="Rectangle 472"/>
              <p:cNvSpPr/>
              <p:nvPr/>
            </p:nvSpPr>
            <p:spPr bwMode="auto">
              <a:xfrm>
                <a:off x="5507038" y="3695700"/>
                <a:ext cx="498475" cy="1163638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76" name="Straight Connector 475"/>
              <p:cNvCxnSpPr>
                <a:stCxn id="47187" idx="1"/>
              </p:cNvCxnSpPr>
              <p:nvPr/>
            </p:nvCxnSpPr>
            <p:spPr bwMode="auto">
              <a:xfrm>
                <a:off x="5491163" y="3316941"/>
                <a:ext cx="6350" cy="1632884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139" name="Group 485"/>
              <p:cNvGrpSpPr/>
              <p:nvPr/>
            </p:nvGrpSpPr>
            <p:grpSpPr bwMode="auto">
              <a:xfrm>
                <a:off x="5500688" y="3179295"/>
                <a:ext cx="504825" cy="242888"/>
                <a:chOff x="2183302" y="1574638"/>
                <a:chExt cx="1200154" cy="430218"/>
              </a:xfrm>
            </p:grpSpPr>
            <p:sp>
              <p:nvSpPr>
                <p:cNvPr id="487" name="Oval 486"/>
                <p:cNvSpPr/>
                <p:nvPr/>
              </p:nvSpPr>
              <p:spPr bwMode="auto">
                <a:xfrm flipV="1">
                  <a:off x="2187075" y="1689926"/>
                  <a:ext cx="1196381" cy="31493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88" name="Rectangle 487"/>
                <p:cNvSpPr/>
                <p:nvPr/>
              </p:nvSpPr>
              <p:spPr bwMode="auto">
                <a:xfrm>
                  <a:off x="2183302" y="1734916"/>
                  <a:ext cx="1200154" cy="11247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89" name="Oval 488"/>
                <p:cNvSpPr/>
                <p:nvPr/>
              </p:nvSpPr>
              <p:spPr bwMode="auto">
                <a:xfrm flipV="1">
                  <a:off x="2183302" y="1574638"/>
                  <a:ext cx="1196379" cy="31493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490" name="Freeform 489"/>
                <p:cNvSpPr/>
                <p:nvPr/>
              </p:nvSpPr>
              <p:spPr bwMode="auto">
                <a:xfrm>
                  <a:off x="2489000" y="1670242"/>
                  <a:ext cx="584982" cy="15746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1" name="Freeform 490"/>
                <p:cNvSpPr/>
                <p:nvPr/>
              </p:nvSpPr>
              <p:spPr bwMode="auto">
                <a:xfrm>
                  <a:off x="2428615" y="1630876"/>
                  <a:ext cx="705752" cy="109664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2" name="Freeform 491"/>
                <p:cNvSpPr/>
                <p:nvPr/>
              </p:nvSpPr>
              <p:spPr bwMode="auto">
                <a:xfrm>
                  <a:off x="2892827" y="1723668"/>
                  <a:ext cx="256637" cy="9560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93" name="Freeform 492"/>
                <p:cNvSpPr/>
                <p:nvPr/>
              </p:nvSpPr>
              <p:spPr bwMode="auto">
                <a:xfrm>
                  <a:off x="2417294" y="1726479"/>
                  <a:ext cx="252861" cy="92793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94" name="Straight Connector 493"/>
                <p:cNvCxnSpPr>
                  <a:endCxn id="489" idx="2"/>
                </p:cNvCxnSpPr>
                <p:nvPr/>
              </p:nvCxnSpPr>
              <p:spPr bwMode="auto">
                <a:xfrm flipH="1" flipV="1">
                  <a:off x="2183302" y="1732103"/>
                  <a:ext cx="3773" cy="120912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5" name="Straight Connector 494"/>
                <p:cNvCxnSpPr/>
                <p:nvPr/>
              </p:nvCxnSpPr>
              <p:spPr bwMode="auto">
                <a:xfrm flipH="1" flipV="1">
                  <a:off x="3379681" y="1729292"/>
                  <a:ext cx="3775" cy="120910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2" name="Group 21"/>
            <p:cNvGrpSpPr/>
            <p:nvPr/>
          </p:nvGrpSpPr>
          <p:grpSpPr>
            <a:xfrm>
              <a:off x="6472366" y="2647932"/>
              <a:ext cx="522159" cy="2354282"/>
              <a:chOff x="6472366" y="2647932"/>
              <a:chExt cx="522159" cy="2354282"/>
            </a:xfrm>
          </p:grpSpPr>
          <p:sp>
            <p:nvSpPr>
              <p:cNvPr id="497" name="Rectangle 496"/>
              <p:cNvSpPr/>
              <p:nvPr/>
            </p:nvSpPr>
            <p:spPr bwMode="auto">
              <a:xfrm rot="10800000">
                <a:off x="6482296" y="2777838"/>
                <a:ext cx="498349" cy="722037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98" name="Straight Connector 497"/>
              <p:cNvCxnSpPr/>
              <p:nvPr/>
            </p:nvCxnSpPr>
            <p:spPr bwMode="auto">
              <a:xfrm>
                <a:off x="6994525" y="2845840"/>
                <a:ext cx="0" cy="1999208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160" name="Group 500"/>
              <p:cNvGrpSpPr/>
              <p:nvPr/>
            </p:nvGrpSpPr>
            <p:grpSpPr bwMode="auto">
              <a:xfrm>
                <a:off x="6486417" y="4766099"/>
                <a:ext cx="507858" cy="236115"/>
                <a:chOff x="4128636" y="3606589"/>
                <a:chExt cx="568145" cy="338667"/>
              </a:xfrm>
            </p:grpSpPr>
            <p:sp>
              <p:nvSpPr>
                <p:cNvPr id="510" name="Oval 509"/>
                <p:cNvSpPr/>
                <p:nvPr/>
              </p:nvSpPr>
              <p:spPr>
                <a:xfrm>
                  <a:off x="4128757" y="3719828"/>
                  <a:ext cx="568304" cy="225428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1" name="Rectangle 510"/>
                <p:cNvSpPr/>
                <p:nvPr/>
              </p:nvSpPr>
              <p:spPr>
                <a:xfrm>
                  <a:off x="4128757" y="3719828"/>
                  <a:ext cx="568304" cy="111502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2" name="Oval 511"/>
                <p:cNvSpPr/>
                <p:nvPr/>
              </p:nvSpPr>
              <p:spPr>
                <a:xfrm>
                  <a:off x="4128757" y="3605903"/>
                  <a:ext cx="568304" cy="225426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13" name="Straight Connector 512"/>
                <p:cNvCxnSpPr/>
                <p:nvPr/>
              </p:nvCxnSpPr>
              <p:spPr>
                <a:xfrm>
                  <a:off x="4697061" y="3719828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4" name="Straight Connector 513"/>
                <p:cNvCxnSpPr/>
                <p:nvPr/>
              </p:nvCxnSpPr>
              <p:spPr>
                <a:xfrm>
                  <a:off x="4128757" y="3719828"/>
                  <a:ext cx="0" cy="11150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02" name="Rectangle 501"/>
              <p:cNvSpPr/>
              <p:nvPr/>
            </p:nvSpPr>
            <p:spPr bwMode="auto">
              <a:xfrm>
                <a:off x="6491288" y="3609696"/>
                <a:ext cx="498475" cy="1238732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05" name="Straight Connector 504"/>
              <p:cNvCxnSpPr/>
              <p:nvPr/>
            </p:nvCxnSpPr>
            <p:spPr bwMode="auto">
              <a:xfrm>
                <a:off x="6472366" y="2818589"/>
                <a:ext cx="9397" cy="2126166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141" name="Group 514"/>
              <p:cNvGrpSpPr/>
              <p:nvPr/>
            </p:nvGrpSpPr>
            <p:grpSpPr bwMode="auto">
              <a:xfrm>
                <a:off x="6478146" y="2647932"/>
                <a:ext cx="504825" cy="242887"/>
                <a:chOff x="2183302" y="1574638"/>
                <a:chExt cx="1200154" cy="430218"/>
              </a:xfrm>
            </p:grpSpPr>
            <p:sp>
              <p:nvSpPr>
                <p:cNvPr id="516" name="Oval 515"/>
                <p:cNvSpPr/>
                <p:nvPr/>
              </p:nvSpPr>
              <p:spPr bwMode="auto">
                <a:xfrm flipV="1">
                  <a:off x="2187075" y="1689925"/>
                  <a:ext cx="1196381" cy="31493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17" name="Rectangle 516"/>
                <p:cNvSpPr/>
                <p:nvPr/>
              </p:nvSpPr>
              <p:spPr bwMode="auto">
                <a:xfrm>
                  <a:off x="2183302" y="1734915"/>
                  <a:ext cx="1200154" cy="112476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8" name="Oval 517"/>
                <p:cNvSpPr/>
                <p:nvPr/>
              </p:nvSpPr>
              <p:spPr bwMode="auto">
                <a:xfrm flipV="1">
                  <a:off x="2183302" y="1574638"/>
                  <a:ext cx="1196379" cy="314931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19" name="Freeform 518"/>
                <p:cNvSpPr/>
                <p:nvPr/>
              </p:nvSpPr>
              <p:spPr bwMode="auto">
                <a:xfrm>
                  <a:off x="2489000" y="1670242"/>
                  <a:ext cx="584982" cy="157466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20" name="Freeform 519"/>
                <p:cNvSpPr/>
                <p:nvPr/>
              </p:nvSpPr>
              <p:spPr bwMode="auto">
                <a:xfrm>
                  <a:off x="2428615" y="1630876"/>
                  <a:ext cx="705752" cy="109663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21" name="Freeform 520"/>
                <p:cNvSpPr/>
                <p:nvPr/>
              </p:nvSpPr>
              <p:spPr bwMode="auto">
                <a:xfrm>
                  <a:off x="2892827" y="1723667"/>
                  <a:ext cx="256637" cy="9560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22" name="Freeform 521"/>
                <p:cNvSpPr/>
                <p:nvPr/>
              </p:nvSpPr>
              <p:spPr bwMode="auto">
                <a:xfrm>
                  <a:off x="2417294" y="1726480"/>
                  <a:ext cx="252861" cy="92791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23" name="Straight Connector 522"/>
                <p:cNvCxnSpPr>
                  <a:endCxn id="518" idx="2"/>
                </p:cNvCxnSpPr>
                <p:nvPr/>
              </p:nvCxnSpPr>
              <p:spPr bwMode="auto">
                <a:xfrm flipH="1" flipV="1">
                  <a:off x="2183302" y="1732104"/>
                  <a:ext cx="3773" cy="120910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4" name="Straight Connector 523"/>
                <p:cNvCxnSpPr/>
                <p:nvPr/>
              </p:nvCxnSpPr>
              <p:spPr bwMode="auto">
                <a:xfrm flipH="1" flipV="1">
                  <a:off x="3379681" y="1729291"/>
                  <a:ext cx="3775" cy="120912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47142" name="Text Box 167"/>
          <p:cNvSpPr txBox="1">
            <a:spLocks noChangeArrowheads="1"/>
          </p:cNvSpPr>
          <p:nvPr/>
        </p:nvSpPr>
        <p:spPr bwMode="auto">
          <a:xfrm>
            <a:off x="563563" y="277813"/>
            <a:ext cx="6030542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Recall: per</a:t>
            </a:r>
            <a:r>
              <a:rPr lang="en-US" sz="3600" dirty="0">
                <a:solidFill>
                  <a:srgbClr val="000099"/>
                </a:solidFill>
                <a:latin typeface="Gill Sans MT" panose="020B0502020104020203" pitchFamily="34" charset="0"/>
              </a:rPr>
              <a:t>-router </a:t>
            </a:r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control plane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grpSp>
        <p:nvGrpSpPr>
          <p:cNvPr id="229" name="Group 228"/>
          <p:cNvGrpSpPr/>
          <p:nvPr/>
        </p:nvGrpSpPr>
        <p:grpSpPr>
          <a:xfrm>
            <a:off x="1828233" y="3016011"/>
            <a:ext cx="5112820" cy="879389"/>
            <a:chOff x="1866825" y="707349"/>
            <a:chExt cx="5112820" cy="879389"/>
          </a:xfrm>
        </p:grpSpPr>
        <p:sp>
          <p:nvSpPr>
            <p:cNvPr id="233" name="Oval 232"/>
            <p:cNvSpPr/>
            <p:nvPr/>
          </p:nvSpPr>
          <p:spPr>
            <a:xfrm>
              <a:off x="1866825" y="785347"/>
              <a:ext cx="954705" cy="491476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TextBox 233"/>
            <p:cNvSpPr txBox="1"/>
            <p:nvPr/>
          </p:nvSpPr>
          <p:spPr>
            <a:xfrm>
              <a:off x="1891781" y="783191"/>
              <a:ext cx="910613" cy="4761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480"/>
                </a:lnSpc>
              </a:pPr>
              <a:r>
                <a:rPr lang="en-US" sz="1400" dirty="0" smtClean="0"/>
                <a:t>Routing</a:t>
              </a:r>
              <a:endParaRPr lang="en-US" sz="1400" dirty="0" smtClean="0"/>
            </a:p>
            <a:p>
              <a:pPr algn="ctr">
                <a:lnSpc>
                  <a:spcPts val="1480"/>
                </a:lnSpc>
              </a:pPr>
              <a:r>
                <a:rPr lang="en-US" sz="1400" dirty="0" smtClean="0"/>
                <a:t>Algorithm</a:t>
              </a:r>
              <a:endParaRPr lang="en-US" sz="1400" dirty="0"/>
            </a:p>
          </p:txBody>
        </p:sp>
        <p:cxnSp>
          <p:nvCxnSpPr>
            <p:cNvPr id="235" name="Straight Arrow Connector 234"/>
            <p:cNvCxnSpPr/>
            <p:nvPr/>
          </p:nvCxnSpPr>
          <p:spPr>
            <a:xfrm flipV="1">
              <a:off x="2833714" y="807908"/>
              <a:ext cx="1517851" cy="213379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2750618" y="1201670"/>
              <a:ext cx="797027" cy="279264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Arrow Connector 236"/>
            <p:cNvCxnSpPr/>
            <p:nvPr/>
          </p:nvCxnSpPr>
          <p:spPr>
            <a:xfrm>
              <a:off x="4684666" y="894080"/>
              <a:ext cx="893541" cy="510629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Arrow Connector 237"/>
            <p:cNvCxnSpPr/>
            <p:nvPr/>
          </p:nvCxnSpPr>
          <p:spPr>
            <a:xfrm>
              <a:off x="4800837" y="800746"/>
              <a:ext cx="1695897" cy="130795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Oval 238"/>
            <p:cNvSpPr/>
            <p:nvPr/>
          </p:nvSpPr>
          <p:spPr>
            <a:xfrm>
              <a:off x="6558622" y="894080"/>
              <a:ext cx="421023" cy="182029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Oval 239"/>
            <p:cNvSpPr/>
            <p:nvPr/>
          </p:nvSpPr>
          <p:spPr>
            <a:xfrm>
              <a:off x="5572329" y="1404709"/>
              <a:ext cx="421023" cy="182029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Oval 240"/>
            <p:cNvSpPr/>
            <p:nvPr/>
          </p:nvSpPr>
          <p:spPr>
            <a:xfrm>
              <a:off x="4367082" y="707349"/>
              <a:ext cx="421023" cy="182029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/>
            <p:cNvSpPr/>
            <p:nvPr/>
          </p:nvSpPr>
          <p:spPr>
            <a:xfrm>
              <a:off x="3571953" y="1402071"/>
              <a:ext cx="421023" cy="182029"/>
            </a:xfrm>
            <a:prstGeom prst="ellipse">
              <a:avLst/>
            </a:prstGeom>
            <a:solidFill>
              <a:srgbClr val="CC0000">
                <a:alpha val="28000"/>
              </a:srgbClr>
            </a:solidFill>
            <a:ln w="3175">
              <a:solidFill>
                <a:srgbClr val="CC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3" name="Straight Arrow Connector 242"/>
            <p:cNvCxnSpPr/>
            <p:nvPr/>
          </p:nvCxnSpPr>
          <p:spPr>
            <a:xfrm>
              <a:off x="2821560" y="1106261"/>
              <a:ext cx="2738615" cy="338776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Arrow Connector 243"/>
            <p:cNvCxnSpPr>
              <a:endCxn id="239" idx="2"/>
            </p:cNvCxnSpPr>
            <p:nvPr/>
          </p:nvCxnSpPr>
          <p:spPr>
            <a:xfrm flipV="1">
              <a:off x="3997124" y="985095"/>
              <a:ext cx="2561498" cy="469120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 flipV="1">
              <a:off x="3992124" y="1509221"/>
              <a:ext cx="1580205" cy="2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Arrow Connector 245"/>
            <p:cNvCxnSpPr/>
            <p:nvPr/>
          </p:nvCxnSpPr>
          <p:spPr>
            <a:xfrm flipV="1">
              <a:off x="5997500" y="1083737"/>
              <a:ext cx="751103" cy="397197"/>
            </a:xfrm>
            <a:prstGeom prst="straightConnector1">
              <a:avLst/>
            </a:prstGeom>
            <a:ln w="2540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8" name="TextBox 257"/>
          <p:cNvSpPr txBox="1"/>
          <p:nvPr/>
        </p:nvSpPr>
        <p:spPr>
          <a:xfrm>
            <a:off x="517479" y="1154626"/>
            <a:ext cx="820901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Individual </a:t>
            </a:r>
            <a:r>
              <a:rPr lang="en-US" sz="2400" dirty="0"/>
              <a:t>routing algorithm </a:t>
            </a:r>
            <a:r>
              <a:rPr lang="en-US" sz="2400" dirty="0" smtClean="0"/>
              <a:t>components </a:t>
            </a:r>
            <a:r>
              <a:rPr lang="en-US" sz="2400" i="1" dirty="0" smtClean="0">
                <a:solidFill>
                  <a:srgbClr val="000090"/>
                </a:solidFill>
              </a:rPr>
              <a:t>in each and every router </a:t>
            </a:r>
            <a:r>
              <a:rPr lang="en-US" sz="2400" dirty="0" smtClean="0"/>
              <a:t>interact with each other in control plane to compute forwarding tables</a:t>
            </a:r>
            <a:endParaRPr lang="en-US" sz="24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1557338" y="3404226"/>
            <a:ext cx="6375400" cy="1047750"/>
            <a:chOff x="1557338" y="3074988"/>
            <a:chExt cx="6375400" cy="1047750"/>
          </a:xfrm>
        </p:grpSpPr>
        <p:sp>
          <p:nvSpPr>
            <p:cNvPr id="47115" name="TextBox 232"/>
            <p:cNvSpPr txBox="1">
              <a:spLocks noChangeArrowheads="1"/>
            </p:cNvSpPr>
            <p:nvPr/>
          </p:nvSpPr>
          <p:spPr bwMode="auto">
            <a:xfrm>
              <a:off x="7292975" y="3651250"/>
              <a:ext cx="595313" cy="4714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/>
                <a:t>data</a:t>
              </a:r>
              <a:endParaRPr lang="en-US" sz="1400"/>
            </a:p>
            <a:p>
              <a:pPr algn="ctr">
                <a:lnSpc>
                  <a:spcPts val="1465"/>
                </a:lnSpc>
              </a:pPr>
              <a:r>
                <a:rPr lang="en-US" sz="1400"/>
                <a:t>plane</a:t>
              </a:r>
              <a:endParaRPr lang="en-US" sz="1400"/>
            </a:p>
          </p:txBody>
        </p:sp>
        <p:sp>
          <p:nvSpPr>
            <p:cNvPr id="47116" name="TextBox 233"/>
            <p:cNvSpPr txBox="1">
              <a:spLocks noChangeArrowheads="1"/>
            </p:cNvSpPr>
            <p:nvPr/>
          </p:nvSpPr>
          <p:spPr bwMode="auto">
            <a:xfrm>
              <a:off x="7224713" y="3074988"/>
              <a:ext cx="708025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/>
                <a:t>control</a:t>
              </a:r>
              <a:endParaRPr lang="en-US" sz="1400"/>
            </a:p>
            <a:p>
              <a:pPr algn="ctr">
                <a:lnSpc>
                  <a:spcPts val="1465"/>
                </a:lnSpc>
              </a:pPr>
              <a:r>
                <a:rPr lang="en-US" sz="1400"/>
                <a:t>plane</a:t>
              </a:r>
              <a:endParaRPr lang="en-US" sz="1400"/>
            </a:p>
          </p:txBody>
        </p:sp>
        <p:cxnSp>
          <p:nvCxnSpPr>
            <p:cNvPr id="232" name="Straight Connector 231"/>
            <p:cNvCxnSpPr/>
            <p:nvPr/>
          </p:nvCxnSpPr>
          <p:spPr>
            <a:xfrm>
              <a:off x="1557338" y="3613150"/>
              <a:ext cx="6207125" cy="0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1829356" y="4031984"/>
            <a:ext cx="5126173" cy="1120753"/>
            <a:chOff x="-4746102" y="4471477"/>
            <a:chExt cx="5126173" cy="1120753"/>
          </a:xfrm>
        </p:grpSpPr>
        <p:pic>
          <p:nvPicPr>
            <p:cNvPr id="47268" name="Picture 10" descr="fig42_tabl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746102" y="4471477"/>
              <a:ext cx="966463" cy="966962"/>
            </a:xfrm>
            <a:prstGeom prst="rect">
              <a:avLst/>
            </a:prstGeom>
            <a:noFill/>
            <a:ln w="9525">
              <a:solidFill>
                <a:srgbClr val="CC0000"/>
              </a:solidFill>
              <a:miter lim="800000"/>
              <a:headEnd/>
              <a:tailEnd/>
            </a:ln>
          </p:spPr>
        </p:pic>
        <p:grpSp>
          <p:nvGrpSpPr>
            <p:cNvPr id="26" name="Group 25"/>
            <p:cNvGrpSpPr/>
            <p:nvPr/>
          </p:nvGrpSpPr>
          <p:grpSpPr>
            <a:xfrm>
              <a:off x="-3025264" y="5228984"/>
              <a:ext cx="3405335" cy="363246"/>
              <a:chOff x="-3025264" y="5228984"/>
              <a:chExt cx="3405335" cy="363246"/>
            </a:xfrm>
          </p:grpSpPr>
          <p:grpSp>
            <p:nvGrpSpPr>
              <p:cNvPr id="47251" name="Group 241"/>
              <p:cNvGrpSpPr/>
              <p:nvPr/>
            </p:nvGrpSpPr>
            <p:grpSpPr bwMode="auto">
              <a:xfrm>
                <a:off x="-3025264" y="5262858"/>
                <a:ext cx="430360" cy="329372"/>
                <a:chOff x="2931664" y="3912603"/>
                <a:chExt cx="430450" cy="329314"/>
              </a:xfrm>
            </p:grpSpPr>
            <p:sp>
              <p:nvSpPr>
                <p:cNvPr id="92" name="Rectangle 91"/>
                <p:cNvSpPr/>
                <p:nvPr/>
              </p:nvSpPr>
              <p:spPr>
                <a:xfrm>
                  <a:off x="2935837" y="3912034"/>
                  <a:ext cx="425539" cy="330142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93" name="Straight Connector 92"/>
                <p:cNvCxnSpPr/>
                <p:nvPr/>
              </p:nvCxnSpPr>
              <p:spPr>
                <a:xfrm>
                  <a:off x="2931074" y="4004093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>
                  <a:off x="2931074" y="4067582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>
                  <a:stCxn id="92" idx="2"/>
                </p:cNvCxnSpPr>
                <p:nvPr/>
              </p:nvCxnSpPr>
              <p:spPr>
                <a:xfrm flipH="1" flipV="1">
                  <a:off x="3147019" y="4004093"/>
                  <a:ext cx="1587" cy="238083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220" name="Group 444"/>
              <p:cNvGrpSpPr/>
              <p:nvPr/>
            </p:nvGrpSpPr>
            <p:grpSpPr bwMode="auto">
              <a:xfrm>
                <a:off x="-2217227" y="5261364"/>
                <a:ext cx="430361" cy="329307"/>
                <a:chOff x="2931664" y="3912603"/>
                <a:chExt cx="430450" cy="329314"/>
              </a:xfrm>
            </p:grpSpPr>
            <p:sp>
              <p:nvSpPr>
                <p:cNvPr id="448" name="Rectangle 447"/>
                <p:cNvSpPr/>
                <p:nvPr/>
              </p:nvSpPr>
              <p:spPr>
                <a:xfrm>
                  <a:off x="2935838" y="3911941"/>
                  <a:ext cx="425538" cy="330207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49" name="Straight Connector 448"/>
                <p:cNvCxnSpPr/>
                <p:nvPr/>
              </p:nvCxnSpPr>
              <p:spPr>
                <a:xfrm>
                  <a:off x="2931074" y="4004018"/>
                  <a:ext cx="425538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0" name="Straight Connector 449"/>
                <p:cNvCxnSpPr/>
                <p:nvPr/>
              </p:nvCxnSpPr>
              <p:spPr>
                <a:xfrm>
                  <a:off x="2931074" y="4067519"/>
                  <a:ext cx="425538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1" name="Straight Connector 450"/>
                <p:cNvCxnSpPr>
                  <a:stCxn id="448" idx="2"/>
                </p:cNvCxnSpPr>
                <p:nvPr/>
              </p:nvCxnSpPr>
              <p:spPr>
                <a:xfrm flipH="1" flipV="1">
                  <a:off x="3147019" y="4004018"/>
                  <a:ext cx="1588" cy="23813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191" name="Group 473"/>
              <p:cNvGrpSpPr/>
              <p:nvPr/>
            </p:nvGrpSpPr>
            <p:grpSpPr bwMode="auto">
              <a:xfrm>
                <a:off x="-1034539" y="5261364"/>
                <a:ext cx="430360" cy="329307"/>
                <a:chOff x="2931664" y="3912603"/>
                <a:chExt cx="430450" cy="329314"/>
              </a:xfrm>
            </p:grpSpPr>
            <p:sp>
              <p:nvSpPr>
                <p:cNvPr id="477" name="Rectangle 476"/>
                <p:cNvSpPr/>
                <p:nvPr/>
              </p:nvSpPr>
              <p:spPr>
                <a:xfrm>
                  <a:off x="2935837" y="3911941"/>
                  <a:ext cx="425539" cy="330207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78" name="Straight Connector 477"/>
                <p:cNvCxnSpPr/>
                <p:nvPr/>
              </p:nvCxnSpPr>
              <p:spPr>
                <a:xfrm>
                  <a:off x="2931074" y="4004018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9" name="Straight Connector 478"/>
                <p:cNvCxnSpPr/>
                <p:nvPr/>
              </p:nvCxnSpPr>
              <p:spPr>
                <a:xfrm>
                  <a:off x="2931074" y="4067519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0" name="Straight Connector 479"/>
                <p:cNvCxnSpPr>
                  <a:stCxn id="477" idx="2"/>
                </p:cNvCxnSpPr>
                <p:nvPr/>
              </p:nvCxnSpPr>
              <p:spPr>
                <a:xfrm flipH="1" flipV="1">
                  <a:off x="3147019" y="4004018"/>
                  <a:ext cx="1587" cy="23813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162" name="Group 502"/>
              <p:cNvGrpSpPr/>
              <p:nvPr/>
            </p:nvGrpSpPr>
            <p:grpSpPr bwMode="auto">
              <a:xfrm>
                <a:off x="-50289" y="5228984"/>
                <a:ext cx="430360" cy="350559"/>
                <a:chOff x="2931664" y="3912603"/>
                <a:chExt cx="430450" cy="329314"/>
              </a:xfrm>
            </p:grpSpPr>
            <p:sp>
              <p:nvSpPr>
                <p:cNvPr id="506" name="Rectangle 505"/>
                <p:cNvSpPr/>
                <p:nvPr/>
              </p:nvSpPr>
              <p:spPr>
                <a:xfrm>
                  <a:off x="2935837" y="3911940"/>
                  <a:ext cx="425539" cy="330207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07" name="Straight Connector 506"/>
                <p:cNvCxnSpPr/>
                <p:nvPr/>
              </p:nvCxnSpPr>
              <p:spPr>
                <a:xfrm>
                  <a:off x="2931074" y="4004017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8" name="Straight Connector 507"/>
                <p:cNvCxnSpPr/>
                <p:nvPr/>
              </p:nvCxnSpPr>
              <p:spPr>
                <a:xfrm>
                  <a:off x="2931074" y="4067518"/>
                  <a:ext cx="425539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9" name="Straight Connector 508"/>
                <p:cNvCxnSpPr>
                  <a:stCxn id="506" idx="2"/>
                </p:cNvCxnSpPr>
                <p:nvPr/>
              </p:nvCxnSpPr>
              <p:spPr>
                <a:xfrm flipH="1" flipV="1">
                  <a:off x="3147019" y="4004017"/>
                  <a:ext cx="1587" cy="23813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5" name="Group 24"/>
          <p:cNvGrpSpPr/>
          <p:nvPr/>
        </p:nvGrpSpPr>
        <p:grpSpPr>
          <a:xfrm>
            <a:off x="2282487" y="3212142"/>
            <a:ext cx="4437063" cy="1906161"/>
            <a:chOff x="-4267279" y="3655204"/>
            <a:chExt cx="4437063" cy="1906161"/>
          </a:xfrm>
        </p:grpSpPr>
        <p:cxnSp>
          <p:nvCxnSpPr>
            <p:cNvPr id="111" name="Straight Arrow Connector 110"/>
            <p:cNvCxnSpPr/>
            <p:nvPr/>
          </p:nvCxnSpPr>
          <p:spPr bwMode="auto">
            <a:xfrm>
              <a:off x="-4267279" y="4046968"/>
              <a:ext cx="0" cy="422275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 bwMode="auto">
            <a:xfrm flipH="1">
              <a:off x="-2808366" y="4361550"/>
              <a:ext cx="154" cy="872164"/>
            </a:xfrm>
            <a:prstGeom prst="straightConnector1">
              <a:avLst/>
            </a:prstGeom>
            <a:ln w="6350">
              <a:solidFill>
                <a:srgbClr val="CC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Arrow Connector 445"/>
            <p:cNvCxnSpPr/>
            <p:nvPr/>
          </p:nvCxnSpPr>
          <p:spPr bwMode="auto">
            <a:xfrm>
              <a:off x="-2006807" y="3655204"/>
              <a:ext cx="6479" cy="1576923"/>
            </a:xfrm>
            <a:prstGeom prst="straightConnector1">
              <a:avLst/>
            </a:prstGeom>
            <a:ln w="6350">
              <a:solidFill>
                <a:srgbClr val="CC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Straight Arrow Connector 474"/>
            <p:cNvCxnSpPr>
              <a:stCxn id="468" idx="0"/>
            </p:cNvCxnSpPr>
            <p:nvPr/>
          </p:nvCxnSpPr>
          <p:spPr bwMode="auto">
            <a:xfrm>
              <a:off x="-823524" y="4656511"/>
              <a:ext cx="5883" cy="904854"/>
            </a:xfrm>
            <a:prstGeom prst="straightConnector1">
              <a:avLst/>
            </a:prstGeom>
            <a:ln w="6350">
              <a:solidFill>
                <a:srgbClr val="CC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" name="Straight Arrow Connector 503"/>
            <p:cNvCxnSpPr/>
            <p:nvPr/>
          </p:nvCxnSpPr>
          <p:spPr bwMode="auto">
            <a:xfrm flipH="1">
              <a:off x="166609" y="3798581"/>
              <a:ext cx="3175" cy="1399277"/>
            </a:xfrm>
            <a:prstGeom prst="straightConnector1">
              <a:avLst/>
            </a:prstGeom>
            <a:ln w="6350">
              <a:solidFill>
                <a:srgbClr val="CC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687845" cy="38210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27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1453484" y="2021024"/>
            <a:ext cx="6027737" cy="1440135"/>
            <a:chOff x="1492879" y="2061336"/>
            <a:chExt cx="6027737" cy="1440135"/>
          </a:xfrm>
        </p:grpSpPr>
        <p:sp>
          <p:nvSpPr>
            <p:cNvPr id="388" name="Rectangle 387"/>
            <p:cNvSpPr/>
            <p:nvPr/>
          </p:nvSpPr>
          <p:spPr bwMode="auto">
            <a:xfrm>
              <a:off x="1929251" y="2064703"/>
              <a:ext cx="5043488" cy="10175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396" name="Freeform 395"/>
            <p:cNvSpPr/>
            <p:nvPr/>
          </p:nvSpPr>
          <p:spPr bwMode="auto">
            <a:xfrm>
              <a:off x="1739747" y="2067585"/>
              <a:ext cx="198437" cy="1385888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99855" h="1385496">
                  <a:moveTo>
                    <a:pt x="0" y="745656"/>
                  </a:moveTo>
                  <a:lnTo>
                    <a:pt x="193920" y="0"/>
                  </a:lnTo>
                  <a:cubicBezTo>
                    <a:pt x="195898" y="342623"/>
                    <a:pt x="197877" y="685246"/>
                    <a:pt x="199855" y="1027869"/>
                  </a:cubicBezTo>
                  <a:lnTo>
                    <a:pt x="4471" y="1385496"/>
                  </a:lnTo>
                  <a:cubicBezTo>
                    <a:pt x="2981" y="1172216"/>
                    <a:pt x="1490" y="958936"/>
                    <a:pt x="0" y="745656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398" name="Freeform 397"/>
            <p:cNvSpPr/>
            <p:nvPr/>
          </p:nvSpPr>
          <p:spPr bwMode="auto">
            <a:xfrm flipH="1">
              <a:off x="6969078" y="2061336"/>
              <a:ext cx="220427" cy="1370587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  <a:gd name="connsiteX0-51" fmla="*/ 0 w 219519"/>
                <a:gd name="connsiteY0-52" fmla="*/ 730359 h 1370199"/>
                <a:gd name="connsiteX1-53" fmla="*/ 219401 w 219519"/>
                <a:gd name="connsiteY1-54" fmla="*/ 0 h 1370199"/>
                <a:gd name="connsiteX2-55" fmla="*/ 199855 w 219519"/>
                <a:gd name="connsiteY2-56" fmla="*/ 1012572 h 1370199"/>
                <a:gd name="connsiteX3-57" fmla="*/ 4471 w 219519"/>
                <a:gd name="connsiteY3-58" fmla="*/ 1370199 h 1370199"/>
                <a:gd name="connsiteX4-59" fmla="*/ 0 w 219519"/>
                <a:gd name="connsiteY4-60" fmla="*/ 730359 h 1370199"/>
                <a:gd name="connsiteX0-61" fmla="*/ 0 w 219602"/>
                <a:gd name="connsiteY0-62" fmla="*/ 730359 h 1370199"/>
                <a:gd name="connsiteX1-63" fmla="*/ 219401 w 219602"/>
                <a:gd name="connsiteY1-64" fmla="*/ 0 h 1370199"/>
                <a:gd name="connsiteX2-65" fmla="*/ 210047 w 219602"/>
                <a:gd name="connsiteY2-66" fmla="*/ 1007473 h 1370199"/>
                <a:gd name="connsiteX3-67" fmla="*/ 4471 w 219602"/>
                <a:gd name="connsiteY3-68" fmla="*/ 1370199 h 1370199"/>
                <a:gd name="connsiteX4-69" fmla="*/ 0 w 219602"/>
                <a:gd name="connsiteY4-70" fmla="*/ 730359 h 1370199"/>
                <a:gd name="connsiteX0-71" fmla="*/ 0 w 220239"/>
                <a:gd name="connsiteY0-72" fmla="*/ 730359 h 1370199"/>
                <a:gd name="connsiteX1-73" fmla="*/ 219401 w 220239"/>
                <a:gd name="connsiteY1-74" fmla="*/ 0 h 1370199"/>
                <a:gd name="connsiteX2-75" fmla="*/ 220239 w 220239"/>
                <a:gd name="connsiteY2-76" fmla="*/ 1007473 h 1370199"/>
                <a:gd name="connsiteX3-77" fmla="*/ 4471 w 220239"/>
                <a:gd name="connsiteY3-78" fmla="*/ 1370199 h 1370199"/>
                <a:gd name="connsiteX4-79" fmla="*/ 0 w 220239"/>
                <a:gd name="connsiteY4-80" fmla="*/ 730359 h 137019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20239" h="1370199">
                  <a:moveTo>
                    <a:pt x="0" y="730359"/>
                  </a:moveTo>
                  <a:cubicBezTo>
                    <a:pt x="64640" y="481807"/>
                    <a:pt x="154761" y="248552"/>
                    <a:pt x="219401" y="0"/>
                  </a:cubicBezTo>
                  <a:cubicBezTo>
                    <a:pt x="221379" y="342623"/>
                    <a:pt x="218261" y="664850"/>
                    <a:pt x="220239" y="1007473"/>
                  </a:cubicBezTo>
                  <a:lnTo>
                    <a:pt x="4471" y="1370199"/>
                  </a:lnTo>
                  <a:cubicBezTo>
                    <a:pt x="2981" y="1156919"/>
                    <a:pt x="1490" y="943639"/>
                    <a:pt x="0" y="730359"/>
                  </a:cubicBezTo>
                  <a:close/>
                </a:path>
              </a:pathLst>
            </a:custGeom>
            <a:gradFill>
              <a:gsLst>
                <a:gs pos="0">
                  <a:schemeClr val="accent6">
                    <a:lumMod val="20000"/>
                    <a:lumOff val="80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grpSp>
          <p:nvGrpSpPr>
            <p:cNvPr id="48316" name="Group 950"/>
            <p:cNvGrpSpPr/>
            <p:nvPr/>
          </p:nvGrpSpPr>
          <p:grpSpPr bwMode="auto">
            <a:xfrm>
              <a:off x="1492879" y="2820676"/>
              <a:ext cx="338137" cy="653816"/>
              <a:chOff x="4140" y="429"/>
              <a:chExt cx="1425" cy="2396"/>
            </a:xfrm>
          </p:grpSpPr>
          <p:sp>
            <p:nvSpPr>
              <p:cNvPr id="48350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51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52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53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54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55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8380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81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56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57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8378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79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58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59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60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8376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77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61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48362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8374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75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63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64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65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66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67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68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69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70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71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 eaLnBrk="1" hangingPunct="1"/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48372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73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8317" name="Group 950"/>
            <p:cNvGrpSpPr/>
            <p:nvPr/>
          </p:nvGrpSpPr>
          <p:grpSpPr bwMode="auto">
            <a:xfrm>
              <a:off x="7182479" y="2847655"/>
              <a:ext cx="338137" cy="653816"/>
              <a:chOff x="4140" y="429"/>
              <a:chExt cx="1425" cy="2396"/>
            </a:xfrm>
          </p:grpSpPr>
          <p:sp>
            <p:nvSpPr>
              <p:cNvPr id="48318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19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20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21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22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23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8348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49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24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25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8346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47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26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27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28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8344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45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29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48330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8342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43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31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2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33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34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5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36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7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8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9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 eaLnBrk="1" hangingPunct="1"/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48340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41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48129" name="Freeform 2"/>
          <p:cNvSpPr/>
          <p:nvPr/>
        </p:nvSpPr>
        <p:spPr bwMode="auto">
          <a:xfrm>
            <a:off x="2592388" y="5749925"/>
            <a:ext cx="4027487" cy="939800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48" name="Straight Connector 147"/>
          <p:cNvCxnSpPr/>
          <p:nvPr/>
        </p:nvCxnSpPr>
        <p:spPr>
          <a:xfrm flipV="1">
            <a:off x="3262941" y="5900738"/>
            <a:ext cx="1316038" cy="13176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3151816" y="6088063"/>
            <a:ext cx="2259013" cy="29845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>
            <a:off x="3164516" y="6192838"/>
            <a:ext cx="714375" cy="27622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4182104" y="6386513"/>
            <a:ext cx="1247775" cy="8255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4842504" y="5934075"/>
            <a:ext cx="1057275" cy="12382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V="1">
            <a:off x="4126541" y="6088063"/>
            <a:ext cx="1790700" cy="29845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V="1">
            <a:off x="5453691" y="6116638"/>
            <a:ext cx="588963" cy="26987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4596441" y="5900738"/>
            <a:ext cx="814388" cy="40163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261" name="Group 48260"/>
          <p:cNvGrpSpPr/>
          <p:nvPr/>
        </p:nvGrpSpPr>
        <p:grpSpPr>
          <a:xfrm>
            <a:off x="1526216" y="3003498"/>
            <a:ext cx="6978041" cy="1096962"/>
            <a:chOff x="1526216" y="3003498"/>
            <a:chExt cx="6978041" cy="1096962"/>
          </a:xfrm>
        </p:grpSpPr>
        <p:sp>
          <p:nvSpPr>
            <p:cNvPr id="48156" name="TextBox 399"/>
            <p:cNvSpPr txBox="1">
              <a:spLocks noChangeArrowheads="1"/>
            </p:cNvSpPr>
            <p:nvPr/>
          </p:nvSpPr>
          <p:spPr bwMode="auto">
            <a:xfrm>
              <a:off x="7714291" y="3628973"/>
              <a:ext cx="595313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/>
                <a:t>data</a:t>
              </a:r>
              <a:endParaRPr lang="en-US" sz="1400"/>
            </a:p>
            <a:p>
              <a:pPr algn="ctr">
                <a:lnSpc>
                  <a:spcPts val="1465"/>
                </a:lnSpc>
              </a:pPr>
              <a:r>
                <a:rPr lang="en-US" sz="1400"/>
                <a:t>plane</a:t>
              </a:r>
              <a:endParaRPr lang="en-US" sz="1400"/>
            </a:p>
          </p:txBody>
        </p:sp>
        <p:sp>
          <p:nvSpPr>
            <p:cNvPr id="48157" name="TextBox 400"/>
            <p:cNvSpPr txBox="1">
              <a:spLocks noChangeArrowheads="1"/>
            </p:cNvSpPr>
            <p:nvPr/>
          </p:nvSpPr>
          <p:spPr bwMode="auto">
            <a:xfrm>
              <a:off x="7728579" y="3003498"/>
              <a:ext cx="709612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/>
                <a:t>control</a:t>
              </a:r>
              <a:endParaRPr lang="en-US" sz="1400"/>
            </a:p>
            <a:p>
              <a:pPr algn="ctr">
                <a:lnSpc>
                  <a:spcPts val="1465"/>
                </a:lnSpc>
              </a:pPr>
              <a:r>
                <a:rPr lang="en-US" sz="1400"/>
                <a:t>plane</a:t>
              </a:r>
              <a:endParaRPr lang="en-US" sz="1400"/>
            </a:p>
          </p:txBody>
        </p:sp>
        <p:cxnSp>
          <p:nvCxnSpPr>
            <p:cNvPr id="302" name="Straight Connector 301"/>
            <p:cNvCxnSpPr/>
            <p:nvPr/>
          </p:nvCxnSpPr>
          <p:spPr bwMode="auto">
            <a:xfrm flipV="1">
              <a:off x="1526216" y="3579342"/>
              <a:ext cx="6978041" cy="12155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2436115" y="2735108"/>
            <a:ext cx="4296530" cy="320561"/>
            <a:chOff x="2433511" y="2792111"/>
            <a:chExt cx="4296530" cy="320561"/>
          </a:xfrm>
        </p:grpSpPr>
        <p:grpSp>
          <p:nvGrpSpPr>
            <p:cNvPr id="48311" name="Group 401"/>
            <p:cNvGrpSpPr/>
            <p:nvPr/>
          </p:nvGrpSpPr>
          <p:grpSpPr bwMode="auto">
            <a:xfrm>
              <a:off x="2433511" y="2794083"/>
              <a:ext cx="349250" cy="317387"/>
              <a:chOff x="2931664" y="3912603"/>
              <a:chExt cx="430450" cy="329314"/>
            </a:xfrm>
          </p:grpSpPr>
          <p:sp>
            <p:nvSpPr>
              <p:cNvPr id="403" name="Rectangle 402"/>
              <p:cNvSpPr/>
              <p:nvPr/>
            </p:nvSpPr>
            <p:spPr>
              <a:xfrm>
                <a:off x="2937534" y="3912858"/>
                <a:ext cx="424580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04" name="Straight Connector 403"/>
              <p:cNvCxnSpPr/>
              <p:nvPr/>
            </p:nvCxnSpPr>
            <p:spPr>
              <a:xfrm>
                <a:off x="2931664" y="4005099"/>
                <a:ext cx="424581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5" name="Straight Connector 404"/>
              <p:cNvCxnSpPr/>
              <p:nvPr/>
            </p:nvCxnSpPr>
            <p:spPr>
              <a:xfrm>
                <a:off x="2931664" y="4067691"/>
                <a:ext cx="424581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6" name="Straight Connector 405"/>
              <p:cNvCxnSpPr>
                <a:stCxn id="403" idx="2"/>
              </p:cNvCxnSpPr>
              <p:nvPr/>
            </p:nvCxnSpPr>
            <p:spPr>
              <a:xfrm flipH="1" flipV="1">
                <a:off x="3148846" y="4005099"/>
                <a:ext cx="0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312" name="Group 406"/>
            <p:cNvGrpSpPr/>
            <p:nvPr/>
          </p:nvGrpSpPr>
          <p:grpSpPr bwMode="auto">
            <a:xfrm>
              <a:off x="3348666" y="2792111"/>
              <a:ext cx="350838" cy="317387"/>
              <a:chOff x="2931664" y="3912603"/>
              <a:chExt cx="430450" cy="329314"/>
            </a:xfrm>
          </p:grpSpPr>
          <p:sp>
            <p:nvSpPr>
              <p:cNvPr id="408" name="Rectangle 407"/>
              <p:cNvSpPr/>
              <p:nvPr/>
            </p:nvSpPr>
            <p:spPr>
              <a:xfrm>
                <a:off x="2937508" y="3912861"/>
                <a:ext cx="424606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09" name="Straight Connector 408"/>
              <p:cNvCxnSpPr/>
              <p:nvPr/>
            </p:nvCxnSpPr>
            <p:spPr>
              <a:xfrm>
                <a:off x="2931664" y="4005102"/>
                <a:ext cx="42460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0" name="Straight Connector 409"/>
              <p:cNvCxnSpPr/>
              <p:nvPr/>
            </p:nvCxnSpPr>
            <p:spPr>
              <a:xfrm>
                <a:off x="2931664" y="4067694"/>
                <a:ext cx="42460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>
                <a:stCxn id="408" idx="2"/>
              </p:cNvCxnSpPr>
              <p:nvPr/>
            </p:nvCxnSpPr>
            <p:spPr>
              <a:xfrm flipH="1" flipV="1">
                <a:off x="3147863" y="4005102"/>
                <a:ext cx="1947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313" name="Group 411"/>
            <p:cNvGrpSpPr/>
            <p:nvPr/>
          </p:nvGrpSpPr>
          <p:grpSpPr bwMode="auto">
            <a:xfrm>
              <a:off x="4182104" y="2792111"/>
              <a:ext cx="350837" cy="317387"/>
              <a:chOff x="2931664" y="3912603"/>
              <a:chExt cx="430450" cy="329314"/>
            </a:xfrm>
          </p:grpSpPr>
          <p:sp>
            <p:nvSpPr>
              <p:cNvPr id="413" name="Rectangle 412"/>
              <p:cNvSpPr/>
              <p:nvPr/>
            </p:nvSpPr>
            <p:spPr>
              <a:xfrm>
                <a:off x="2937507" y="3912861"/>
                <a:ext cx="424607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14" name="Straight Connector 413"/>
              <p:cNvCxnSpPr/>
              <p:nvPr/>
            </p:nvCxnSpPr>
            <p:spPr>
              <a:xfrm>
                <a:off x="2931664" y="4005102"/>
                <a:ext cx="424607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5" name="Straight Connector 414"/>
              <p:cNvCxnSpPr/>
              <p:nvPr/>
            </p:nvCxnSpPr>
            <p:spPr>
              <a:xfrm>
                <a:off x="2931664" y="4067694"/>
                <a:ext cx="424607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>
                <a:stCxn id="413" idx="2"/>
              </p:cNvCxnSpPr>
              <p:nvPr/>
            </p:nvCxnSpPr>
            <p:spPr>
              <a:xfrm flipH="1" flipV="1">
                <a:off x="3147863" y="4005102"/>
                <a:ext cx="1948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314" name="Group 416"/>
            <p:cNvGrpSpPr/>
            <p:nvPr/>
          </p:nvGrpSpPr>
          <p:grpSpPr bwMode="auto">
            <a:xfrm>
              <a:off x="5374316" y="2795285"/>
              <a:ext cx="349250" cy="317387"/>
              <a:chOff x="2931664" y="3912603"/>
              <a:chExt cx="430450" cy="329314"/>
            </a:xfrm>
          </p:grpSpPr>
          <p:sp>
            <p:nvSpPr>
              <p:cNvPr id="418" name="Rectangle 417"/>
              <p:cNvSpPr/>
              <p:nvPr/>
            </p:nvSpPr>
            <p:spPr>
              <a:xfrm>
                <a:off x="2937534" y="3912862"/>
                <a:ext cx="424580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19" name="Straight Connector 418"/>
              <p:cNvCxnSpPr/>
              <p:nvPr/>
            </p:nvCxnSpPr>
            <p:spPr>
              <a:xfrm>
                <a:off x="2931664" y="4005103"/>
                <a:ext cx="424581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>
                <a:off x="2931664" y="4067695"/>
                <a:ext cx="424581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1" name="Straight Connector 420"/>
              <p:cNvCxnSpPr>
                <a:stCxn id="418" idx="2"/>
              </p:cNvCxnSpPr>
              <p:nvPr/>
            </p:nvCxnSpPr>
            <p:spPr>
              <a:xfrm flipH="1" flipV="1">
                <a:off x="3148846" y="4005103"/>
                <a:ext cx="0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315" name="Group 421"/>
            <p:cNvGrpSpPr/>
            <p:nvPr/>
          </p:nvGrpSpPr>
          <p:grpSpPr bwMode="auto">
            <a:xfrm>
              <a:off x="6379204" y="2792111"/>
              <a:ext cx="350837" cy="317387"/>
              <a:chOff x="2931664" y="3912603"/>
              <a:chExt cx="430450" cy="329314"/>
            </a:xfrm>
          </p:grpSpPr>
          <p:sp>
            <p:nvSpPr>
              <p:cNvPr id="423" name="Rectangle 422"/>
              <p:cNvSpPr/>
              <p:nvPr/>
            </p:nvSpPr>
            <p:spPr>
              <a:xfrm>
                <a:off x="2937507" y="3912861"/>
                <a:ext cx="424607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24" name="Straight Connector 423"/>
              <p:cNvCxnSpPr/>
              <p:nvPr/>
            </p:nvCxnSpPr>
            <p:spPr>
              <a:xfrm>
                <a:off x="2931664" y="4005102"/>
                <a:ext cx="424607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5" name="Straight Connector 424"/>
              <p:cNvCxnSpPr/>
              <p:nvPr/>
            </p:nvCxnSpPr>
            <p:spPr>
              <a:xfrm>
                <a:off x="2931664" y="4067694"/>
                <a:ext cx="424607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6" name="Straight Connector 425"/>
              <p:cNvCxnSpPr>
                <a:stCxn id="423" idx="2"/>
              </p:cNvCxnSpPr>
              <p:nvPr/>
            </p:nvCxnSpPr>
            <p:spPr>
              <a:xfrm flipH="1" flipV="1">
                <a:off x="3147863" y="4005102"/>
                <a:ext cx="1948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260" name="Group 48259"/>
          <p:cNvGrpSpPr/>
          <p:nvPr/>
        </p:nvGrpSpPr>
        <p:grpSpPr>
          <a:xfrm>
            <a:off x="1856416" y="3709935"/>
            <a:ext cx="5211763" cy="2739614"/>
            <a:chOff x="1856416" y="3709935"/>
            <a:chExt cx="5211763" cy="2739614"/>
          </a:xfrm>
        </p:grpSpPr>
        <p:sp>
          <p:nvSpPr>
            <p:cNvPr id="268" name="Freeform 267"/>
            <p:cNvSpPr/>
            <p:nvPr/>
          </p:nvSpPr>
          <p:spPr>
            <a:xfrm>
              <a:off x="1876731" y="5330139"/>
              <a:ext cx="1280789" cy="75908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  <a:gd name="connsiteX0-331" fmla="*/ 1060159 w 1340486"/>
                <a:gd name="connsiteY0-332" fmla="*/ 921649 h 921649"/>
                <a:gd name="connsiteX1-333" fmla="*/ 0 w 1340486"/>
                <a:gd name="connsiteY1-334" fmla="*/ 51716 h 921649"/>
                <a:gd name="connsiteX2-335" fmla="*/ 1059218 w 1340486"/>
                <a:gd name="connsiteY2-336" fmla="*/ 355 h 921649"/>
                <a:gd name="connsiteX3-337" fmla="*/ 1340486 w 1340486"/>
                <a:gd name="connsiteY3-338" fmla="*/ 709789 h 921649"/>
                <a:gd name="connsiteX4-339" fmla="*/ 1060159 w 1340486"/>
                <a:gd name="connsiteY4-340" fmla="*/ 921649 h 921649"/>
                <a:gd name="connsiteX0-341" fmla="*/ 1060159 w 1340486"/>
                <a:gd name="connsiteY0-342" fmla="*/ 921649 h 921649"/>
                <a:gd name="connsiteX1-343" fmla="*/ 0 w 1340486"/>
                <a:gd name="connsiteY1-344" fmla="*/ 51716 h 921649"/>
                <a:gd name="connsiteX2-345" fmla="*/ 1059218 w 1340486"/>
                <a:gd name="connsiteY2-346" fmla="*/ 355 h 921649"/>
                <a:gd name="connsiteX3-347" fmla="*/ 1340486 w 1340486"/>
                <a:gd name="connsiteY3-348" fmla="*/ 709789 h 921649"/>
                <a:gd name="connsiteX4-349" fmla="*/ 1060159 w 1340486"/>
                <a:gd name="connsiteY4-350" fmla="*/ 921649 h 921649"/>
                <a:gd name="connsiteX0-351" fmla="*/ 1060159 w 1340486"/>
                <a:gd name="connsiteY0-352" fmla="*/ 921649 h 921649"/>
                <a:gd name="connsiteX1-353" fmla="*/ 0 w 1340486"/>
                <a:gd name="connsiteY1-354" fmla="*/ 51716 h 921649"/>
                <a:gd name="connsiteX2-355" fmla="*/ 1059218 w 1340486"/>
                <a:gd name="connsiteY2-356" fmla="*/ 355 h 921649"/>
                <a:gd name="connsiteX3-357" fmla="*/ 1340486 w 1340486"/>
                <a:gd name="connsiteY3-358" fmla="*/ 709789 h 921649"/>
                <a:gd name="connsiteX4-359" fmla="*/ 1060159 w 1340486"/>
                <a:gd name="connsiteY4-360" fmla="*/ 921649 h 921649"/>
                <a:gd name="connsiteX0-361" fmla="*/ 1025166 w 1340486"/>
                <a:gd name="connsiteY0-362" fmla="*/ 746482 h 746482"/>
                <a:gd name="connsiteX1-363" fmla="*/ 0 w 1340486"/>
                <a:gd name="connsiteY1-364" fmla="*/ 51716 h 746482"/>
                <a:gd name="connsiteX2-365" fmla="*/ 1059218 w 1340486"/>
                <a:gd name="connsiteY2-366" fmla="*/ 355 h 746482"/>
                <a:gd name="connsiteX3-367" fmla="*/ 1340486 w 1340486"/>
                <a:gd name="connsiteY3-368" fmla="*/ 709789 h 746482"/>
                <a:gd name="connsiteX4-369" fmla="*/ 1025166 w 1340486"/>
                <a:gd name="connsiteY4-370" fmla="*/ 746482 h 746482"/>
                <a:gd name="connsiteX0-371" fmla="*/ 1025166 w 1340486"/>
                <a:gd name="connsiteY0-372" fmla="*/ 746482 h 746482"/>
                <a:gd name="connsiteX1-373" fmla="*/ 0 w 1340486"/>
                <a:gd name="connsiteY1-374" fmla="*/ 51716 h 746482"/>
                <a:gd name="connsiteX2-375" fmla="*/ 1059218 w 1340486"/>
                <a:gd name="connsiteY2-376" fmla="*/ 355 h 746482"/>
                <a:gd name="connsiteX3-377" fmla="*/ 1340486 w 1340486"/>
                <a:gd name="connsiteY3-378" fmla="*/ 709789 h 746482"/>
                <a:gd name="connsiteX4-379" fmla="*/ 1025166 w 1340486"/>
                <a:gd name="connsiteY4-380" fmla="*/ 746482 h 746482"/>
                <a:gd name="connsiteX0-381" fmla="*/ 965179 w 1280499"/>
                <a:gd name="connsiteY0-382" fmla="*/ 759828 h 759828"/>
                <a:gd name="connsiteX1-383" fmla="*/ 0 w 1280499"/>
                <a:gd name="connsiteY1-384" fmla="*/ 0 h 759828"/>
                <a:gd name="connsiteX2-385" fmla="*/ 999231 w 1280499"/>
                <a:gd name="connsiteY2-386" fmla="*/ 13701 h 759828"/>
                <a:gd name="connsiteX3-387" fmla="*/ 1280499 w 1280499"/>
                <a:gd name="connsiteY3-388" fmla="*/ 723135 h 759828"/>
                <a:gd name="connsiteX4-389" fmla="*/ 965179 w 1280499"/>
                <a:gd name="connsiteY4-390" fmla="*/ 759828 h 759828"/>
                <a:gd name="connsiteX0-391" fmla="*/ 965179 w 1280499"/>
                <a:gd name="connsiteY0-392" fmla="*/ 759828 h 759828"/>
                <a:gd name="connsiteX1-393" fmla="*/ 0 w 1280499"/>
                <a:gd name="connsiteY1-394" fmla="*/ 0 h 759828"/>
                <a:gd name="connsiteX2-395" fmla="*/ 999231 w 1280499"/>
                <a:gd name="connsiteY2-396" fmla="*/ 13701 h 759828"/>
                <a:gd name="connsiteX3-397" fmla="*/ 1280499 w 1280499"/>
                <a:gd name="connsiteY3-398" fmla="*/ 723135 h 759828"/>
                <a:gd name="connsiteX4-399" fmla="*/ 965179 w 1280499"/>
                <a:gd name="connsiteY4-400" fmla="*/ 759828 h 7598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80499" h="759828">
                  <a:moveTo>
                    <a:pt x="965179" y="759828"/>
                  </a:moveTo>
                  <a:cubicBezTo>
                    <a:pt x="301565" y="231725"/>
                    <a:pt x="628999" y="498939"/>
                    <a:pt x="0" y="0"/>
                  </a:cubicBezTo>
                  <a:lnTo>
                    <a:pt x="999231" y="13701"/>
                  </a:lnTo>
                  <a:cubicBezTo>
                    <a:pt x="1112985" y="379881"/>
                    <a:pt x="1055867" y="236107"/>
                    <a:pt x="1280499" y="723135"/>
                  </a:cubicBezTo>
                  <a:cubicBezTo>
                    <a:pt x="1186079" y="728668"/>
                    <a:pt x="1127207" y="701414"/>
                    <a:pt x="965179" y="759828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2" name="Freeform 271"/>
            <p:cNvSpPr/>
            <p:nvPr/>
          </p:nvSpPr>
          <p:spPr>
            <a:xfrm>
              <a:off x="6202668" y="5429198"/>
              <a:ext cx="865511" cy="55382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3004 w 954755"/>
                <a:gd name="connsiteY0-372" fmla="*/ 943771 h 976186"/>
                <a:gd name="connsiteX1-373" fmla="*/ 455145 w 954755"/>
                <a:gd name="connsiteY1-374" fmla="*/ 11688 h 976186"/>
                <a:gd name="connsiteX2-375" fmla="*/ 954755 w 954755"/>
                <a:gd name="connsiteY2-376" fmla="*/ 0 h 976186"/>
                <a:gd name="connsiteX3-377" fmla="*/ 728484 w 954755"/>
                <a:gd name="connsiteY3-378" fmla="*/ 976186 h 976186"/>
                <a:gd name="connsiteX4-379" fmla="*/ 23004 w 954755"/>
                <a:gd name="connsiteY4-380" fmla="*/ 943771 h 976186"/>
                <a:gd name="connsiteX0-381" fmla="*/ 0 w 931751"/>
                <a:gd name="connsiteY0-382" fmla="*/ 943771 h 976186"/>
                <a:gd name="connsiteX1-383" fmla="*/ 432141 w 931751"/>
                <a:gd name="connsiteY1-384" fmla="*/ 11688 h 976186"/>
                <a:gd name="connsiteX2-385" fmla="*/ 931751 w 931751"/>
                <a:gd name="connsiteY2-386" fmla="*/ 0 h 976186"/>
                <a:gd name="connsiteX3-387" fmla="*/ 705480 w 931751"/>
                <a:gd name="connsiteY3-388" fmla="*/ 976186 h 976186"/>
                <a:gd name="connsiteX4-389" fmla="*/ 0 w 931751"/>
                <a:gd name="connsiteY4-390" fmla="*/ 943771 h 976186"/>
                <a:gd name="connsiteX0-391" fmla="*/ 0 w 931751"/>
                <a:gd name="connsiteY0-392" fmla="*/ 943771 h 976186"/>
                <a:gd name="connsiteX1-393" fmla="*/ 432141 w 931751"/>
                <a:gd name="connsiteY1-394" fmla="*/ 11688 h 976186"/>
                <a:gd name="connsiteX2-395" fmla="*/ 931751 w 931751"/>
                <a:gd name="connsiteY2-396" fmla="*/ 0 h 976186"/>
                <a:gd name="connsiteX3-397" fmla="*/ 705480 w 931751"/>
                <a:gd name="connsiteY3-398" fmla="*/ 976186 h 976186"/>
                <a:gd name="connsiteX4-399" fmla="*/ 0 w 931751"/>
                <a:gd name="connsiteY4-400" fmla="*/ 943771 h 976186"/>
                <a:gd name="connsiteX0-401" fmla="*/ 0 w 931751"/>
                <a:gd name="connsiteY0-402" fmla="*/ 943771 h 976186"/>
                <a:gd name="connsiteX1-403" fmla="*/ 432141 w 931751"/>
                <a:gd name="connsiteY1-404" fmla="*/ 11688 h 976186"/>
                <a:gd name="connsiteX2-405" fmla="*/ 931751 w 931751"/>
                <a:gd name="connsiteY2-406" fmla="*/ 0 h 976186"/>
                <a:gd name="connsiteX3-407" fmla="*/ 705480 w 931751"/>
                <a:gd name="connsiteY3-408" fmla="*/ 976186 h 976186"/>
                <a:gd name="connsiteX4-409" fmla="*/ 0 w 931751"/>
                <a:gd name="connsiteY4-410" fmla="*/ 943771 h 976186"/>
                <a:gd name="connsiteX0-411" fmla="*/ 0 w 931751"/>
                <a:gd name="connsiteY0-412" fmla="*/ 943771 h 966342"/>
                <a:gd name="connsiteX1-413" fmla="*/ 432141 w 931751"/>
                <a:gd name="connsiteY1-414" fmla="*/ 11688 h 966342"/>
                <a:gd name="connsiteX2-415" fmla="*/ 931751 w 931751"/>
                <a:gd name="connsiteY2-416" fmla="*/ 0 h 966342"/>
                <a:gd name="connsiteX3-417" fmla="*/ 183705 w 931751"/>
                <a:gd name="connsiteY3-418" fmla="*/ 966342 h 966342"/>
                <a:gd name="connsiteX4-419" fmla="*/ 0 w 931751"/>
                <a:gd name="connsiteY4-420" fmla="*/ 943771 h 966342"/>
                <a:gd name="connsiteX0-421" fmla="*/ 0 w 931751"/>
                <a:gd name="connsiteY0-422" fmla="*/ 943771 h 966342"/>
                <a:gd name="connsiteX1-423" fmla="*/ 432141 w 931751"/>
                <a:gd name="connsiteY1-424" fmla="*/ 11688 h 966342"/>
                <a:gd name="connsiteX2-425" fmla="*/ 931751 w 931751"/>
                <a:gd name="connsiteY2-426" fmla="*/ 0 h 966342"/>
                <a:gd name="connsiteX3-427" fmla="*/ 183705 w 931751"/>
                <a:gd name="connsiteY3-428" fmla="*/ 966342 h 966342"/>
                <a:gd name="connsiteX4-429" fmla="*/ 0 w 931751"/>
                <a:gd name="connsiteY4-430" fmla="*/ 943771 h 966342"/>
                <a:gd name="connsiteX0-431" fmla="*/ 0 w 931751"/>
                <a:gd name="connsiteY0-432" fmla="*/ 943771 h 966342"/>
                <a:gd name="connsiteX1-433" fmla="*/ 432141 w 931751"/>
                <a:gd name="connsiteY1-434" fmla="*/ 11688 h 966342"/>
                <a:gd name="connsiteX2-435" fmla="*/ 931751 w 931751"/>
                <a:gd name="connsiteY2-436" fmla="*/ 0 h 966342"/>
                <a:gd name="connsiteX3-437" fmla="*/ 183705 w 931751"/>
                <a:gd name="connsiteY3-438" fmla="*/ 966342 h 966342"/>
                <a:gd name="connsiteX4-439" fmla="*/ 0 w 931751"/>
                <a:gd name="connsiteY4-440" fmla="*/ 943771 h 966342"/>
                <a:gd name="connsiteX0-441" fmla="*/ 0 w 956363"/>
                <a:gd name="connsiteY0-442" fmla="*/ 932083 h 954654"/>
                <a:gd name="connsiteX1-443" fmla="*/ 432141 w 956363"/>
                <a:gd name="connsiteY1-444" fmla="*/ 0 h 954654"/>
                <a:gd name="connsiteX2-445" fmla="*/ 956363 w 956363"/>
                <a:gd name="connsiteY2-446" fmla="*/ 12924 h 954654"/>
                <a:gd name="connsiteX3-447" fmla="*/ 183705 w 956363"/>
                <a:gd name="connsiteY3-448" fmla="*/ 954654 h 954654"/>
                <a:gd name="connsiteX4-449" fmla="*/ 0 w 956363"/>
                <a:gd name="connsiteY4-450" fmla="*/ 932083 h 954654"/>
                <a:gd name="connsiteX0-451" fmla="*/ 0 w 956363"/>
                <a:gd name="connsiteY0-452" fmla="*/ 919226 h 941797"/>
                <a:gd name="connsiteX1-453" fmla="*/ 405840 w 956363"/>
                <a:gd name="connsiteY1-454" fmla="*/ 197551 h 941797"/>
                <a:gd name="connsiteX2-455" fmla="*/ 956363 w 956363"/>
                <a:gd name="connsiteY2-456" fmla="*/ 67 h 941797"/>
                <a:gd name="connsiteX3-457" fmla="*/ 183705 w 956363"/>
                <a:gd name="connsiteY3-458" fmla="*/ 941797 h 941797"/>
                <a:gd name="connsiteX4-459" fmla="*/ 0 w 956363"/>
                <a:gd name="connsiteY4-460" fmla="*/ 919226 h 941797"/>
                <a:gd name="connsiteX0-461" fmla="*/ 0 w 956363"/>
                <a:gd name="connsiteY0-462" fmla="*/ 919226 h 941797"/>
                <a:gd name="connsiteX1-463" fmla="*/ 405840 w 956363"/>
                <a:gd name="connsiteY1-464" fmla="*/ 197551 h 941797"/>
                <a:gd name="connsiteX2-465" fmla="*/ 956363 w 956363"/>
                <a:gd name="connsiteY2-466" fmla="*/ 67 h 941797"/>
                <a:gd name="connsiteX3-467" fmla="*/ 183705 w 956363"/>
                <a:gd name="connsiteY3-468" fmla="*/ 941797 h 941797"/>
                <a:gd name="connsiteX4-469" fmla="*/ 0 w 956363"/>
                <a:gd name="connsiteY4-470" fmla="*/ 919226 h 941797"/>
                <a:gd name="connsiteX0-471" fmla="*/ 0 w 956363"/>
                <a:gd name="connsiteY0-472" fmla="*/ 919226 h 941797"/>
                <a:gd name="connsiteX1-473" fmla="*/ 405840 w 956363"/>
                <a:gd name="connsiteY1-474" fmla="*/ 197551 h 941797"/>
                <a:gd name="connsiteX2-475" fmla="*/ 956363 w 956363"/>
                <a:gd name="connsiteY2-476" fmla="*/ 67 h 941797"/>
                <a:gd name="connsiteX3-477" fmla="*/ 183705 w 956363"/>
                <a:gd name="connsiteY3-478" fmla="*/ 941797 h 941797"/>
                <a:gd name="connsiteX4-479" fmla="*/ 0 w 956363"/>
                <a:gd name="connsiteY4-480" fmla="*/ 919226 h 941797"/>
                <a:gd name="connsiteX0-481" fmla="*/ 0 w 926304"/>
                <a:gd name="connsiteY0-482" fmla="*/ 735614 h 758185"/>
                <a:gd name="connsiteX1-483" fmla="*/ 405840 w 926304"/>
                <a:gd name="connsiteY1-484" fmla="*/ 13939 h 758185"/>
                <a:gd name="connsiteX2-485" fmla="*/ 926304 w 926304"/>
                <a:gd name="connsiteY2-486" fmla="*/ 563 h 758185"/>
                <a:gd name="connsiteX3-487" fmla="*/ 183705 w 926304"/>
                <a:gd name="connsiteY3-488" fmla="*/ 758185 h 758185"/>
                <a:gd name="connsiteX4-489" fmla="*/ 0 w 926304"/>
                <a:gd name="connsiteY4-490" fmla="*/ 735614 h 758185"/>
                <a:gd name="connsiteX0-491" fmla="*/ 0 w 926304"/>
                <a:gd name="connsiteY0-492" fmla="*/ 735614 h 758185"/>
                <a:gd name="connsiteX1-493" fmla="*/ 405840 w 926304"/>
                <a:gd name="connsiteY1-494" fmla="*/ 13939 h 758185"/>
                <a:gd name="connsiteX2-495" fmla="*/ 926304 w 926304"/>
                <a:gd name="connsiteY2-496" fmla="*/ 563 h 758185"/>
                <a:gd name="connsiteX3-497" fmla="*/ 183705 w 926304"/>
                <a:gd name="connsiteY3-498" fmla="*/ 758185 h 758185"/>
                <a:gd name="connsiteX4-499" fmla="*/ 0 w 926304"/>
                <a:gd name="connsiteY4-500" fmla="*/ 735614 h 758185"/>
                <a:gd name="connsiteX0-501" fmla="*/ 0 w 926304"/>
                <a:gd name="connsiteY0-502" fmla="*/ 735614 h 758185"/>
                <a:gd name="connsiteX1-503" fmla="*/ 405840 w 926304"/>
                <a:gd name="connsiteY1-504" fmla="*/ 13939 h 758185"/>
                <a:gd name="connsiteX2-505" fmla="*/ 926304 w 926304"/>
                <a:gd name="connsiteY2-506" fmla="*/ 563 h 758185"/>
                <a:gd name="connsiteX3-507" fmla="*/ 183705 w 926304"/>
                <a:gd name="connsiteY3-508" fmla="*/ 758185 h 758185"/>
                <a:gd name="connsiteX4-509" fmla="*/ 0 w 926304"/>
                <a:gd name="connsiteY4-510" fmla="*/ 735614 h 758185"/>
                <a:gd name="connsiteX0-511" fmla="*/ 0 w 926304"/>
                <a:gd name="connsiteY0-512" fmla="*/ 735614 h 758185"/>
                <a:gd name="connsiteX1-513" fmla="*/ 405840 w 926304"/>
                <a:gd name="connsiteY1-514" fmla="*/ 13939 h 758185"/>
                <a:gd name="connsiteX2-515" fmla="*/ 926304 w 926304"/>
                <a:gd name="connsiteY2-516" fmla="*/ 563 h 758185"/>
                <a:gd name="connsiteX3-517" fmla="*/ 183705 w 926304"/>
                <a:gd name="connsiteY3-518" fmla="*/ 758185 h 758185"/>
                <a:gd name="connsiteX4-519" fmla="*/ 0 w 926304"/>
                <a:gd name="connsiteY4-520" fmla="*/ 735614 h 758185"/>
                <a:gd name="connsiteX0-521" fmla="*/ 0 w 1011379"/>
                <a:gd name="connsiteY0-522" fmla="*/ 605727 h 758185"/>
                <a:gd name="connsiteX1-523" fmla="*/ 490915 w 1011379"/>
                <a:gd name="connsiteY1-524" fmla="*/ 13939 h 758185"/>
                <a:gd name="connsiteX2-525" fmla="*/ 1011379 w 1011379"/>
                <a:gd name="connsiteY2-526" fmla="*/ 563 h 758185"/>
                <a:gd name="connsiteX3-527" fmla="*/ 268780 w 1011379"/>
                <a:gd name="connsiteY3-528" fmla="*/ 758185 h 758185"/>
                <a:gd name="connsiteX4-529" fmla="*/ 0 w 1011379"/>
                <a:gd name="connsiteY4-530" fmla="*/ 605727 h 758185"/>
                <a:gd name="connsiteX0-531" fmla="*/ 0 w 1011379"/>
                <a:gd name="connsiteY0-532" fmla="*/ 605727 h 648280"/>
                <a:gd name="connsiteX1-533" fmla="*/ 490915 w 1011379"/>
                <a:gd name="connsiteY1-534" fmla="*/ 13939 h 648280"/>
                <a:gd name="connsiteX2-535" fmla="*/ 1011379 w 1011379"/>
                <a:gd name="connsiteY2-536" fmla="*/ 563 h 648280"/>
                <a:gd name="connsiteX3-537" fmla="*/ 198718 w 1011379"/>
                <a:gd name="connsiteY3-538" fmla="*/ 648280 h 648280"/>
                <a:gd name="connsiteX4-539" fmla="*/ 0 w 1011379"/>
                <a:gd name="connsiteY4-540" fmla="*/ 605727 h 648280"/>
                <a:gd name="connsiteX0-541" fmla="*/ 0 w 1011379"/>
                <a:gd name="connsiteY0-542" fmla="*/ 605727 h 648280"/>
                <a:gd name="connsiteX1-543" fmla="*/ 490915 w 1011379"/>
                <a:gd name="connsiteY1-544" fmla="*/ 13939 h 648280"/>
                <a:gd name="connsiteX2-545" fmla="*/ 1011379 w 1011379"/>
                <a:gd name="connsiteY2-546" fmla="*/ 563 h 648280"/>
                <a:gd name="connsiteX3-547" fmla="*/ 198718 w 1011379"/>
                <a:gd name="connsiteY3-548" fmla="*/ 648280 h 648280"/>
                <a:gd name="connsiteX4-549" fmla="*/ 0 w 1011379"/>
                <a:gd name="connsiteY4-550" fmla="*/ 605727 h 648280"/>
                <a:gd name="connsiteX0-551" fmla="*/ 0 w 1011379"/>
                <a:gd name="connsiteY0-552" fmla="*/ 605727 h 648280"/>
                <a:gd name="connsiteX1-553" fmla="*/ 490915 w 1011379"/>
                <a:gd name="connsiteY1-554" fmla="*/ 13939 h 648280"/>
                <a:gd name="connsiteX2-555" fmla="*/ 1011379 w 1011379"/>
                <a:gd name="connsiteY2-556" fmla="*/ 563 h 648280"/>
                <a:gd name="connsiteX3-557" fmla="*/ 198718 w 1011379"/>
                <a:gd name="connsiteY3-558" fmla="*/ 648280 h 648280"/>
                <a:gd name="connsiteX4-559" fmla="*/ 0 w 1011379"/>
                <a:gd name="connsiteY4-560" fmla="*/ 605727 h 648280"/>
                <a:gd name="connsiteX0-561" fmla="*/ 0 w 1011379"/>
                <a:gd name="connsiteY0-562" fmla="*/ 605727 h 605727"/>
                <a:gd name="connsiteX1-563" fmla="*/ 490915 w 1011379"/>
                <a:gd name="connsiteY1-564" fmla="*/ 13939 h 605727"/>
                <a:gd name="connsiteX2-565" fmla="*/ 1011379 w 1011379"/>
                <a:gd name="connsiteY2-566" fmla="*/ 563 h 605727"/>
                <a:gd name="connsiteX3-567" fmla="*/ 318823 w 1011379"/>
                <a:gd name="connsiteY3-568" fmla="*/ 553361 h 605727"/>
                <a:gd name="connsiteX4-569" fmla="*/ 0 w 1011379"/>
                <a:gd name="connsiteY4-570" fmla="*/ 605727 h 605727"/>
                <a:gd name="connsiteX0-571" fmla="*/ 0 w 866251"/>
                <a:gd name="connsiteY0-572" fmla="*/ 540783 h 553361"/>
                <a:gd name="connsiteX1-573" fmla="*/ 345787 w 866251"/>
                <a:gd name="connsiteY1-574" fmla="*/ 13939 h 553361"/>
                <a:gd name="connsiteX2-575" fmla="*/ 866251 w 866251"/>
                <a:gd name="connsiteY2-576" fmla="*/ 563 h 553361"/>
                <a:gd name="connsiteX3-577" fmla="*/ 173695 w 866251"/>
                <a:gd name="connsiteY3-578" fmla="*/ 553361 h 553361"/>
                <a:gd name="connsiteX4-579" fmla="*/ 0 w 866251"/>
                <a:gd name="connsiteY4-580" fmla="*/ 540783 h 553361"/>
                <a:gd name="connsiteX0-581" fmla="*/ 0 w 866251"/>
                <a:gd name="connsiteY0-582" fmla="*/ 540783 h 553361"/>
                <a:gd name="connsiteX1-583" fmla="*/ 345787 w 866251"/>
                <a:gd name="connsiteY1-584" fmla="*/ 13939 h 553361"/>
                <a:gd name="connsiteX2-585" fmla="*/ 866251 w 866251"/>
                <a:gd name="connsiteY2-586" fmla="*/ 563 h 553361"/>
                <a:gd name="connsiteX3-587" fmla="*/ 173695 w 866251"/>
                <a:gd name="connsiteY3-588" fmla="*/ 553361 h 553361"/>
                <a:gd name="connsiteX4-589" fmla="*/ 0 w 866251"/>
                <a:gd name="connsiteY4-590" fmla="*/ 540783 h 553361"/>
                <a:gd name="connsiteX0-591" fmla="*/ 0 w 866251"/>
                <a:gd name="connsiteY0-592" fmla="*/ 540783 h 553361"/>
                <a:gd name="connsiteX1-593" fmla="*/ 345787 w 866251"/>
                <a:gd name="connsiteY1-594" fmla="*/ 13939 h 553361"/>
                <a:gd name="connsiteX2-595" fmla="*/ 866251 w 866251"/>
                <a:gd name="connsiteY2-596" fmla="*/ 563 h 553361"/>
                <a:gd name="connsiteX3-597" fmla="*/ 173695 w 866251"/>
                <a:gd name="connsiteY3-598" fmla="*/ 553361 h 553361"/>
                <a:gd name="connsiteX4-599" fmla="*/ 0 w 866251"/>
                <a:gd name="connsiteY4-600" fmla="*/ 540783 h 5533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66251" h="553361">
                  <a:moveTo>
                    <a:pt x="0" y="540783"/>
                  </a:moveTo>
                  <a:cubicBezTo>
                    <a:pt x="274887" y="134762"/>
                    <a:pt x="159176" y="337938"/>
                    <a:pt x="345787" y="13939"/>
                  </a:cubicBezTo>
                  <a:cubicBezTo>
                    <a:pt x="520528" y="18247"/>
                    <a:pt x="691510" y="-3745"/>
                    <a:pt x="866251" y="563"/>
                  </a:cubicBezTo>
                  <a:cubicBezTo>
                    <a:pt x="252709" y="502795"/>
                    <a:pt x="640047" y="209256"/>
                    <a:pt x="173695" y="553361"/>
                  </a:cubicBezTo>
                  <a:cubicBezTo>
                    <a:pt x="39410" y="524725"/>
                    <a:pt x="196198" y="539317"/>
                    <a:pt x="0" y="540783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3" name="Freeform 272"/>
            <p:cNvSpPr/>
            <p:nvPr/>
          </p:nvSpPr>
          <p:spPr>
            <a:xfrm>
              <a:off x="5378281" y="5449835"/>
              <a:ext cx="675485" cy="89677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7977 w 802211"/>
                <a:gd name="connsiteY0-372" fmla="*/ 815791 h 976186"/>
                <a:gd name="connsiteX1-373" fmla="*/ 302601 w 802211"/>
                <a:gd name="connsiteY1-374" fmla="*/ 11688 h 976186"/>
                <a:gd name="connsiteX2-375" fmla="*/ 802211 w 802211"/>
                <a:gd name="connsiteY2-376" fmla="*/ 0 h 976186"/>
                <a:gd name="connsiteX3-377" fmla="*/ 575940 w 802211"/>
                <a:gd name="connsiteY3-378" fmla="*/ 976186 h 976186"/>
                <a:gd name="connsiteX4-379" fmla="*/ 27977 w 802211"/>
                <a:gd name="connsiteY4-380" fmla="*/ 815791 h 976186"/>
                <a:gd name="connsiteX0-381" fmla="*/ 27977 w 802211"/>
                <a:gd name="connsiteY0-382" fmla="*/ 815791 h 815791"/>
                <a:gd name="connsiteX1-383" fmla="*/ 302601 w 802211"/>
                <a:gd name="connsiteY1-384" fmla="*/ 11688 h 815791"/>
                <a:gd name="connsiteX2-385" fmla="*/ 802211 w 802211"/>
                <a:gd name="connsiteY2-386" fmla="*/ 0 h 815791"/>
                <a:gd name="connsiteX3-387" fmla="*/ 236294 w 802211"/>
                <a:gd name="connsiteY3-388" fmla="*/ 808828 h 815791"/>
                <a:gd name="connsiteX4-389" fmla="*/ 27977 w 802211"/>
                <a:gd name="connsiteY4-390" fmla="*/ 815791 h 815791"/>
                <a:gd name="connsiteX0-391" fmla="*/ 27977 w 802211"/>
                <a:gd name="connsiteY0-392" fmla="*/ 815791 h 815791"/>
                <a:gd name="connsiteX1-393" fmla="*/ 302601 w 802211"/>
                <a:gd name="connsiteY1-394" fmla="*/ 11688 h 815791"/>
                <a:gd name="connsiteX2-395" fmla="*/ 802211 w 802211"/>
                <a:gd name="connsiteY2-396" fmla="*/ 0 h 815791"/>
                <a:gd name="connsiteX3-397" fmla="*/ 236294 w 802211"/>
                <a:gd name="connsiteY3-398" fmla="*/ 808828 h 815791"/>
                <a:gd name="connsiteX4-399" fmla="*/ 27977 w 802211"/>
                <a:gd name="connsiteY4-400" fmla="*/ 815791 h 815791"/>
                <a:gd name="connsiteX0-401" fmla="*/ 27977 w 802211"/>
                <a:gd name="connsiteY0-402" fmla="*/ 815791 h 815791"/>
                <a:gd name="connsiteX1-403" fmla="*/ 302601 w 802211"/>
                <a:gd name="connsiteY1-404" fmla="*/ 11688 h 815791"/>
                <a:gd name="connsiteX2-405" fmla="*/ 802211 w 802211"/>
                <a:gd name="connsiteY2-406" fmla="*/ 0 h 815791"/>
                <a:gd name="connsiteX3-407" fmla="*/ 236294 w 802211"/>
                <a:gd name="connsiteY3-408" fmla="*/ 808828 h 815791"/>
                <a:gd name="connsiteX4-409" fmla="*/ 27977 w 802211"/>
                <a:gd name="connsiteY4-410" fmla="*/ 815791 h 815791"/>
                <a:gd name="connsiteX0-411" fmla="*/ 27977 w 802211"/>
                <a:gd name="connsiteY0-412" fmla="*/ 828714 h 828714"/>
                <a:gd name="connsiteX1-413" fmla="*/ 302601 w 802211"/>
                <a:gd name="connsiteY1-414" fmla="*/ 0 h 828714"/>
                <a:gd name="connsiteX2-415" fmla="*/ 802211 w 802211"/>
                <a:gd name="connsiteY2-416" fmla="*/ 12923 h 828714"/>
                <a:gd name="connsiteX3-417" fmla="*/ 236294 w 802211"/>
                <a:gd name="connsiteY3-418" fmla="*/ 821751 h 828714"/>
                <a:gd name="connsiteX4-419" fmla="*/ 27977 w 802211"/>
                <a:gd name="connsiteY4-420" fmla="*/ 828714 h 828714"/>
                <a:gd name="connsiteX0-421" fmla="*/ 56213 w 830447"/>
                <a:gd name="connsiteY0-422" fmla="*/ 828714 h 828714"/>
                <a:gd name="connsiteX1-423" fmla="*/ 330837 w 830447"/>
                <a:gd name="connsiteY1-424" fmla="*/ 0 h 828714"/>
                <a:gd name="connsiteX2-425" fmla="*/ 830447 w 830447"/>
                <a:gd name="connsiteY2-426" fmla="*/ 12923 h 828714"/>
                <a:gd name="connsiteX3-427" fmla="*/ 264530 w 830447"/>
                <a:gd name="connsiteY3-428" fmla="*/ 821751 h 828714"/>
                <a:gd name="connsiteX4-429" fmla="*/ 56213 w 830447"/>
                <a:gd name="connsiteY4-430" fmla="*/ 828714 h 828714"/>
                <a:gd name="connsiteX0-431" fmla="*/ 64130 w 789139"/>
                <a:gd name="connsiteY0-432" fmla="*/ 794258 h 821751"/>
                <a:gd name="connsiteX1-433" fmla="*/ 289529 w 789139"/>
                <a:gd name="connsiteY1-434" fmla="*/ 0 h 821751"/>
                <a:gd name="connsiteX2-435" fmla="*/ 789139 w 789139"/>
                <a:gd name="connsiteY2-436" fmla="*/ 12923 h 821751"/>
                <a:gd name="connsiteX3-437" fmla="*/ 223222 w 789139"/>
                <a:gd name="connsiteY3-438" fmla="*/ 821751 h 821751"/>
                <a:gd name="connsiteX4-439" fmla="*/ 64130 w 789139"/>
                <a:gd name="connsiteY4-440" fmla="*/ 794258 h 821751"/>
                <a:gd name="connsiteX0-441" fmla="*/ 0 w 725009"/>
                <a:gd name="connsiteY0-442" fmla="*/ 794258 h 821751"/>
                <a:gd name="connsiteX1-443" fmla="*/ 225399 w 725009"/>
                <a:gd name="connsiteY1-444" fmla="*/ 0 h 821751"/>
                <a:gd name="connsiteX2-445" fmla="*/ 725009 w 725009"/>
                <a:gd name="connsiteY2-446" fmla="*/ 12923 h 821751"/>
                <a:gd name="connsiteX3-447" fmla="*/ 159092 w 725009"/>
                <a:gd name="connsiteY3-448" fmla="*/ 821751 h 821751"/>
                <a:gd name="connsiteX4-449" fmla="*/ 0 w 725009"/>
                <a:gd name="connsiteY4-450" fmla="*/ 794258 h 821751"/>
                <a:gd name="connsiteX0-451" fmla="*/ 0 w 725009"/>
                <a:gd name="connsiteY0-452" fmla="*/ 1203768 h 1231261"/>
                <a:gd name="connsiteX1-453" fmla="*/ 225399 w 725009"/>
                <a:gd name="connsiteY1-454" fmla="*/ 0 h 1231261"/>
                <a:gd name="connsiteX2-455" fmla="*/ 725009 w 725009"/>
                <a:gd name="connsiteY2-456" fmla="*/ 422433 h 1231261"/>
                <a:gd name="connsiteX3-457" fmla="*/ 159092 w 725009"/>
                <a:gd name="connsiteY3-458" fmla="*/ 1231261 h 1231261"/>
                <a:gd name="connsiteX4-459" fmla="*/ 0 w 725009"/>
                <a:gd name="connsiteY4-460" fmla="*/ 1203768 h 1231261"/>
                <a:gd name="connsiteX0-461" fmla="*/ 0 w 725009"/>
                <a:gd name="connsiteY0-462" fmla="*/ 1217334 h 1244827"/>
                <a:gd name="connsiteX1-463" fmla="*/ 225399 w 725009"/>
                <a:gd name="connsiteY1-464" fmla="*/ 13566 h 1244827"/>
                <a:gd name="connsiteX2-465" fmla="*/ 725009 w 725009"/>
                <a:gd name="connsiteY2-466" fmla="*/ 571 h 1244827"/>
                <a:gd name="connsiteX3-467" fmla="*/ 159092 w 725009"/>
                <a:gd name="connsiteY3-468" fmla="*/ 1244827 h 1244827"/>
                <a:gd name="connsiteX4-469" fmla="*/ 0 w 725009"/>
                <a:gd name="connsiteY4-470" fmla="*/ 1217334 h 1244827"/>
                <a:gd name="connsiteX0-471" fmla="*/ 0 w 725009"/>
                <a:gd name="connsiteY0-472" fmla="*/ 1217334 h 1244827"/>
                <a:gd name="connsiteX1-473" fmla="*/ 225399 w 725009"/>
                <a:gd name="connsiteY1-474" fmla="*/ 13566 h 1244827"/>
                <a:gd name="connsiteX2-475" fmla="*/ 725009 w 725009"/>
                <a:gd name="connsiteY2-476" fmla="*/ 571 h 1244827"/>
                <a:gd name="connsiteX3-477" fmla="*/ 159092 w 725009"/>
                <a:gd name="connsiteY3-478" fmla="*/ 1244827 h 1244827"/>
                <a:gd name="connsiteX4-479" fmla="*/ 0 w 725009"/>
                <a:gd name="connsiteY4-480" fmla="*/ 1217334 h 1244827"/>
                <a:gd name="connsiteX0-481" fmla="*/ 0 w 725009"/>
                <a:gd name="connsiteY0-482" fmla="*/ 1217334 h 1244827"/>
                <a:gd name="connsiteX1-483" fmla="*/ 225399 w 725009"/>
                <a:gd name="connsiteY1-484" fmla="*/ 13566 h 1244827"/>
                <a:gd name="connsiteX2-485" fmla="*/ 725009 w 725009"/>
                <a:gd name="connsiteY2-486" fmla="*/ 571 h 1244827"/>
                <a:gd name="connsiteX3-487" fmla="*/ 159092 w 725009"/>
                <a:gd name="connsiteY3-488" fmla="*/ 1244827 h 1244827"/>
                <a:gd name="connsiteX4-489" fmla="*/ 0 w 725009"/>
                <a:gd name="connsiteY4-490" fmla="*/ 1217334 h 1244827"/>
                <a:gd name="connsiteX0-491" fmla="*/ 0 w 725009"/>
                <a:gd name="connsiteY0-492" fmla="*/ 1217334 h 1244827"/>
                <a:gd name="connsiteX1-493" fmla="*/ 225399 w 725009"/>
                <a:gd name="connsiteY1-494" fmla="*/ 13566 h 1244827"/>
                <a:gd name="connsiteX2-495" fmla="*/ 725009 w 725009"/>
                <a:gd name="connsiteY2-496" fmla="*/ 571 h 1244827"/>
                <a:gd name="connsiteX3-497" fmla="*/ 159092 w 725009"/>
                <a:gd name="connsiteY3-498" fmla="*/ 1244827 h 1244827"/>
                <a:gd name="connsiteX4-499" fmla="*/ 0 w 725009"/>
                <a:gd name="connsiteY4-500" fmla="*/ 1217334 h 1244827"/>
                <a:gd name="connsiteX0-501" fmla="*/ 0 w 725009"/>
                <a:gd name="connsiteY0-502" fmla="*/ 1217334 h 1244827"/>
                <a:gd name="connsiteX1-503" fmla="*/ 225399 w 725009"/>
                <a:gd name="connsiteY1-504" fmla="*/ 13566 h 1244827"/>
                <a:gd name="connsiteX2-505" fmla="*/ 725009 w 725009"/>
                <a:gd name="connsiteY2-506" fmla="*/ 571 h 1244827"/>
                <a:gd name="connsiteX3-507" fmla="*/ 159092 w 725009"/>
                <a:gd name="connsiteY3-508" fmla="*/ 1244827 h 1244827"/>
                <a:gd name="connsiteX4-509" fmla="*/ 0 w 725009"/>
                <a:gd name="connsiteY4-510" fmla="*/ 1217334 h 1244827"/>
                <a:gd name="connsiteX0-511" fmla="*/ 0 w 725009"/>
                <a:gd name="connsiteY0-512" fmla="*/ 1217334 h 1244827"/>
                <a:gd name="connsiteX1-513" fmla="*/ 225399 w 725009"/>
                <a:gd name="connsiteY1-514" fmla="*/ 13566 h 1244827"/>
                <a:gd name="connsiteX2-515" fmla="*/ 725009 w 725009"/>
                <a:gd name="connsiteY2-516" fmla="*/ 571 h 1244827"/>
                <a:gd name="connsiteX3-517" fmla="*/ 159092 w 725009"/>
                <a:gd name="connsiteY3-518" fmla="*/ 1244827 h 1244827"/>
                <a:gd name="connsiteX4-519" fmla="*/ 0 w 725009"/>
                <a:gd name="connsiteY4-520" fmla="*/ 1217334 h 1244827"/>
                <a:gd name="connsiteX0-521" fmla="*/ 0 w 725009"/>
                <a:gd name="connsiteY0-522" fmla="*/ 1203768 h 1231261"/>
                <a:gd name="connsiteX1-523" fmla="*/ 225399 w 725009"/>
                <a:gd name="connsiteY1-524" fmla="*/ 0 h 1231261"/>
                <a:gd name="connsiteX2-525" fmla="*/ 725009 w 725009"/>
                <a:gd name="connsiteY2-526" fmla="*/ 129782 h 1231261"/>
                <a:gd name="connsiteX3-527" fmla="*/ 159092 w 725009"/>
                <a:gd name="connsiteY3-528" fmla="*/ 1231261 h 1231261"/>
                <a:gd name="connsiteX4-529" fmla="*/ 0 w 725009"/>
                <a:gd name="connsiteY4-530" fmla="*/ 1203768 h 1231261"/>
                <a:gd name="connsiteX0-531" fmla="*/ 0 w 725009"/>
                <a:gd name="connsiteY0-532" fmla="*/ 1203768 h 1231261"/>
                <a:gd name="connsiteX1-533" fmla="*/ 225399 w 725009"/>
                <a:gd name="connsiteY1-534" fmla="*/ 0 h 1231261"/>
                <a:gd name="connsiteX2-535" fmla="*/ 725009 w 725009"/>
                <a:gd name="connsiteY2-536" fmla="*/ 129782 h 1231261"/>
                <a:gd name="connsiteX3-537" fmla="*/ 159092 w 725009"/>
                <a:gd name="connsiteY3-538" fmla="*/ 1231261 h 1231261"/>
                <a:gd name="connsiteX4-539" fmla="*/ 0 w 725009"/>
                <a:gd name="connsiteY4-540" fmla="*/ 1203768 h 1231261"/>
                <a:gd name="connsiteX0-541" fmla="*/ 0 w 725009"/>
                <a:gd name="connsiteY0-542" fmla="*/ 1203768 h 1231261"/>
                <a:gd name="connsiteX1-543" fmla="*/ 225399 w 725009"/>
                <a:gd name="connsiteY1-544" fmla="*/ 0 h 1231261"/>
                <a:gd name="connsiteX2-545" fmla="*/ 725009 w 725009"/>
                <a:gd name="connsiteY2-546" fmla="*/ 129782 h 1231261"/>
                <a:gd name="connsiteX3-547" fmla="*/ 159092 w 725009"/>
                <a:gd name="connsiteY3-548" fmla="*/ 1231261 h 1231261"/>
                <a:gd name="connsiteX4-549" fmla="*/ 0 w 725009"/>
                <a:gd name="connsiteY4-550" fmla="*/ 1203768 h 1231261"/>
                <a:gd name="connsiteX0-551" fmla="*/ 0 w 725497"/>
                <a:gd name="connsiteY0-552" fmla="*/ 1279028 h 1306521"/>
                <a:gd name="connsiteX1-553" fmla="*/ 225399 w 725497"/>
                <a:gd name="connsiteY1-554" fmla="*/ 75260 h 1306521"/>
                <a:gd name="connsiteX2-555" fmla="*/ 396193 w 725497"/>
                <a:gd name="connsiteY2-556" fmla="*/ 156799 h 1306521"/>
                <a:gd name="connsiteX3-557" fmla="*/ 725009 w 725497"/>
                <a:gd name="connsiteY3-558" fmla="*/ 205042 h 1306521"/>
                <a:gd name="connsiteX4-559" fmla="*/ 159092 w 725497"/>
                <a:gd name="connsiteY4-560" fmla="*/ 1306521 h 1306521"/>
                <a:gd name="connsiteX5-561" fmla="*/ 0 w 725497"/>
                <a:gd name="connsiteY5-562" fmla="*/ 1279028 h 1306521"/>
                <a:gd name="connsiteX0-563" fmla="*/ 0 w 725239"/>
                <a:gd name="connsiteY0-564" fmla="*/ 1295668 h 1323161"/>
                <a:gd name="connsiteX1-565" fmla="*/ 225399 w 725239"/>
                <a:gd name="connsiteY1-566" fmla="*/ 91900 h 1323161"/>
                <a:gd name="connsiteX2-567" fmla="*/ 725009 w 725239"/>
                <a:gd name="connsiteY2-568" fmla="*/ 221682 h 1323161"/>
                <a:gd name="connsiteX3-569" fmla="*/ 159092 w 725239"/>
                <a:gd name="connsiteY3-570" fmla="*/ 1323161 h 1323161"/>
                <a:gd name="connsiteX4-571" fmla="*/ 0 w 725239"/>
                <a:gd name="connsiteY4-572" fmla="*/ 1295668 h 1323161"/>
                <a:gd name="connsiteX0-573" fmla="*/ 0 w 725221"/>
                <a:gd name="connsiteY0-574" fmla="*/ 1210552 h 1238045"/>
                <a:gd name="connsiteX1-575" fmla="*/ 191583 w 725221"/>
                <a:gd name="connsiteY1-576" fmla="*/ 153319 h 1238045"/>
                <a:gd name="connsiteX2-577" fmla="*/ 725009 w 725221"/>
                <a:gd name="connsiteY2-578" fmla="*/ 136566 h 1238045"/>
                <a:gd name="connsiteX3-579" fmla="*/ 159092 w 725221"/>
                <a:gd name="connsiteY3-580" fmla="*/ 1238045 h 1238045"/>
                <a:gd name="connsiteX4-581" fmla="*/ 0 w 725221"/>
                <a:gd name="connsiteY4-582" fmla="*/ 1210552 h 1238045"/>
                <a:gd name="connsiteX0-583" fmla="*/ 0 w 725305"/>
                <a:gd name="connsiteY0-584" fmla="*/ 1158512 h 1186005"/>
                <a:gd name="connsiteX1-585" fmla="*/ 191583 w 725305"/>
                <a:gd name="connsiteY1-586" fmla="*/ 101279 h 1186005"/>
                <a:gd name="connsiteX2-587" fmla="*/ 725009 w 725305"/>
                <a:gd name="connsiteY2-588" fmla="*/ 84526 h 1186005"/>
                <a:gd name="connsiteX3-589" fmla="*/ 159092 w 725305"/>
                <a:gd name="connsiteY3-590" fmla="*/ 1186005 h 1186005"/>
                <a:gd name="connsiteX4-591" fmla="*/ 0 w 725305"/>
                <a:gd name="connsiteY4-592" fmla="*/ 1158512 h 1186005"/>
                <a:gd name="connsiteX0-593" fmla="*/ 0 w 725009"/>
                <a:gd name="connsiteY0-594" fmla="*/ 1073986 h 1101479"/>
                <a:gd name="connsiteX1-595" fmla="*/ 191583 w 725009"/>
                <a:gd name="connsiteY1-596" fmla="*/ 16753 h 1101479"/>
                <a:gd name="connsiteX2-597" fmla="*/ 725009 w 725009"/>
                <a:gd name="connsiteY2-598" fmla="*/ 0 h 1101479"/>
                <a:gd name="connsiteX3-599" fmla="*/ 159092 w 725009"/>
                <a:gd name="connsiteY3-600" fmla="*/ 1101479 h 1101479"/>
                <a:gd name="connsiteX4-601" fmla="*/ 0 w 725009"/>
                <a:gd name="connsiteY4-602" fmla="*/ 1073986 h 1101479"/>
                <a:gd name="connsiteX0-603" fmla="*/ 0 w 725009"/>
                <a:gd name="connsiteY0-604" fmla="*/ 1073986 h 1101479"/>
                <a:gd name="connsiteX1-605" fmla="*/ 206612 w 725009"/>
                <a:gd name="connsiteY1-606" fmla="*/ 1724 h 1101479"/>
                <a:gd name="connsiteX2-607" fmla="*/ 725009 w 725009"/>
                <a:gd name="connsiteY2-608" fmla="*/ 0 h 1101479"/>
                <a:gd name="connsiteX3-609" fmla="*/ 159092 w 725009"/>
                <a:gd name="connsiteY3-610" fmla="*/ 1101479 h 1101479"/>
                <a:gd name="connsiteX4-611" fmla="*/ 0 w 725009"/>
                <a:gd name="connsiteY4-612" fmla="*/ 1073986 h 1101479"/>
                <a:gd name="connsiteX0-613" fmla="*/ 0 w 725009"/>
                <a:gd name="connsiteY0-614" fmla="*/ 1073986 h 1101479"/>
                <a:gd name="connsiteX1-615" fmla="*/ 206612 w 725009"/>
                <a:gd name="connsiteY1-616" fmla="*/ 1724 h 1101479"/>
                <a:gd name="connsiteX2-617" fmla="*/ 725009 w 725009"/>
                <a:gd name="connsiteY2-618" fmla="*/ 0 h 1101479"/>
                <a:gd name="connsiteX3-619" fmla="*/ 159092 w 725009"/>
                <a:gd name="connsiteY3-620" fmla="*/ 1101479 h 1101479"/>
                <a:gd name="connsiteX4-621" fmla="*/ 0 w 725009"/>
                <a:gd name="connsiteY4-622" fmla="*/ 1073986 h 1101479"/>
                <a:gd name="connsiteX0-623" fmla="*/ 0 w 725009"/>
                <a:gd name="connsiteY0-624" fmla="*/ 1073986 h 1101479"/>
                <a:gd name="connsiteX1-625" fmla="*/ 206612 w 725009"/>
                <a:gd name="connsiteY1-626" fmla="*/ 1724 h 1101479"/>
                <a:gd name="connsiteX2-627" fmla="*/ 725009 w 725009"/>
                <a:gd name="connsiteY2-628" fmla="*/ 0 h 1101479"/>
                <a:gd name="connsiteX3-629" fmla="*/ 159092 w 725009"/>
                <a:gd name="connsiteY3-630" fmla="*/ 1101479 h 1101479"/>
                <a:gd name="connsiteX4-631" fmla="*/ 0 w 725009"/>
                <a:gd name="connsiteY4-632" fmla="*/ 1073986 h 1101479"/>
                <a:gd name="connsiteX0-633" fmla="*/ 0 w 725009"/>
                <a:gd name="connsiteY0-634" fmla="*/ 1073986 h 1074607"/>
                <a:gd name="connsiteX1-635" fmla="*/ 206612 w 725009"/>
                <a:gd name="connsiteY1-636" fmla="*/ 1724 h 1074607"/>
                <a:gd name="connsiteX2-637" fmla="*/ 725009 w 725009"/>
                <a:gd name="connsiteY2-638" fmla="*/ 0 h 1074607"/>
                <a:gd name="connsiteX3-639" fmla="*/ 229048 w 725009"/>
                <a:gd name="connsiteY3-640" fmla="*/ 886531 h 1074607"/>
                <a:gd name="connsiteX4-641" fmla="*/ 0 w 725009"/>
                <a:gd name="connsiteY4-642" fmla="*/ 1073986 h 1074607"/>
                <a:gd name="connsiteX0-643" fmla="*/ 0 w 725009"/>
                <a:gd name="connsiteY0-644" fmla="*/ 1073986 h 1074607"/>
                <a:gd name="connsiteX1-645" fmla="*/ 206612 w 725009"/>
                <a:gd name="connsiteY1-646" fmla="*/ 1724 h 1074607"/>
                <a:gd name="connsiteX2-647" fmla="*/ 725009 w 725009"/>
                <a:gd name="connsiteY2-648" fmla="*/ 0 h 1074607"/>
                <a:gd name="connsiteX3-649" fmla="*/ 229048 w 725009"/>
                <a:gd name="connsiteY3-650" fmla="*/ 886531 h 1074607"/>
                <a:gd name="connsiteX4-651" fmla="*/ 0 w 725009"/>
                <a:gd name="connsiteY4-652" fmla="*/ 1073986 h 1074607"/>
                <a:gd name="connsiteX0-653" fmla="*/ 0 w 675040"/>
                <a:gd name="connsiteY0-654" fmla="*/ 894029 h 896577"/>
                <a:gd name="connsiteX1-655" fmla="*/ 156643 w 675040"/>
                <a:gd name="connsiteY1-656" fmla="*/ 1724 h 896577"/>
                <a:gd name="connsiteX2-657" fmla="*/ 675040 w 675040"/>
                <a:gd name="connsiteY2-658" fmla="*/ 0 h 896577"/>
                <a:gd name="connsiteX3-659" fmla="*/ 179079 w 675040"/>
                <a:gd name="connsiteY3-660" fmla="*/ 886531 h 896577"/>
                <a:gd name="connsiteX4-661" fmla="*/ 0 w 675040"/>
                <a:gd name="connsiteY4-662" fmla="*/ 894029 h 896577"/>
                <a:gd name="connsiteX0-663" fmla="*/ 0 w 675040"/>
                <a:gd name="connsiteY0-664" fmla="*/ 894029 h 896577"/>
                <a:gd name="connsiteX1-665" fmla="*/ 186623 w 675040"/>
                <a:gd name="connsiteY1-666" fmla="*/ 1724 h 896577"/>
                <a:gd name="connsiteX2-667" fmla="*/ 675040 w 675040"/>
                <a:gd name="connsiteY2-668" fmla="*/ 0 h 896577"/>
                <a:gd name="connsiteX3-669" fmla="*/ 179079 w 675040"/>
                <a:gd name="connsiteY3-670" fmla="*/ 886531 h 896577"/>
                <a:gd name="connsiteX4-671" fmla="*/ 0 w 675040"/>
                <a:gd name="connsiteY4-672" fmla="*/ 894029 h 896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75040" h="896577">
                  <a:moveTo>
                    <a:pt x="0" y="894029"/>
                  </a:moveTo>
                  <a:cubicBezTo>
                    <a:pt x="95638" y="409857"/>
                    <a:pt x="76811" y="618448"/>
                    <a:pt x="186623" y="1724"/>
                  </a:cubicBezTo>
                  <a:cubicBezTo>
                    <a:pt x="431451" y="14348"/>
                    <a:pt x="449377" y="35256"/>
                    <a:pt x="675040" y="0"/>
                  </a:cubicBezTo>
                  <a:cubicBezTo>
                    <a:pt x="276172" y="749497"/>
                    <a:pt x="462801" y="344746"/>
                    <a:pt x="179079" y="886531"/>
                  </a:cubicBezTo>
                  <a:cubicBezTo>
                    <a:pt x="44794" y="857895"/>
                    <a:pt x="92525" y="908114"/>
                    <a:pt x="0" y="89402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4" name="Freeform 273"/>
            <p:cNvSpPr/>
            <p:nvPr/>
          </p:nvSpPr>
          <p:spPr>
            <a:xfrm>
              <a:off x="4340854" y="5470471"/>
              <a:ext cx="514350" cy="401843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503138"/>
                <a:gd name="connsiteY0-372" fmla="*/ 961687 h 964568"/>
                <a:gd name="connsiteX1-373" fmla="*/ 0 w 503138"/>
                <a:gd name="connsiteY1-374" fmla="*/ 70 h 964568"/>
                <a:gd name="connsiteX2-375" fmla="*/ 503138 w 503138"/>
                <a:gd name="connsiteY2-376" fmla="*/ 154187 h 964568"/>
                <a:gd name="connsiteX3-377" fmla="*/ 273339 w 503138"/>
                <a:gd name="connsiteY3-378" fmla="*/ 964568 h 964568"/>
                <a:gd name="connsiteX4-379" fmla="*/ 197928 w 503138"/>
                <a:gd name="connsiteY4-380" fmla="*/ 961687 h 964568"/>
                <a:gd name="connsiteX0-381" fmla="*/ 201456 w 506666"/>
                <a:gd name="connsiteY0-382" fmla="*/ 807500 h 810381"/>
                <a:gd name="connsiteX1-383" fmla="*/ 0 w 506666"/>
                <a:gd name="connsiteY1-384" fmla="*/ 15216 h 810381"/>
                <a:gd name="connsiteX2-385" fmla="*/ 506666 w 506666"/>
                <a:gd name="connsiteY2-386" fmla="*/ 0 h 810381"/>
                <a:gd name="connsiteX3-387" fmla="*/ 276867 w 506666"/>
                <a:gd name="connsiteY3-388" fmla="*/ 810381 h 810381"/>
                <a:gd name="connsiteX4-389" fmla="*/ 201456 w 506666"/>
                <a:gd name="connsiteY4-390" fmla="*/ 807500 h 810381"/>
                <a:gd name="connsiteX0-391" fmla="*/ 201456 w 506666"/>
                <a:gd name="connsiteY0-392" fmla="*/ 807500 h 811593"/>
                <a:gd name="connsiteX1-393" fmla="*/ 0 w 506666"/>
                <a:gd name="connsiteY1-394" fmla="*/ 15216 h 811593"/>
                <a:gd name="connsiteX2-395" fmla="*/ 506666 w 506666"/>
                <a:gd name="connsiteY2-396" fmla="*/ 0 h 811593"/>
                <a:gd name="connsiteX3-397" fmla="*/ 276867 w 506666"/>
                <a:gd name="connsiteY3-398" fmla="*/ 810381 h 811593"/>
                <a:gd name="connsiteX4-399" fmla="*/ 201456 w 506666"/>
                <a:gd name="connsiteY4-400" fmla="*/ 807500 h 811593"/>
                <a:gd name="connsiteX0-401" fmla="*/ 135576 w 506666"/>
                <a:gd name="connsiteY0-402" fmla="*/ 818480 h 818480"/>
                <a:gd name="connsiteX1-403" fmla="*/ 0 w 506666"/>
                <a:gd name="connsiteY1-404" fmla="*/ 15216 h 818480"/>
                <a:gd name="connsiteX2-405" fmla="*/ 506666 w 506666"/>
                <a:gd name="connsiteY2-406" fmla="*/ 0 h 818480"/>
                <a:gd name="connsiteX3-407" fmla="*/ 276867 w 506666"/>
                <a:gd name="connsiteY3-408" fmla="*/ 810381 h 818480"/>
                <a:gd name="connsiteX4-409" fmla="*/ 135576 w 506666"/>
                <a:gd name="connsiteY4-410" fmla="*/ 818480 h 818480"/>
                <a:gd name="connsiteX0-411" fmla="*/ 135576 w 506666"/>
                <a:gd name="connsiteY0-412" fmla="*/ 818480 h 818480"/>
                <a:gd name="connsiteX1-413" fmla="*/ 0 w 506666"/>
                <a:gd name="connsiteY1-414" fmla="*/ 15216 h 818480"/>
                <a:gd name="connsiteX2-415" fmla="*/ 506666 w 506666"/>
                <a:gd name="connsiteY2-416" fmla="*/ 0 h 818480"/>
                <a:gd name="connsiteX3-417" fmla="*/ 331766 w 506666"/>
                <a:gd name="connsiteY3-418" fmla="*/ 803061 h 818480"/>
                <a:gd name="connsiteX4-419" fmla="*/ 135576 w 506666"/>
                <a:gd name="connsiteY4-420" fmla="*/ 818480 h 818480"/>
                <a:gd name="connsiteX0-421" fmla="*/ 135576 w 506666"/>
                <a:gd name="connsiteY0-422" fmla="*/ 818480 h 818480"/>
                <a:gd name="connsiteX1-423" fmla="*/ 0 w 506666"/>
                <a:gd name="connsiteY1-424" fmla="*/ 15216 h 818480"/>
                <a:gd name="connsiteX2-425" fmla="*/ 506666 w 506666"/>
                <a:gd name="connsiteY2-426" fmla="*/ 0 h 818480"/>
                <a:gd name="connsiteX3-427" fmla="*/ 331766 w 506666"/>
                <a:gd name="connsiteY3-428" fmla="*/ 803061 h 818480"/>
                <a:gd name="connsiteX4-429" fmla="*/ 135576 w 506666"/>
                <a:gd name="connsiteY4-430" fmla="*/ 818480 h 818480"/>
                <a:gd name="connsiteX0-431" fmla="*/ 135576 w 506666"/>
                <a:gd name="connsiteY0-432" fmla="*/ 818480 h 818480"/>
                <a:gd name="connsiteX1-433" fmla="*/ 0 w 506666"/>
                <a:gd name="connsiteY1-434" fmla="*/ 15216 h 818480"/>
                <a:gd name="connsiteX2-435" fmla="*/ 506666 w 506666"/>
                <a:gd name="connsiteY2-436" fmla="*/ 0 h 818480"/>
                <a:gd name="connsiteX3-437" fmla="*/ 331766 w 506666"/>
                <a:gd name="connsiteY3-438" fmla="*/ 803061 h 818480"/>
                <a:gd name="connsiteX4-439" fmla="*/ 135576 w 506666"/>
                <a:gd name="connsiteY4-440" fmla="*/ 818480 h 818480"/>
                <a:gd name="connsiteX0-441" fmla="*/ 135576 w 506666"/>
                <a:gd name="connsiteY0-442" fmla="*/ 818480 h 818480"/>
                <a:gd name="connsiteX1-443" fmla="*/ 0 w 506666"/>
                <a:gd name="connsiteY1-444" fmla="*/ 7896 h 818480"/>
                <a:gd name="connsiteX2-445" fmla="*/ 506666 w 506666"/>
                <a:gd name="connsiteY2-446" fmla="*/ 0 h 818480"/>
                <a:gd name="connsiteX3-447" fmla="*/ 331766 w 506666"/>
                <a:gd name="connsiteY3-448" fmla="*/ 803061 h 818480"/>
                <a:gd name="connsiteX4-449" fmla="*/ 135576 w 506666"/>
                <a:gd name="connsiteY4-450" fmla="*/ 818480 h 818480"/>
                <a:gd name="connsiteX0-451" fmla="*/ 135576 w 506666"/>
                <a:gd name="connsiteY0-452" fmla="*/ 818480 h 818480"/>
                <a:gd name="connsiteX1-453" fmla="*/ 0 w 506666"/>
                <a:gd name="connsiteY1-454" fmla="*/ 7896 h 818480"/>
                <a:gd name="connsiteX2-455" fmla="*/ 506666 w 506666"/>
                <a:gd name="connsiteY2-456" fmla="*/ 0 h 818480"/>
                <a:gd name="connsiteX3-457" fmla="*/ 331766 w 506666"/>
                <a:gd name="connsiteY3-458" fmla="*/ 803061 h 818480"/>
                <a:gd name="connsiteX4-459" fmla="*/ 135576 w 506666"/>
                <a:gd name="connsiteY4-460" fmla="*/ 818480 h 818480"/>
                <a:gd name="connsiteX0-461" fmla="*/ 45472 w 559302"/>
                <a:gd name="connsiteY0-462" fmla="*/ 807500 h 807500"/>
                <a:gd name="connsiteX1-463" fmla="*/ 52636 w 559302"/>
                <a:gd name="connsiteY1-464" fmla="*/ 7896 h 807500"/>
                <a:gd name="connsiteX2-465" fmla="*/ 559302 w 559302"/>
                <a:gd name="connsiteY2-466" fmla="*/ 0 h 807500"/>
                <a:gd name="connsiteX3-467" fmla="*/ 384402 w 559302"/>
                <a:gd name="connsiteY3-468" fmla="*/ 803061 h 807500"/>
                <a:gd name="connsiteX4-469" fmla="*/ 45472 w 559302"/>
                <a:gd name="connsiteY4-470" fmla="*/ 807500 h 807500"/>
                <a:gd name="connsiteX0-471" fmla="*/ 21974 w 535804"/>
                <a:gd name="connsiteY0-472" fmla="*/ 807500 h 807500"/>
                <a:gd name="connsiteX1-473" fmla="*/ 29138 w 535804"/>
                <a:gd name="connsiteY1-474" fmla="*/ 7896 h 807500"/>
                <a:gd name="connsiteX2-475" fmla="*/ 535804 w 535804"/>
                <a:gd name="connsiteY2-476" fmla="*/ 0 h 807500"/>
                <a:gd name="connsiteX3-477" fmla="*/ 360904 w 535804"/>
                <a:gd name="connsiteY3-478" fmla="*/ 803061 h 807500"/>
                <a:gd name="connsiteX4-479" fmla="*/ 21974 w 535804"/>
                <a:gd name="connsiteY4-480" fmla="*/ 807500 h 807500"/>
                <a:gd name="connsiteX0-481" fmla="*/ 128256 w 506666"/>
                <a:gd name="connsiteY0-482" fmla="*/ 829461 h 829461"/>
                <a:gd name="connsiteX1-483" fmla="*/ 0 w 506666"/>
                <a:gd name="connsiteY1-484" fmla="*/ 7896 h 829461"/>
                <a:gd name="connsiteX2-485" fmla="*/ 506666 w 506666"/>
                <a:gd name="connsiteY2-486" fmla="*/ 0 h 829461"/>
                <a:gd name="connsiteX3-487" fmla="*/ 331766 w 506666"/>
                <a:gd name="connsiteY3-488" fmla="*/ 803061 h 829461"/>
                <a:gd name="connsiteX4-489" fmla="*/ 128256 w 506666"/>
                <a:gd name="connsiteY4-490" fmla="*/ 829461 h 829461"/>
                <a:gd name="connsiteX0-491" fmla="*/ 128256 w 506666"/>
                <a:gd name="connsiteY0-492" fmla="*/ 829461 h 829461"/>
                <a:gd name="connsiteX1-493" fmla="*/ 0 w 506666"/>
                <a:gd name="connsiteY1-494" fmla="*/ 7896 h 829461"/>
                <a:gd name="connsiteX2-495" fmla="*/ 506666 w 506666"/>
                <a:gd name="connsiteY2-496" fmla="*/ 0 h 829461"/>
                <a:gd name="connsiteX3-497" fmla="*/ 331766 w 506666"/>
                <a:gd name="connsiteY3-498" fmla="*/ 803061 h 829461"/>
                <a:gd name="connsiteX4-499" fmla="*/ 128256 w 506666"/>
                <a:gd name="connsiteY4-500" fmla="*/ 829461 h 829461"/>
                <a:gd name="connsiteX0-501" fmla="*/ 128256 w 506666"/>
                <a:gd name="connsiteY0-502" fmla="*/ 829461 h 829461"/>
                <a:gd name="connsiteX1-503" fmla="*/ 0 w 506666"/>
                <a:gd name="connsiteY1-504" fmla="*/ 7896 h 829461"/>
                <a:gd name="connsiteX2-505" fmla="*/ 506666 w 506666"/>
                <a:gd name="connsiteY2-506" fmla="*/ 0 h 829461"/>
                <a:gd name="connsiteX3-507" fmla="*/ 331766 w 506666"/>
                <a:gd name="connsiteY3-508" fmla="*/ 803061 h 829461"/>
                <a:gd name="connsiteX4-509" fmla="*/ 128256 w 506666"/>
                <a:gd name="connsiteY4-510" fmla="*/ 829461 h 829461"/>
                <a:gd name="connsiteX0-511" fmla="*/ 128256 w 506666"/>
                <a:gd name="connsiteY0-512" fmla="*/ 829461 h 830473"/>
                <a:gd name="connsiteX1-513" fmla="*/ 0 w 506666"/>
                <a:gd name="connsiteY1-514" fmla="*/ 7896 h 830473"/>
                <a:gd name="connsiteX2-515" fmla="*/ 506666 w 506666"/>
                <a:gd name="connsiteY2-516" fmla="*/ 0 h 830473"/>
                <a:gd name="connsiteX3-517" fmla="*/ 331766 w 506666"/>
                <a:gd name="connsiteY3-518" fmla="*/ 828681 h 830473"/>
                <a:gd name="connsiteX4-519" fmla="*/ 128256 w 506666"/>
                <a:gd name="connsiteY4-520" fmla="*/ 829461 h 830473"/>
                <a:gd name="connsiteX0-521" fmla="*/ 128256 w 506666"/>
                <a:gd name="connsiteY0-522" fmla="*/ 829461 h 830473"/>
                <a:gd name="connsiteX1-523" fmla="*/ 0 w 506666"/>
                <a:gd name="connsiteY1-524" fmla="*/ 7896 h 830473"/>
                <a:gd name="connsiteX2-525" fmla="*/ 506666 w 506666"/>
                <a:gd name="connsiteY2-526" fmla="*/ 0 h 830473"/>
                <a:gd name="connsiteX3-527" fmla="*/ 331766 w 506666"/>
                <a:gd name="connsiteY3-528" fmla="*/ 828681 h 830473"/>
                <a:gd name="connsiteX4-529" fmla="*/ 128256 w 506666"/>
                <a:gd name="connsiteY4-530" fmla="*/ 829461 h 830473"/>
                <a:gd name="connsiteX0-531" fmla="*/ 128256 w 506666"/>
                <a:gd name="connsiteY0-532" fmla="*/ 821565 h 822577"/>
                <a:gd name="connsiteX1-533" fmla="*/ 0 w 506666"/>
                <a:gd name="connsiteY1-534" fmla="*/ 0 h 822577"/>
                <a:gd name="connsiteX2-535" fmla="*/ 506666 w 506666"/>
                <a:gd name="connsiteY2-536" fmla="*/ 255115 h 822577"/>
                <a:gd name="connsiteX3-537" fmla="*/ 331766 w 506666"/>
                <a:gd name="connsiteY3-538" fmla="*/ 820785 h 822577"/>
                <a:gd name="connsiteX4-539" fmla="*/ 128256 w 506666"/>
                <a:gd name="connsiteY4-540" fmla="*/ 821565 h 822577"/>
                <a:gd name="connsiteX0-541" fmla="*/ 128256 w 506666"/>
                <a:gd name="connsiteY0-542" fmla="*/ 821565 h 822577"/>
                <a:gd name="connsiteX1-543" fmla="*/ 0 w 506666"/>
                <a:gd name="connsiteY1-544" fmla="*/ 0 h 822577"/>
                <a:gd name="connsiteX2-545" fmla="*/ 506666 w 506666"/>
                <a:gd name="connsiteY2-546" fmla="*/ 255115 h 822577"/>
                <a:gd name="connsiteX3-547" fmla="*/ 331766 w 506666"/>
                <a:gd name="connsiteY3-548" fmla="*/ 820785 h 822577"/>
                <a:gd name="connsiteX4-549" fmla="*/ 128256 w 506666"/>
                <a:gd name="connsiteY4-550" fmla="*/ 821565 h 822577"/>
                <a:gd name="connsiteX0-551" fmla="*/ 128256 w 506666"/>
                <a:gd name="connsiteY0-552" fmla="*/ 821565 h 822577"/>
                <a:gd name="connsiteX1-553" fmla="*/ 0 w 506666"/>
                <a:gd name="connsiteY1-554" fmla="*/ 0 h 822577"/>
                <a:gd name="connsiteX2-555" fmla="*/ 506666 w 506666"/>
                <a:gd name="connsiteY2-556" fmla="*/ 255115 h 822577"/>
                <a:gd name="connsiteX3-557" fmla="*/ 331766 w 506666"/>
                <a:gd name="connsiteY3-558" fmla="*/ 820785 h 822577"/>
                <a:gd name="connsiteX4-559" fmla="*/ 128256 w 506666"/>
                <a:gd name="connsiteY4-560" fmla="*/ 821565 h 822577"/>
                <a:gd name="connsiteX0-561" fmla="*/ 135770 w 514180"/>
                <a:gd name="connsiteY0-562" fmla="*/ 577341 h 578353"/>
                <a:gd name="connsiteX1-563" fmla="*/ 0 w 514180"/>
                <a:gd name="connsiteY1-564" fmla="*/ 0 h 578353"/>
                <a:gd name="connsiteX2-565" fmla="*/ 514180 w 514180"/>
                <a:gd name="connsiteY2-566" fmla="*/ 10891 h 578353"/>
                <a:gd name="connsiteX3-567" fmla="*/ 339280 w 514180"/>
                <a:gd name="connsiteY3-568" fmla="*/ 576561 h 578353"/>
                <a:gd name="connsiteX4-569" fmla="*/ 135770 w 514180"/>
                <a:gd name="connsiteY4-570" fmla="*/ 577341 h 578353"/>
                <a:gd name="connsiteX0-571" fmla="*/ 135770 w 514180"/>
                <a:gd name="connsiteY0-572" fmla="*/ 577341 h 578353"/>
                <a:gd name="connsiteX1-573" fmla="*/ 0 w 514180"/>
                <a:gd name="connsiteY1-574" fmla="*/ 0 h 578353"/>
                <a:gd name="connsiteX2-575" fmla="*/ 514180 w 514180"/>
                <a:gd name="connsiteY2-576" fmla="*/ 10891 h 578353"/>
                <a:gd name="connsiteX3-577" fmla="*/ 339280 w 514180"/>
                <a:gd name="connsiteY3-578" fmla="*/ 576561 h 578353"/>
                <a:gd name="connsiteX4-579" fmla="*/ 135770 w 514180"/>
                <a:gd name="connsiteY4-580" fmla="*/ 577341 h 578353"/>
                <a:gd name="connsiteX0-581" fmla="*/ 135770 w 514180"/>
                <a:gd name="connsiteY0-582" fmla="*/ 577341 h 578353"/>
                <a:gd name="connsiteX1-583" fmla="*/ 0 w 514180"/>
                <a:gd name="connsiteY1-584" fmla="*/ 0 h 578353"/>
                <a:gd name="connsiteX2-585" fmla="*/ 514180 w 514180"/>
                <a:gd name="connsiteY2-586" fmla="*/ 10891 h 578353"/>
                <a:gd name="connsiteX3-587" fmla="*/ 339280 w 514180"/>
                <a:gd name="connsiteY3-588" fmla="*/ 576561 h 578353"/>
                <a:gd name="connsiteX4-589" fmla="*/ 135770 w 514180"/>
                <a:gd name="connsiteY4-590" fmla="*/ 577341 h 578353"/>
                <a:gd name="connsiteX0-591" fmla="*/ 135770 w 514180"/>
                <a:gd name="connsiteY0-592" fmla="*/ 577341 h 577341"/>
                <a:gd name="connsiteX1-593" fmla="*/ 0 w 514180"/>
                <a:gd name="connsiteY1-594" fmla="*/ 0 h 577341"/>
                <a:gd name="connsiteX2-595" fmla="*/ 514180 w 514180"/>
                <a:gd name="connsiteY2-596" fmla="*/ 10891 h 577341"/>
                <a:gd name="connsiteX3-597" fmla="*/ 404259 w 514180"/>
                <a:gd name="connsiteY3-598" fmla="*/ 386400 h 577341"/>
                <a:gd name="connsiteX4-599" fmla="*/ 135770 w 514180"/>
                <a:gd name="connsiteY4-600" fmla="*/ 577341 h 577341"/>
                <a:gd name="connsiteX0-601" fmla="*/ 100781 w 514180"/>
                <a:gd name="connsiteY0-602" fmla="*/ 432218 h 432218"/>
                <a:gd name="connsiteX1-603" fmla="*/ 0 w 514180"/>
                <a:gd name="connsiteY1-604" fmla="*/ 0 h 432218"/>
                <a:gd name="connsiteX2-605" fmla="*/ 514180 w 514180"/>
                <a:gd name="connsiteY2-606" fmla="*/ 10891 h 432218"/>
                <a:gd name="connsiteX3-607" fmla="*/ 404259 w 514180"/>
                <a:gd name="connsiteY3-608" fmla="*/ 386400 h 432218"/>
                <a:gd name="connsiteX4-609" fmla="*/ 100781 w 514180"/>
                <a:gd name="connsiteY4-610" fmla="*/ 432218 h 432218"/>
                <a:gd name="connsiteX0-611" fmla="*/ 100781 w 514180"/>
                <a:gd name="connsiteY0-612" fmla="*/ 432218 h 432218"/>
                <a:gd name="connsiteX1-613" fmla="*/ 0 w 514180"/>
                <a:gd name="connsiteY1-614" fmla="*/ 0 h 432218"/>
                <a:gd name="connsiteX2-615" fmla="*/ 514180 w 514180"/>
                <a:gd name="connsiteY2-616" fmla="*/ 10891 h 432218"/>
                <a:gd name="connsiteX3-617" fmla="*/ 404259 w 514180"/>
                <a:gd name="connsiteY3-618" fmla="*/ 386400 h 432218"/>
                <a:gd name="connsiteX4-619" fmla="*/ 100781 w 514180"/>
                <a:gd name="connsiteY4-620" fmla="*/ 432218 h 432218"/>
                <a:gd name="connsiteX0-621" fmla="*/ 100781 w 514180"/>
                <a:gd name="connsiteY0-622" fmla="*/ 402193 h 402193"/>
                <a:gd name="connsiteX1-623" fmla="*/ 0 w 514180"/>
                <a:gd name="connsiteY1-624" fmla="*/ 0 h 402193"/>
                <a:gd name="connsiteX2-625" fmla="*/ 514180 w 514180"/>
                <a:gd name="connsiteY2-626" fmla="*/ 10891 h 402193"/>
                <a:gd name="connsiteX3-627" fmla="*/ 404259 w 514180"/>
                <a:gd name="connsiteY3-628" fmla="*/ 386400 h 402193"/>
                <a:gd name="connsiteX4-629" fmla="*/ 100781 w 514180"/>
                <a:gd name="connsiteY4-630" fmla="*/ 402193 h 4021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14180" h="402193">
                  <a:moveTo>
                    <a:pt x="100781" y="402193"/>
                  </a:moveTo>
                  <a:cubicBezTo>
                    <a:pt x="60584" y="194221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91637" y="89943"/>
                    <a:pt x="404259" y="386400"/>
                  </a:cubicBezTo>
                  <a:cubicBezTo>
                    <a:pt x="357814" y="390704"/>
                    <a:pt x="168880" y="400727"/>
                    <a:pt x="100781" y="402193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5" name="Freeform 274"/>
            <p:cNvSpPr/>
            <p:nvPr/>
          </p:nvSpPr>
          <p:spPr>
            <a:xfrm>
              <a:off x="3561391" y="5433960"/>
              <a:ext cx="573725" cy="1015589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621064"/>
                <a:gd name="connsiteY0-372" fmla="*/ 973305 h 973305"/>
                <a:gd name="connsiteX1-373" fmla="*/ 0 w 621064"/>
                <a:gd name="connsiteY1-374" fmla="*/ 11688 h 973305"/>
                <a:gd name="connsiteX2-375" fmla="*/ 499610 w 621064"/>
                <a:gd name="connsiteY2-376" fmla="*/ 0 h 973305"/>
                <a:gd name="connsiteX3-377" fmla="*/ 558839 w 621064"/>
                <a:gd name="connsiteY3-378" fmla="*/ 754682 h 973305"/>
                <a:gd name="connsiteX4-379" fmla="*/ 197928 w 621064"/>
                <a:gd name="connsiteY4-380" fmla="*/ 973305 h 973305"/>
                <a:gd name="connsiteX0-381" fmla="*/ 197928 w 558839"/>
                <a:gd name="connsiteY0-382" fmla="*/ 973305 h 973305"/>
                <a:gd name="connsiteX1-383" fmla="*/ 0 w 558839"/>
                <a:gd name="connsiteY1-384" fmla="*/ 11688 h 973305"/>
                <a:gd name="connsiteX2-385" fmla="*/ 499610 w 558839"/>
                <a:gd name="connsiteY2-386" fmla="*/ 0 h 973305"/>
                <a:gd name="connsiteX3-387" fmla="*/ 558839 w 558839"/>
                <a:gd name="connsiteY3-388" fmla="*/ 754682 h 973305"/>
                <a:gd name="connsiteX4-389" fmla="*/ 197928 w 558839"/>
                <a:gd name="connsiteY4-390" fmla="*/ 973305 h 973305"/>
                <a:gd name="connsiteX0-391" fmla="*/ 197928 w 558839"/>
                <a:gd name="connsiteY0-392" fmla="*/ 973305 h 973305"/>
                <a:gd name="connsiteX1-393" fmla="*/ 0 w 558839"/>
                <a:gd name="connsiteY1-394" fmla="*/ 11688 h 973305"/>
                <a:gd name="connsiteX2-395" fmla="*/ 499610 w 558839"/>
                <a:gd name="connsiteY2-396" fmla="*/ 0 h 973305"/>
                <a:gd name="connsiteX3-397" fmla="*/ 558839 w 558839"/>
                <a:gd name="connsiteY3-398" fmla="*/ 754682 h 973305"/>
                <a:gd name="connsiteX4-399" fmla="*/ 197928 w 558839"/>
                <a:gd name="connsiteY4-400" fmla="*/ 973305 h 973305"/>
                <a:gd name="connsiteX0-401" fmla="*/ 370213 w 558839"/>
                <a:gd name="connsiteY0-402" fmla="*/ 796102 h 796102"/>
                <a:gd name="connsiteX1-403" fmla="*/ 0 w 558839"/>
                <a:gd name="connsiteY1-404" fmla="*/ 11688 h 796102"/>
                <a:gd name="connsiteX2-405" fmla="*/ 499610 w 558839"/>
                <a:gd name="connsiteY2-406" fmla="*/ 0 h 796102"/>
                <a:gd name="connsiteX3-407" fmla="*/ 558839 w 558839"/>
                <a:gd name="connsiteY3-408" fmla="*/ 754682 h 796102"/>
                <a:gd name="connsiteX4-409" fmla="*/ 370213 w 558839"/>
                <a:gd name="connsiteY4-410" fmla="*/ 796102 h 796102"/>
                <a:gd name="connsiteX0-411" fmla="*/ 370213 w 558839"/>
                <a:gd name="connsiteY0-412" fmla="*/ 796102 h 796102"/>
                <a:gd name="connsiteX1-413" fmla="*/ 0 w 558839"/>
                <a:gd name="connsiteY1-414" fmla="*/ 11688 h 796102"/>
                <a:gd name="connsiteX2-415" fmla="*/ 499610 w 558839"/>
                <a:gd name="connsiteY2-416" fmla="*/ 0 h 796102"/>
                <a:gd name="connsiteX3-417" fmla="*/ 558839 w 558839"/>
                <a:gd name="connsiteY3-418" fmla="*/ 754682 h 796102"/>
                <a:gd name="connsiteX4-419" fmla="*/ 370213 w 558839"/>
                <a:gd name="connsiteY4-420" fmla="*/ 796102 h 796102"/>
                <a:gd name="connsiteX0-421" fmla="*/ 370213 w 558839"/>
                <a:gd name="connsiteY0-422" fmla="*/ 796102 h 796102"/>
                <a:gd name="connsiteX1-423" fmla="*/ 0 w 558839"/>
                <a:gd name="connsiteY1-424" fmla="*/ 11688 h 796102"/>
                <a:gd name="connsiteX2-425" fmla="*/ 499610 w 558839"/>
                <a:gd name="connsiteY2-426" fmla="*/ 0 h 796102"/>
                <a:gd name="connsiteX3-427" fmla="*/ 558839 w 558839"/>
                <a:gd name="connsiteY3-428" fmla="*/ 754682 h 796102"/>
                <a:gd name="connsiteX4-429" fmla="*/ 370213 w 558839"/>
                <a:gd name="connsiteY4-430" fmla="*/ 796102 h 796102"/>
                <a:gd name="connsiteX0-431" fmla="*/ 370213 w 558839"/>
                <a:gd name="connsiteY0-432" fmla="*/ 1315828 h 1315828"/>
                <a:gd name="connsiteX1-433" fmla="*/ 0 w 558839"/>
                <a:gd name="connsiteY1-434" fmla="*/ 531414 h 1315828"/>
                <a:gd name="connsiteX2-435" fmla="*/ 506930 w 558839"/>
                <a:gd name="connsiteY2-436" fmla="*/ 0 h 1315828"/>
                <a:gd name="connsiteX3-437" fmla="*/ 558839 w 558839"/>
                <a:gd name="connsiteY3-438" fmla="*/ 1274408 h 1315828"/>
                <a:gd name="connsiteX4-439" fmla="*/ 370213 w 558839"/>
                <a:gd name="connsiteY4-440" fmla="*/ 1315828 h 1315828"/>
                <a:gd name="connsiteX0-441" fmla="*/ 384853 w 573479"/>
                <a:gd name="connsiteY0-442" fmla="*/ 1326654 h 1326654"/>
                <a:gd name="connsiteX1-443" fmla="*/ 0 w 573479"/>
                <a:gd name="connsiteY1-444" fmla="*/ 554 h 1326654"/>
                <a:gd name="connsiteX2-445" fmla="*/ 521570 w 573479"/>
                <a:gd name="connsiteY2-446" fmla="*/ 10826 h 1326654"/>
                <a:gd name="connsiteX3-447" fmla="*/ 573479 w 573479"/>
                <a:gd name="connsiteY3-448" fmla="*/ 1285234 h 1326654"/>
                <a:gd name="connsiteX4-449" fmla="*/ 384853 w 573479"/>
                <a:gd name="connsiteY4-450" fmla="*/ 1326654 h 1326654"/>
                <a:gd name="connsiteX0-451" fmla="*/ 384853 w 573479"/>
                <a:gd name="connsiteY0-452" fmla="*/ 1326654 h 1326654"/>
                <a:gd name="connsiteX1-453" fmla="*/ 0 w 573479"/>
                <a:gd name="connsiteY1-454" fmla="*/ 554 h 1326654"/>
                <a:gd name="connsiteX2-455" fmla="*/ 521570 w 573479"/>
                <a:gd name="connsiteY2-456" fmla="*/ 10826 h 1326654"/>
                <a:gd name="connsiteX3-457" fmla="*/ 573479 w 573479"/>
                <a:gd name="connsiteY3-458" fmla="*/ 1285234 h 1326654"/>
                <a:gd name="connsiteX4-459" fmla="*/ 384853 w 573479"/>
                <a:gd name="connsiteY4-460" fmla="*/ 1326654 h 1326654"/>
                <a:gd name="connsiteX0-461" fmla="*/ 384853 w 573479"/>
                <a:gd name="connsiteY0-462" fmla="*/ 1326654 h 1326654"/>
                <a:gd name="connsiteX1-463" fmla="*/ 0 w 573479"/>
                <a:gd name="connsiteY1-464" fmla="*/ 554 h 1326654"/>
                <a:gd name="connsiteX2-465" fmla="*/ 521570 w 573479"/>
                <a:gd name="connsiteY2-466" fmla="*/ 10826 h 1326654"/>
                <a:gd name="connsiteX3-467" fmla="*/ 573479 w 573479"/>
                <a:gd name="connsiteY3-468" fmla="*/ 1285234 h 1326654"/>
                <a:gd name="connsiteX4-469" fmla="*/ 384853 w 573479"/>
                <a:gd name="connsiteY4-470" fmla="*/ 1326654 h 1326654"/>
                <a:gd name="connsiteX0-471" fmla="*/ 384853 w 573479"/>
                <a:gd name="connsiteY0-472" fmla="*/ 1326654 h 1326654"/>
                <a:gd name="connsiteX1-473" fmla="*/ 0 w 573479"/>
                <a:gd name="connsiteY1-474" fmla="*/ 554 h 1326654"/>
                <a:gd name="connsiteX2-475" fmla="*/ 521570 w 573479"/>
                <a:gd name="connsiteY2-476" fmla="*/ 10826 h 1326654"/>
                <a:gd name="connsiteX3-477" fmla="*/ 573479 w 573479"/>
                <a:gd name="connsiteY3-478" fmla="*/ 1285234 h 1326654"/>
                <a:gd name="connsiteX4-479" fmla="*/ 384853 w 573479"/>
                <a:gd name="connsiteY4-480" fmla="*/ 1326654 h 1326654"/>
                <a:gd name="connsiteX0-481" fmla="*/ 384853 w 573479"/>
                <a:gd name="connsiteY0-482" fmla="*/ 1326654 h 1326654"/>
                <a:gd name="connsiteX1-483" fmla="*/ 0 w 573479"/>
                <a:gd name="connsiteY1-484" fmla="*/ 554 h 1326654"/>
                <a:gd name="connsiteX2-485" fmla="*/ 521570 w 573479"/>
                <a:gd name="connsiteY2-486" fmla="*/ 10826 h 1326654"/>
                <a:gd name="connsiteX3-487" fmla="*/ 573479 w 573479"/>
                <a:gd name="connsiteY3-488" fmla="*/ 1285234 h 1326654"/>
                <a:gd name="connsiteX4-489" fmla="*/ 384853 w 573479"/>
                <a:gd name="connsiteY4-490" fmla="*/ 1326654 h 1326654"/>
                <a:gd name="connsiteX0-491" fmla="*/ 384853 w 573479"/>
                <a:gd name="connsiteY0-492" fmla="*/ 1326654 h 1326654"/>
                <a:gd name="connsiteX1-493" fmla="*/ 0 w 573479"/>
                <a:gd name="connsiteY1-494" fmla="*/ 554 h 1326654"/>
                <a:gd name="connsiteX2-495" fmla="*/ 521570 w 573479"/>
                <a:gd name="connsiteY2-496" fmla="*/ 10826 h 1326654"/>
                <a:gd name="connsiteX3-497" fmla="*/ 573479 w 573479"/>
                <a:gd name="connsiteY3-498" fmla="*/ 1285234 h 1326654"/>
                <a:gd name="connsiteX4-499" fmla="*/ 384853 w 573479"/>
                <a:gd name="connsiteY4-500" fmla="*/ 1326654 h 1326654"/>
                <a:gd name="connsiteX0-501" fmla="*/ 384853 w 588119"/>
                <a:gd name="connsiteY0-502" fmla="*/ 1326654 h 1326654"/>
                <a:gd name="connsiteX1-503" fmla="*/ 0 w 588119"/>
                <a:gd name="connsiteY1-504" fmla="*/ 554 h 1326654"/>
                <a:gd name="connsiteX2-505" fmla="*/ 521570 w 588119"/>
                <a:gd name="connsiteY2-506" fmla="*/ 10826 h 1326654"/>
                <a:gd name="connsiteX3-507" fmla="*/ 588119 w 588119"/>
                <a:gd name="connsiteY3-508" fmla="*/ 1321835 h 1326654"/>
                <a:gd name="connsiteX4-509" fmla="*/ 384853 w 588119"/>
                <a:gd name="connsiteY4-510" fmla="*/ 1326654 h 1326654"/>
                <a:gd name="connsiteX0-511" fmla="*/ 384853 w 588119"/>
                <a:gd name="connsiteY0-512" fmla="*/ 1326654 h 1326654"/>
                <a:gd name="connsiteX1-513" fmla="*/ 0 w 588119"/>
                <a:gd name="connsiteY1-514" fmla="*/ 554 h 1326654"/>
                <a:gd name="connsiteX2-515" fmla="*/ 521570 w 588119"/>
                <a:gd name="connsiteY2-516" fmla="*/ 10826 h 1326654"/>
                <a:gd name="connsiteX3-517" fmla="*/ 588119 w 588119"/>
                <a:gd name="connsiteY3-518" fmla="*/ 1321835 h 1326654"/>
                <a:gd name="connsiteX4-519" fmla="*/ 384853 w 588119"/>
                <a:gd name="connsiteY4-520" fmla="*/ 1326654 h 1326654"/>
                <a:gd name="connsiteX0-521" fmla="*/ 384853 w 588119"/>
                <a:gd name="connsiteY0-522" fmla="*/ 1326148 h 1326148"/>
                <a:gd name="connsiteX1-523" fmla="*/ 0 w 588119"/>
                <a:gd name="connsiteY1-524" fmla="*/ 48 h 1326148"/>
                <a:gd name="connsiteX2-525" fmla="*/ 521570 w 588119"/>
                <a:gd name="connsiteY2-526" fmla="*/ 228243 h 1326148"/>
                <a:gd name="connsiteX3-527" fmla="*/ 588119 w 588119"/>
                <a:gd name="connsiteY3-528" fmla="*/ 1321329 h 1326148"/>
                <a:gd name="connsiteX4-529" fmla="*/ 384853 w 588119"/>
                <a:gd name="connsiteY4-530" fmla="*/ 1326148 h 1326148"/>
                <a:gd name="connsiteX0-531" fmla="*/ 384853 w 588119"/>
                <a:gd name="connsiteY0-532" fmla="*/ 1326148 h 1326148"/>
                <a:gd name="connsiteX1-533" fmla="*/ 0 w 588119"/>
                <a:gd name="connsiteY1-534" fmla="*/ 48 h 1326148"/>
                <a:gd name="connsiteX2-535" fmla="*/ 521570 w 588119"/>
                <a:gd name="connsiteY2-536" fmla="*/ 228243 h 1326148"/>
                <a:gd name="connsiteX3-537" fmla="*/ 588119 w 588119"/>
                <a:gd name="connsiteY3-538" fmla="*/ 1321329 h 1326148"/>
                <a:gd name="connsiteX4-539" fmla="*/ 384853 w 588119"/>
                <a:gd name="connsiteY4-540" fmla="*/ 1326148 h 1326148"/>
                <a:gd name="connsiteX0-541" fmla="*/ 384853 w 588119"/>
                <a:gd name="connsiteY0-542" fmla="*/ 1326148 h 1326148"/>
                <a:gd name="connsiteX1-543" fmla="*/ 0 w 588119"/>
                <a:gd name="connsiteY1-544" fmla="*/ 48 h 1326148"/>
                <a:gd name="connsiteX2-545" fmla="*/ 521570 w 588119"/>
                <a:gd name="connsiteY2-546" fmla="*/ 228243 h 1326148"/>
                <a:gd name="connsiteX3-547" fmla="*/ 588119 w 588119"/>
                <a:gd name="connsiteY3-548" fmla="*/ 1321329 h 1326148"/>
                <a:gd name="connsiteX4-549" fmla="*/ 384853 w 588119"/>
                <a:gd name="connsiteY4-550" fmla="*/ 1326148 h 1326148"/>
                <a:gd name="connsiteX0-551" fmla="*/ 366066 w 569332"/>
                <a:gd name="connsiteY0-552" fmla="*/ 1097905 h 1097905"/>
                <a:gd name="connsiteX1-553" fmla="*/ 0 w 569332"/>
                <a:gd name="connsiteY1-554" fmla="*/ 4757 h 1097905"/>
                <a:gd name="connsiteX2-555" fmla="*/ 502783 w 569332"/>
                <a:gd name="connsiteY2-556" fmla="*/ 0 h 1097905"/>
                <a:gd name="connsiteX3-557" fmla="*/ 569332 w 569332"/>
                <a:gd name="connsiteY3-558" fmla="*/ 1093086 h 1097905"/>
                <a:gd name="connsiteX4-559" fmla="*/ 366066 w 569332"/>
                <a:gd name="connsiteY4-560" fmla="*/ 1097905 h 1097905"/>
                <a:gd name="connsiteX0-561" fmla="*/ 366066 w 569332"/>
                <a:gd name="connsiteY0-562" fmla="*/ 1097905 h 1097905"/>
                <a:gd name="connsiteX1-563" fmla="*/ 0 w 569332"/>
                <a:gd name="connsiteY1-564" fmla="*/ 4757 h 1097905"/>
                <a:gd name="connsiteX2-565" fmla="*/ 502783 w 569332"/>
                <a:gd name="connsiteY2-566" fmla="*/ 0 h 1097905"/>
                <a:gd name="connsiteX3-567" fmla="*/ 569332 w 569332"/>
                <a:gd name="connsiteY3-568" fmla="*/ 1093086 h 1097905"/>
                <a:gd name="connsiteX4-569" fmla="*/ 366066 w 569332"/>
                <a:gd name="connsiteY4-570" fmla="*/ 1097905 h 1097905"/>
                <a:gd name="connsiteX0-571" fmla="*/ 366066 w 569332"/>
                <a:gd name="connsiteY0-572" fmla="*/ 1097905 h 1097905"/>
                <a:gd name="connsiteX1-573" fmla="*/ 0 w 569332"/>
                <a:gd name="connsiteY1-574" fmla="*/ 4757 h 1097905"/>
                <a:gd name="connsiteX2-575" fmla="*/ 502783 w 569332"/>
                <a:gd name="connsiteY2-576" fmla="*/ 0 h 1097905"/>
                <a:gd name="connsiteX3-577" fmla="*/ 569332 w 569332"/>
                <a:gd name="connsiteY3-578" fmla="*/ 1093086 h 1097905"/>
                <a:gd name="connsiteX4-579" fmla="*/ 366066 w 569332"/>
                <a:gd name="connsiteY4-580" fmla="*/ 1097905 h 1097905"/>
                <a:gd name="connsiteX0-581" fmla="*/ 366066 w 594113"/>
                <a:gd name="connsiteY0-582" fmla="*/ 1097905 h 1179971"/>
                <a:gd name="connsiteX1-583" fmla="*/ 0 w 594113"/>
                <a:gd name="connsiteY1-584" fmla="*/ 4757 h 1179971"/>
                <a:gd name="connsiteX2-585" fmla="*/ 502783 w 594113"/>
                <a:gd name="connsiteY2-586" fmla="*/ 0 h 1179971"/>
                <a:gd name="connsiteX3-587" fmla="*/ 594113 w 594113"/>
                <a:gd name="connsiteY3-588" fmla="*/ 1179818 h 1179971"/>
                <a:gd name="connsiteX4-589" fmla="*/ 366066 w 594113"/>
                <a:gd name="connsiteY4-590" fmla="*/ 1097905 h 1179971"/>
                <a:gd name="connsiteX0-591" fmla="*/ 403236 w 594113"/>
                <a:gd name="connsiteY0-592" fmla="*/ 1215612 h 1215612"/>
                <a:gd name="connsiteX1-593" fmla="*/ 0 w 594113"/>
                <a:gd name="connsiteY1-594" fmla="*/ 4757 h 1215612"/>
                <a:gd name="connsiteX2-595" fmla="*/ 502783 w 594113"/>
                <a:gd name="connsiteY2-596" fmla="*/ 0 h 1215612"/>
                <a:gd name="connsiteX3-597" fmla="*/ 594113 w 594113"/>
                <a:gd name="connsiteY3-598" fmla="*/ 1179818 h 1215612"/>
                <a:gd name="connsiteX4-599" fmla="*/ 403236 w 594113"/>
                <a:gd name="connsiteY4-600" fmla="*/ 1215612 h 1215612"/>
                <a:gd name="connsiteX0-601" fmla="*/ 403236 w 574100"/>
                <a:gd name="connsiteY0-602" fmla="*/ 1215612 h 1215612"/>
                <a:gd name="connsiteX1-603" fmla="*/ 0 w 574100"/>
                <a:gd name="connsiteY1-604" fmla="*/ 4757 h 1215612"/>
                <a:gd name="connsiteX2-605" fmla="*/ 502783 w 574100"/>
                <a:gd name="connsiteY2-606" fmla="*/ 0 h 1215612"/>
                <a:gd name="connsiteX3-607" fmla="*/ 574100 w 574100"/>
                <a:gd name="connsiteY3-608" fmla="*/ 1014877 h 1215612"/>
                <a:gd name="connsiteX4-609" fmla="*/ 403236 w 574100"/>
                <a:gd name="connsiteY4-610" fmla="*/ 1215612 h 1215612"/>
                <a:gd name="connsiteX0-611" fmla="*/ 333190 w 574100"/>
                <a:gd name="connsiteY0-612" fmla="*/ 985695 h 1015244"/>
                <a:gd name="connsiteX1-613" fmla="*/ 0 w 574100"/>
                <a:gd name="connsiteY1-614" fmla="*/ 4757 h 1015244"/>
                <a:gd name="connsiteX2-615" fmla="*/ 502783 w 574100"/>
                <a:gd name="connsiteY2-616" fmla="*/ 0 h 1015244"/>
                <a:gd name="connsiteX3-617" fmla="*/ 574100 w 574100"/>
                <a:gd name="connsiteY3-618" fmla="*/ 1014877 h 1015244"/>
                <a:gd name="connsiteX4-619" fmla="*/ 333190 w 574100"/>
                <a:gd name="connsiteY4-620" fmla="*/ 985695 h 101524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74100" h="1015244">
                  <a:moveTo>
                    <a:pt x="333190" y="985695"/>
                  </a:moveTo>
                  <a:cubicBezTo>
                    <a:pt x="153901" y="433090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37473" y="350120"/>
                    <a:pt x="574100" y="1014877"/>
                  </a:cubicBezTo>
                  <a:cubicBezTo>
                    <a:pt x="476415" y="1019182"/>
                    <a:pt x="529388" y="984229"/>
                    <a:pt x="333190" y="98569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856416" y="3709935"/>
              <a:ext cx="1049338" cy="1739900"/>
              <a:chOff x="1856416" y="3709935"/>
              <a:chExt cx="1049338" cy="1739900"/>
            </a:xfrm>
          </p:grpSpPr>
          <p:sp>
            <p:nvSpPr>
              <p:cNvPr id="496" name="Rectangle 495"/>
              <p:cNvSpPr/>
              <p:nvPr/>
            </p:nvSpPr>
            <p:spPr bwMode="auto">
              <a:xfrm rot="10800000">
                <a:off x="1867529" y="3957585"/>
                <a:ext cx="1027112" cy="61109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grpSp>
            <p:nvGrpSpPr>
              <p:cNvPr id="48285" name="Group 498"/>
              <p:cNvGrpSpPr/>
              <p:nvPr/>
            </p:nvGrpSpPr>
            <p:grpSpPr bwMode="auto">
              <a:xfrm>
                <a:off x="1858805" y="5088863"/>
                <a:ext cx="1035373" cy="360972"/>
                <a:chOff x="4128636" y="3606589"/>
                <a:chExt cx="568145" cy="338667"/>
              </a:xfrm>
            </p:grpSpPr>
            <p:sp>
              <p:nvSpPr>
                <p:cNvPr id="515" name="Oval 514"/>
                <p:cNvSpPr/>
                <p:nvPr/>
              </p:nvSpPr>
              <p:spPr>
                <a:xfrm>
                  <a:off x="4129067" y="3720356"/>
                  <a:ext cx="567968" cy="224900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6" name="Rectangle 515"/>
                <p:cNvSpPr/>
                <p:nvPr/>
              </p:nvSpPr>
              <p:spPr>
                <a:xfrm>
                  <a:off x="4129067" y="3720356"/>
                  <a:ext cx="567968" cy="111705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7" name="Oval 516"/>
                <p:cNvSpPr/>
                <p:nvPr/>
              </p:nvSpPr>
              <p:spPr>
                <a:xfrm>
                  <a:off x="4129067" y="3607161"/>
                  <a:ext cx="567968" cy="2249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18" name="Straight Connector 517"/>
                <p:cNvCxnSpPr/>
                <p:nvPr/>
              </p:nvCxnSpPr>
              <p:spPr>
                <a:xfrm>
                  <a:off x="4697035" y="3720356"/>
                  <a:ext cx="0" cy="111705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9" name="Straight Connector 518"/>
                <p:cNvCxnSpPr/>
                <p:nvPr/>
              </p:nvCxnSpPr>
              <p:spPr>
                <a:xfrm>
                  <a:off x="4129067" y="3720356"/>
                  <a:ext cx="0" cy="111705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00" name="Rectangle 499"/>
              <p:cNvSpPr/>
              <p:nvPr/>
            </p:nvSpPr>
            <p:spPr bwMode="auto">
              <a:xfrm>
                <a:off x="1877054" y="4704509"/>
                <a:ext cx="1028700" cy="52307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  <a:alpha val="62000"/>
                    </a:schemeClr>
                  </a:gs>
                  <a:gs pos="54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02" name="Straight Connector 501"/>
              <p:cNvCxnSpPr/>
              <p:nvPr/>
            </p:nvCxnSpPr>
            <p:spPr bwMode="auto">
              <a:xfrm>
                <a:off x="1861179" y="3981398"/>
                <a:ext cx="17462" cy="130175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3" name="Straight Connector 502"/>
              <p:cNvCxnSpPr/>
              <p:nvPr/>
            </p:nvCxnSpPr>
            <p:spPr bwMode="auto">
              <a:xfrm flipH="1">
                <a:off x="2894641" y="3971873"/>
                <a:ext cx="6350" cy="127000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90" name="Group 504"/>
              <p:cNvGrpSpPr/>
              <p:nvPr/>
            </p:nvGrpSpPr>
            <p:grpSpPr bwMode="auto">
              <a:xfrm>
                <a:off x="1856416" y="3709935"/>
                <a:ext cx="1044712" cy="399063"/>
                <a:chOff x="2183302" y="1574638"/>
                <a:chExt cx="1200154" cy="430218"/>
              </a:xfrm>
            </p:grpSpPr>
            <p:sp>
              <p:nvSpPr>
                <p:cNvPr id="506" name="Oval 505"/>
                <p:cNvSpPr/>
                <p:nvPr/>
              </p:nvSpPr>
              <p:spPr bwMode="auto">
                <a:xfrm flipV="1">
                  <a:off x="2185126" y="1689305"/>
                  <a:ext cx="1196349" cy="314904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20000"/>
                        <a:lumOff val="80000"/>
                      </a:schemeClr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07" name="Rectangle 506"/>
                <p:cNvSpPr/>
                <p:nvPr/>
              </p:nvSpPr>
              <p:spPr bwMode="auto">
                <a:xfrm>
                  <a:off x="2183302" y="1735513"/>
                  <a:ext cx="1198173" cy="11295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08" name="Oval 507"/>
                <p:cNvSpPr/>
                <p:nvPr/>
              </p:nvSpPr>
              <p:spPr bwMode="auto">
                <a:xfrm flipV="1">
                  <a:off x="2183302" y="1574638"/>
                  <a:ext cx="1196349" cy="314904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09" name="Freeform 508"/>
                <p:cNvSpPr/>
                <p:nvPr/>
              </p:nvSpPr>
              <p:spPr bwMode="auto">
                <a:xfrm>
                  <a:off x="2489684" y="1670478"/>
                  <a:ext cx="581762" cy="157452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0" name="Freeform 509"/>
                <p:cNvSpPr/>
                <p:nvPr/>
              </p:nvSpPr>
              <p:spPr bwMode="auto">
                <a:xfrm>
                  <a:off x="2429502" y="1629404"/>
                  <a:ext cx="703949" cy="111244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1" name="Freeform 510"/>
                <p:cNvSpPr/>
                <p:nvPr/>
              </p:nvSpPr>
              <p:spPr bwMode="auto">
                <a:xfrm>
                  <a:off x="2892723" y="1723534"/>
                  <a:ext cx="257142" cy="958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2" name="Freeform 511"/>
                <p:cNvSpPr/>
                <p:nvPr/>
              </p:nvSpPr>
              <p:spPr bwMode="auto">
                <a:xfrm>
                  <a:off x="2416736" y="1725244"/>
                  <a:ext cx="255318" cy="94130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13" name="Straight Connector 512"/>
                <p:cNvCxnSpPr>
                  <a:endCxn id="508" idx="2"/>
                </p:cNvCxnSpPr>
                <p:nvPr/>
              </p:nvCxnSpPr>
              <p:spPr bwMode="auto">
                <a:xfrm flipH="1" flipV="1">
                  <a:off x="2183302" y="1732090"/>
                  <a:ext cx="1824" cy="12151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4" name="Straight Connector 513"/>
                <p:cNvCxnSpPr/>
                <p:nvPr/>
              </p:nvCxnSpPr>
              <p:spPr bwMode="auto">
                <a:xfrm flipH="1" flipV="1">
                  <a:off x="3381475" y="1728667"/>
                  <a:ext cx="1823" cy="12151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0" name="Group 29"/>
            <p:cNvGrpSpPr/>
            <p:nvPr/>
          </p:nvGrpSpPr>
          <p:grpSpPr>
            <a:xfrm>
              <a:off x="3566154" y="3862335"/>
              <a:ext cx="514350" cy="1670050"/>
              <a:chOff x="3566154" y="3862335"/>
              <a:chExt cx="514350" cy="1670050"/>
            </a:xfrm>
          </p:grpSpPr>
          <p:sp>
            <p:nvSpPr>
              <p:cNvPr id="549" name="Rectangle 548"/>
              <p:cNvSpPr/>
              <p:nvPr/>
            </p:nvSpPr>
            <p:spPr bwMode="auto">
              <a:xfrm rot="10800000">
                <a:off x="3569201" y="3946092"/>
                <a:ext cx="498084" cy="628647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50" name="Straight Connector 549"/>
              <p:cNvCxnSpPr/>
              <p:nvPr/>
            </p:nvCxnSpPr>
            <p:spPr bwMode="auto">
              <a:xfrm flipH="1">
                <a:off x="4078916" y="4019498"/>
                <a:ext cx="1588" cy="136525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71" name="Group 552"/>
              <p:cNvGrpSpPr/>
              <p:nvPr/>
            </p:nvGrpSpPr>
            <p:grpSpPr bwMode="auto">
              <a:xfrm>
                <a:off x="3571302" y="5310688"/>
                <a:ext cx="507588" cy="221697"/>
                <a:chOff x="4128636" y="3606589"/>
                <a:chExt cx="568145" cy="338667"/>
              </a:xfrm>
            </p:grpSpPr>
            <p:sp>
              <p:nvSpPr>
                <p:cNvPr id="562" name="Oval 561"/>
                <p:cNvSpPr/>
                <p:nvPr/>
              </p:nvSpPr>
              <p:spPr>
                <a:xfrm>
                  <a:off x="4128204" y="3719724"/>
                  <a:ext cx="568606" cy="22553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63" name="Rectangle 562"/>
                <p:cNvSpPr/>
                <p:nvPr/>
              </p:nvSpPr>
              <p:spPr>
                <a:xfrm>
                  <a:off x="4128204" y="3719724"/>
                  <a:ext cx="568606" cy="111554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64" name="Oval 563"/>
                <p:cNvSpPr/>
                <p:nvPr/>
              </p:nvSpPr>
              <p:spPr>
                <a:xfrm>
                  <a:off x="4128204" y="3605744"/>
                  <a:ext cx="568606" cy="225534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65" name="Straight Connector 564"/>
                <p:cNvCxnSpPr/>
                <p:nvPr/>
              </p:nvCxnSpPr>
              <p:spPr>
                <a:xfrm>
                  <a:off x="4696810" y="3719724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6" name="Straight Connector 565"/>
                <p:cNvCxnSpPr/>
                <p:nvPr/>
              </p:nvCxnSpPr>
              <p:spPr>
                <a:xfrm>
                  <a:off x="4128204" y="3719724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54" name="Rectangle 553"/>
              <p:cNvSpPr/>
              <p:nvPr/>
            </p:nvSpPr>
            <p:spPr bwMode="auto">
              <a:xfrm>
                <a:off x="3572504" y="4575123"/>
                <a:ext cx="496887" cy="81280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57" name="Straight Connector 556"/>
              <p:cNvCxnSpPr/>
              <p:nvPr/>
            </p:nvCxnSpPr>
            <p:spPr bwMode="auto">
              <a:xfrm flipH="1">
                <a:off x="3566154" y="4027435"/>
                <a:ext cx="3175" cy="145097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57" name="Group 538"/>
              <p:cNvGrpSpPr/>
              <p:nvPr/>
            </p:nvGrpSpPr>
            <p:grpSpPr bwMode="auto">
              <a:xfrm>
                <a:off x="3568667" y="38623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540" name="Oval 539"/>
                <p:cNvSpPr/>
                <p:nvPr/>
              </p:nvSpPr>
              <p:spPr bwMode="auto">
                <a:xfrm flipV="1">
                  <a:off x="2188659" y="1691250"/>
                  <a:ext cx="1194966" cy="31254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41" name="Rectangle 540"/>
                <p:cNvSpPr/>
                <p:nvPr/>
              </p:nvSpPr>
              <p:spPr bwMode="auto">
                <a:xfrm>
                  <a:off x="2184879" y="1736302"/>
                  <a:ext cx="1198746" cy="112629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42" name="Oval 541"/>
                <p:cNvSpPr/>
                <p:nvPr/>
              </p:nvSpPr>
              <p:spPr bwMode="auto">
                <a:xfrm flipV="1">
                  <a:off x="2184879" y="1564542"/>
                  <a:ext cx="1194966" cy="312545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43" name="Freeform 542"/>
                <p:cNvSpPr/>
                <p:nvPr/>
              </p:nvSpPr>
              <p:spPr bwMode="auto">
                <a:xfrm>
                  <a:off x="2491182" y="1671539"/>
                  <a:ext cx="582357" cy="15486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44" name="Freeform 543"/>
                <p:cNvSpPr/>
                <p:nvPr/>
              </p:nvSpPr>
              <p:spPr bwMode="auto">
                <a:xfrm>
                  <a:off x="2430678" y="1629304"/>
                  <a:ext cx="703366" cy="109812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45" name="Freeform 544"/>
                <p:cNvSpPr/>
                <p:nvPr/>
              </p:nvSpPr>
              <p:spPr bwMode="auto">
                <a:xfrm>
                  <a:off x="2892025" y="1722222"/>
                  <a:ext cx="260927" cy="9573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46" name="Freeform 545"/>
                <p:cNvSpPr/>
                <p:nvPr/>
              </p:nvSpPr>
              <p:spPr bwMode="auto">
                <a:xfrm>
                  <a:off x="2419334" y="1725039"/>
                  <a:ext cx="253362" cy="95734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47" name="Straight Connector 546"/>
                <p:cNvCxnSpPr>
                  <a:endCxn id="542" idx="2"/>
                </p:cNvCxnSpPr>
                <p:nvPr/>
              </p:nvCxnSpPr>
              <p:spPr bwMode="auto">
                <a:xfrm flipH="1" flipV="1">
                  <a:off x="2184879" y="1722222"/>
                  <a:ext cx="3780" cy="121077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8" name="Straight Connector 547"/>
                <p:cNvCxnSpPr/>
                <p:nvPr/>
              </p:nvCxnSpPr>
              <p:spPr bwMode="auto">
                <a:xfrm flipH="1" flipV="1">
                  <a:off x="3379845" y="1727853"/>
                  <a:ext cx="3780" cy="121077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1" name="Group 30"/>
            <p:cNvGrpSpPr/>
            <p:nvPr/>
          </p:nvGrpSpPr>
          <p:grpSpPr>
            <a:xfrm>
              <a:off x="4348791" y="3867098"/>
              <a:ext cx="514350" cy="1670050"/>
              <a:chOff x="4348791" y="3867098"/>
              <a:chExt cx="514350" cy="1670050"/>
            </a:xfrm>
          </p:grpSpPr>
          <p:sp>
            <p:nvSpPr>
              <p:cNvPr id="579" name="Rectangle 578"/>
              <p:cNvSpPr/>
              <p:nvPr/>
            </p:nvSpPr>
            <p:spPr bwMode="auto">
              <a:xfrm rot="10800000">
                <a:off x="4351838" y="3950855"/>
                <a:ext cx="498084" cy="628647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80" name="Straight Connector 579"/>
              <p:cNvCxnSpPr/>
              <p:nvPr/>
            </p:nvCxnSpPr>
            <p:spPr bwMode="auto">
              <a:xfrm flipH="1">
                <a:off x="4861554" y="4024260"/>
                <a:ext cx="1587" cy="136525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43" name="Group 580"/>
              <p:cNvGrpSpPr/>
              <p:nvPr/>
            </p:nvGrpSpPr>
            <p:grpSpPr bwMode="auto">
              <a:xfrm>
                <a:off x="4353939" y="5315451"/>
                <a:ext cx="507588" cy="221697"/>
                <a:chOff x="4128636" y="3606589"/>
                <a:chExt cx="568145" cy="338667"/>
              </a:xfrm>
            </p:grpSpPr>
            <p:sp>
              <p:nvSpPr>
                <p:cNvPr id="589" name="Oval 588"/>
                <p:cNvSpPr/>
                <p:nvPr/>
              </p:nvSpPr>
              <p:spPr>
                <a:xfrm>
                  <a:off x="4128205" y="3719722"/>
                  <a:ext cx="568606" cy="225534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90" name="Rectangle 589"/>
                <p:cNvSpPr/>
                <p:nvPr/>
              </p:nvSpPr>
              <p:spPr>
                <a:xfrm>
                  <a:off x="4128205" y="3719722"/>
                  <a:ext cx="568606" cy="111554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91" name="Oval 590"/>
                <p:cNvSpPr/>
                <p:nvPr/>
              </p:nvSpPr>
              <p:spPr>
                <a:xfrm>
                  <a:off x="4128205" y="3605744"/>
                  <a:ext cx="568606" cy="225532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92" name="Straight Connector 591"/>
                <p:cNvCxnSpPr/>
                <p:nvPr/>
              </p:nvCxnSpPr>
              <p:spPr>
                <a:xfrm>
                  <a:off x="4696811" y="3719722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3" name="Straight Connector 592"/>
                <p:cNvCxnSpPr/>
                <p:nvPr/>
              </p:nvCxnSpPr>
              <p:spPr>
                <a:xfrm>
                  <a:off x="4128205" y="3719722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2" name="Rectangle 581"/>
              <p:cNvSpPr/>
              <p:nvPr/>
            </p:nvSpPr>
            <p:spPr bwMode="auto">
              <a:xfrm>
                <a:off x="4355141" y="4579885"/>
                <a:ext cx="496888" cy="81280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84" name="Straight Connector 583"/>
              <p:cNvCxnSpPr/>
              <p:nvPr/>
            </p:nvCxnSpPr>
            <p:spPr bwMode="auto">
              <a:xfrm flipH="1">
                <a:off x="4348791" y="4032198"/>
                <a:ext cx="3175" cy="145097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29" name="Group 568"/>
              <p:cNvGrpSpPr/>
              <p:nvPr/>
            </p:nvGrpSpPr>
            <p:grpSpPr bwMode="auto">
              <a:xfrm>
                <a:off x="4351304" y="3867098"/>
                <a:ext cx="503828" cy="248249"/>
                <a:chOff x="2183302" y="1564542"/>
                <a:chExt cx="1200154" cy="440314"/>
              </a:xfrm>
            </p:grpSpPr>
            <p:sp>
              <p:nvSpPr>
                <p:cNvPr id="570" name="Oval 569"/>
                <p:cNvSpPr/>
                <p:nvPr/>
              </p:nvSpPr>
              <p:spPr bwMode="auto">
                <a:xfrm flipV="1">
                  <a:off x="2188662" y="1691248"/>
                  <a:ext cx="1194966" cy="31254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71" name="Rectangle 570"/>
                <p:cNvSpPr/>
                <p:nvPr/>
              </p:nvSpPr>
              <p:spPr bwMode="auto">
                <a:xfrm>
                  <a:off x="2184879" y="1736300"/>
                  <a:ext cx="1198749" cy="112629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72" name="Oval 571"/>
                <p:cNvSpPr/>
                <p:nvPr/>
              </p:nvSpPr>
              <p:spPr bwMode="auto">
                <a:xfrm flipV="1">
                  <a:off x="2184879" y="1564542"/>
                  <a:ext cx="1194966" cy="312543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73" name="Freeform 572"/>
                <p:cNvSpPr/>
                <p:nvPr/>
              </p:nvSpPr>
              <p:spPr bwMode="auto">
                <a:xfrm>
                  <a:off x="2491185" y="1671539"/>
                  <a:ext cx="582357" cy="15486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74" name="Freeform 573"/>
                <p:cNvSpPr/>
                <p:nvPr/>
              </p:nvSpPr>
              <p:spPr bwMode="auto">
                <a:xfrm>
                  <a:off x="2430680" y="1629303"/>
                  <a:ext cx="703366" cy="109814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75" name="Freeform 574"/>
                <p:cNvSpPr/>
                <p:nvPr/>
              </p:nvSpPr>
              <p:spPr bwMode="auto">
                <a:xfrm>
                  <a:off x="2892028" y="1722222"/>
                  <a:ext cx="260925" cy="9573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76" name="Freeform 575"/>
                <p:cNvSpPr/>
                <p:nvPr/>
              </p:nvSpPr>
              <p:spPr bwMode="auto">
                <a:xfrm>
                  <a:off x="2419334" y="1725037"/>
                  <a:ext cx="253364" cy="95734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77" name="Straight Connector 576"/>
                <p:cNvCxnSpPr>
                  <a:endCxn id="572" idx="2"/>
                </p:cNvCxnSpPr>
                <p:nvPr/>
              </p:nvCxnSpPr>
              <p:spPr bwMode="auto">
                <a:xfrm flipH="1" flipV="1">
                  <a:off x="2184879" y="1722222"/>
                  <a:ext cx="3783" cy="121075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8" name="Straight Connector 577"/>
                <p:cNvCxnSpPr/>
                <p:nvPr/>
              </p:nvCxnSpPr>
              <p:spPr bwMode="auto">
                <a:xfrm flipH="1" flipV="1">
                  <a:off x="3379845" y="1727853"/>
                  <a:ext cx="3783" cy="121075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8258" name="Group 48257"/>
            <p:cNvGrpSpPr/>
            <p:nvPr/>
          </p:nvGrpSpPr>
          <p:grpSpPr>
            <a:xfrm>
              <a:off x="5552116" y="3849635"/>
              <a:ext cx="514350" cy="1670050"/>
              <a:chOff x="5552116" y="3849635"/>
              <a:chExt cx="514350" cy="1670050"/>
            </a:xfrm>
          </p:grpSpPr>
          <p:sp>
            <p:nvSpPr>
              <p:cNvPr id="606" name="Rectangle 605"/>
              <p:cNvSpPr/>
              <p:nvPr/>
            </p:nvSpPr>
            <p:spPr bwMode="auto">
              <a:xfrm rot="10800000">
                <a:off x="5555163" y="3933392"/>
                <a:ext cx="498084" cy="628647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07" name="Straight Connector 606"/>
              <p:cNvCxnSpPr/>
              <p:nvPr/>
            </p:nvCxnSpPr>
            <p:spPr bwMode="auto">
              <a:xfrm flipH="1">
                <a:off x="6064879" y="4006798"/>
                <a:ext cx="1587" cy="136525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15" name="Group 607"/>
              <p:cNvGrpSpPr/>
              <p:nvPr/>
            </p:nvGrpSpPr>
            <p:grpSpPr bwMode="auto">
              <a:xfrm>
                <a:off x="5557264" y="5297988"/>
                <a:ext cx="507588" cy="221697"/>
                <a:chOff x="4128636" y="3606589"/>
                <a:chExt cx="568145" cy="338667"/>
              </a:xfrm>
            </p:grpSpPr>
            <p:sp>
              <p:nvSpPr>
                <p:cNvPr id="616" name="Oval 615"/>
                <p:cNvSpPr/>
                <p:nvPr/>
              </p:nvSpPr>
              <p:spPr>
                <a:xfrm>
                  <a:off x="4128205" y="3719724"/>
                  <a:ext cx="568606" cy="22553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17" name="Rectangle 616"/>
                <p:cNvSpPr/>
                <p:nvPr/>
              </p:nvSpPr>
              <p:spPr>
                <a:xfrm>
                  <a:off x="4128205" y="3719724"/>
                  <a:ext cx="568606" cy="111554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18" name="Oval 617"/>
                <p:cNvSpPr/>
                <p:nvPr/>
              </p:nvSpPr>
              <p:spPr>
                <a:xfrm>
                  <a:off x="4128205" y="3605744"/>
                  <a:ext cx="568606" cy="225534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19" name="Straight Connector 618"/>
                <p:cNvCxnSpPr/>
                <p:nvPr/>
              </p:nvCxnSpPr>
              <p:spPr>
                <a:xfrm>
                  <a:off x="4696811" y="3719724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0" name="Straight Connector 619"/>
                <p:cNvCxnSpPr/>
                <p:nvPr/>
              </p:nvCxnSpPr>
              <p:spPr>
                <a:xfrm>
                  <a:off x="4128205" y="3719724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9" name="Rectangle 608"/>
              <p:cNvSpPr/>
              <p:nvPr/>
            </p:nvSpPr>
            <p:spPr bwMode="auto">
              <a:xfrm>
                <a:off x="5558466" y="4562423"/>
                <a:ext cx="496888" cy="81280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11" name="Straight Connector 610"/>
              <p:cNvCxnSpPr/>
              <p:nvPr/>
            </p:nvCxnSpPr>
            <p:spPr bwMode="auto">
              <a:xfrm flipH="1">
                <a:off x="5552116" y="4014735"/>
                <a:ext cx="3175" cy="145097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01" name="Group 595"/>
              <p:cNvGrpSpPr/>
              <p:nvPr/>
            </p:nvGrpSpPr>
            <p:grpSpPr bwMode="auto">
              <a:xfrm>
                <a:off x="5554629" y="38496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597" name="Oval 596"/>
                <p:cNvSpPr/>
                <p:nvPr/>
              </p:nvSpPr>
              <p:spPr bwMode="auto">
                <a:xfrm flipV="1">
                  <a:off x="2188662" y="1691250"/>
                  <a:ext cx="1194966" cy="31254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98" name="Rectangle 597"/>
                <p:cNvSpPr/>
                <p:nvPr/>
              </p:nvSpPr>
              <p:spPr bwMode="auto">
                <a:xfrm>
                  <a:off x="2184879" y="1736302"/>
                  <a:ext cx="1198749" cy="112629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99" name="Oval 598"/>
                <p:cNvSpPr/>
                <p:nvPr/>
              </p:nvSpPr>
              <p:spPr bwMode="auto">
                <a:xfrm flipV="1">
                  <a:off x="2184879" y="1564542"/>
                  <a:ext cx="1194966" cy="312545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600" name="Freeform 599"/>
                <p:cNvSpPr/>
                <p:nvPr/>
              </p:nvSpPr>
              <p:spPr bwMode="auto">
                <a:xfrm>
                  <a:off x="2491185" y="1671539"/>
                  <a:ext cx="582357" cy="15486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01" name="Freeform 600"/>
                <p:cNvSpPr/>
                <p:nvPr/>
              </p:nvSpPr>
              <p:spPr bwMode="auto">
                <a:xfrm>
                  <a:off x="2430680" y="1629304"/>
                  <a:ext cx="703366" cy="109812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02" name="Freeform 601"/>
                <p:cNvSpPr/>
                <p:nvPr/>
              </p:nvSpPr>
              <p:spPr bwMode="auto">
                <a:xfrm>
                  <a:off x="2892028" y="1722222"/>
                  <a:ext cx="260925" cy="9573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03" name="Freeform 602"/>
                <p:cNvSpPr/>
                <p:nvPr/>
              </p:nvSpPr>
              <p:spPr bwMode="auto">
                <a:xfrm>
                  <a:off x="2419334" y="1725039"/>
                  <a:ext cx="253364" cy="95734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04" name="Straight Connector 603"/>
                <p:cNvCxnSpPr>
                  <a:endCxn id="599" idx="2"/>
                </p:cNvCxnSpPr>
                <p:nvPr/>
              </p:nvCxnSpPr>
              <p:spPr bwMode="auto">
                <a:xfrm flipH="1" flipV="1">
                  <a:off x="2184879" y="1722222"/>
                  <a:ext cx="3783" cy="121077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5" name="Straight Connector 604"/>
                <p:cNvCxnSpPr/>
                <p:nvPr/>
              </p:nvCxnSpPr>
              <p:spPr bwMode="auto">
                <a:xfrm flipH="1" flipV="1">
                  <a:off x="3379845" y="1727853"/>
                  <a:ext cx="3783" cy="121077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8259" name="Group 48258"/>
            <p:cNvGrpSpPr/>
            <p:nvPr/>
          </p:nvGrpSpPr>
          <p:grpSpPr>
            <a:xfrm>
              <a:off x="6547479" y="3836935"/>
              <a:ext cx="514350" cy="1671638"/>
              <a:chOff x="6547479" y="3836935"/>
              <a:chExt cx="514350" cy="1671638"/>
            </a:xfrm>
          </p:grpSpPr>
          <p:sp>
            <p:nvSpPr>
              <p:cNvPr id="633" name="Rectangle 632"/>
              <p:cNvSpPr/>
              <p:nvPr/>
            </p:nvSpPr>
            <p:spPr bwMode="auto">
              <a:xfrm rot="10800000">
                <a:off x="6550526" y="3920772"/>
                <a:ext cx="498084" cy="629245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34" name="Straight Connector 633"/>
              <p:cNvCxnSpPr/>
              <p:nvPr/>
            </p:nvCxnSpPr>
            <p:spPr bwMode="auto">
              <a:xfrm flipH="1">
                <a:off x="7060241" y="3994098"/>
                <a:ext cx="1588" cy="136683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187" name="Group 634"/>
              <p:cNvGrpSpPr/>
              <p:nvPr/>
            </p:nvGrpSpPr>
            <p:grpSpPr bwMode="auto">
              <a:xfrm>
                <a:off x="6552627" y="5286665"/>
                <a:ext cx="507588" cy="221908"/>
                <a:chOff x="4128636" y="3606589"/>
                <a:chExt cx="568145" cy="338667"/>
              </a:xfrm>
            </p:grpSpPr>
            <p:sp>
              <p:nvSpPr>
                <p:cNvPr id="643" name="Oval 642"/>
                <p:cNvSpPr/>
                <p:nvPr/>
              </p:nvSpPr>
              <p:spPr>
                <a:xfrm>
                  <a:off x="4128204" y="3719937"/>
                  <a:ext cx="568606" cy="225319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44" name="Rectangle 643"/>
                <p:cNvSpPr/>
                <p:nvPr/>
              </p:nvSpPr>
              <p:spPr>
                <a:xfrm>
                  <a:off x="4128204" y="3719937"/>
                  <a:ext cx="568606" cy="111448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45" name="Oval 644"/>
                <p:cNvSpPr/>
                <p:nvPr/>
              </p:nvSpPr>
              <p:spPr>
                <a:xfrm>
                  <a:off x="4128204" y="3606067"/>
                  <a:ext cx="568606" cy="225318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46" name="Straight Connector 645"/>
                <p:cNvCxnSpPr/>
                <p:nvPr/>
              </p:nvCxnSpPr>
              <p:spPr>
                <a:xfrm>
                  <a:off x="4696810" y="3719937"/>
                  <a:ext cx="0" cy="11144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7" name="Straight Connector 646"/>
                <p:cNvCxnSpPr/>
                <p:nvPr/>
              </p:nvCxnSpPr>
              <p:spPr>
                <a:xfrm>
                  <a:off x="4128204" y="3719937"/>
                  <a:ext cx="0" cy="11144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6" name="Rectangle 635"/>
              <p:cNvSpPr/>
              <p:nvPr/>
            </p:nvSpPr>
            <p:spPr bwMode="auto">
              <a:xfrm>
                <a:off x="6553829" y="4551310"/>
                <a:ext cx="496887" cy="81280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38" name="Straight Connector 637"/>
              <p:cNvCxnSpPr/>
              <p:nvPr/>
            </p:nvCxnSpPr>
            <p:spPr bwMode="auto">
              <a:xfrm flipH="1">
                <a:off x="6547479" y="4002035"/>
                <a:ext cx="3175" cy="1452563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173" name="Group 622"/>
              <p:cNvGrpSpPr/>
              <p:nvPr/>
            </p:nvGrpSpPr>
            <p:grpSpPr bwMode="auto">
              <a:xfrm>
                <a:off x="6549992" y="3836935"/>
                <a:ext cx="503828" cy="248485"/>
                <a:chOff x="2183302" y="1564542"/>
                <a:chExt cx="1200154" cy="440314"/>
              </a:xfrm>
            </p:grpSpPr>
            <p:sp>
              <p:nvSpPr>
                <p:cNvPr id="624" name="Oval 623"/>
                <p:cNvSpPr/>
                <p:nvPr/>
              </p:nvSpPr>
              <p:spPr bwMode="auto">
                <a:xfrm flipV="1">
                  <a:off x="2188659" y="1691130"/>
                  <a:ext cx="1194966" cy="3150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625" name="Rectangle 624"/>
                <p:cNvSpPr/>
                <p:nvPr/>
              </p:nvSpPr>
              <p:spPr bwMode="auto">
                <a:xfrm>
                  <a:off x="2184879" y="1736138"/>
                  <a:ext cx="1198746" cy="112522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26" name="Oval 625"/>
                <p:cNvSpPr/>
                <p:nvPr/>
              </p:nvSpPr>
              <p:spPr bwMode="auto">
                <a:xfrm flipV="1">
                  <a:off x="2184879" y="1564542"/>
                  <a:ext cx="1194966" cy="315061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627" name="Freeform 626"/>
                <p:cNvSpPr/>
                <p:nvPr/>
              </p:nvSpPr>
              <p:spPr bwMode="auto">
                <a:xfrm>
                  <a:off x="2491182" y="1671438"/>
                  <a:ext cx="582357" cy="15753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28" name="Freeform 627"/>
                <p:cNvSpPr/>
                <p:nvPr/>
              </p:nvSpPr>
              <p:spPr bwMode="auto">
                <a:xfrm>
                  <a:off x="2430678" y="1629243"/>
                  <a:ext cx="703366" cy="112522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29" name="Freeform 628"/>
                <p:cNvSpPr/>
                <p:nvPr/>
              </p:nvSpPr>
              <p:spPr bwMode="auto">
                <a:xfrm>
                  <a:off x="2892025" y="1724886"/>
                  <a:ext cx="260927" cy="95643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30" name="Freeform 629"/>
                <p:cNvSpPr/>
                <p:nvPr/>
              </p:nvSpPr>
              <p:spPr bwMode="auto">
                <a:xfrm>
                  <a:off x="2419334" y="1727698"/>
                  <a:ext cx="253362" cy="92831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31" name="Straight Connector 630"/>
                <p:cNvCxnSpPr>
                  <a:endCxn id="626" idx="2"/>
                </p:cNvCxnSpPr>
                <p:nvPr/>
              </p:nvCxnSpPr>
              <p:spPr bwMode="auto">
                <a:xfrm flipH="1" flipV="1">
                  <a:off x="2184879" y="1722072"/>
                  <a:ext cx="3780" cy="120962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2" name="Straight Connector 631"/>
                <p:cNvCxnSpPr/>
                <p:nvPr/>
              </p:nvCxnSpPr>
              <p:spPr bwMode="auto">
                <a:xfrm flipH="1" flipV="1">
                  <a:off x="3379845" y="1730512"/>
                  <a:ext cx="3780" cy="120960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8" name="Group 27"/>
          <p:cNvGrpSpPr/>
          <p:nvPr/>
        </p:nvGrpSpPr>
        <p:grpSpPr>
          <a:xfrm>
            <a:off x="2381956" y="2475925"/>
            <a:ext cx="4415330" cy="2315048"/>
            <a:chOff x="2381956" y="2435173"/>
            <a:chExt cx="4415330" cy="2315048"/>
          </a:xfrm>
        </p:grpSpPr>
        <p:sp>
          <p:nvSpPr>
            <p:cNvPr id="391" name="Freeform 390"/>
            <p:cNvSpPr/>
            <p:nvPr/>
          </p:nvSpPr>
          <p:spPr>
            <a:xfrm>
              <a:off x="2381956" y="2439629"/>
              <a:ext cx="297540" cy="1743187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-1" fmla="*/ 307275 w 307275"/>
                <a:gd name="connsiteY0-2" fmla="*/ 0 h 2015941"/>
                <a:gd name="connsiteX1-3" fmla="*/ 0 w 307275"/>
                <a:gd name="connsiteY1-4" fmla="*/ 0 h 2015941"/>
                <a:gd name="connsiteX2-5" fmla="*/ 0 w 307275"/>
                <a:gd name="connsiteY2-6" fmla="*/ 2015941 h 2015941"/>
                <a:gd name="connsiteX0-7" fmla="*/ 228538 w 228538"/>
                <a:gd name="connsiteY0-8" fmla="*/ 0 h 2022548"/>
                <a:gd name="connsiteX1-9" fmla="*/ 0 w 228538"/>
                <a:gd name="connsiteY1-10" fmla="*/ 6607 h 2022548"/>
                <a:gd name="connsiteX2-11" fmla="*/ 0 w 228538"/>
                <a:gd name="connsiteY2-12" fmla="*/ 2022548 h 20225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8538" h="2022548">
                  <a:moveTo>
                    <a:pt x="228538" y="0"/>
                  </a:moveTo>
                  <a:lnTo>
                    <a:pt x="0" y="6607"/>
                  </a:lnTo>
                  <a:lnTo>
                    <a:pt x="0" y="2022548"/>
                  </a:lnTo>
                </a:path>
              </a:pathLst>
            </a:cu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solidFill>
                  <a:srgbClr val="CC0000"/>
                </a:solidFill>
              </a:endParaRPr>
            </a:p>
          </p:txBody>
        </p:sp>
        <p:sp>
          <p:nvSpPr>
            <p:cNvPr id="392" name="Freeform 391"/>
            <p:cNvSpPr/>
            <p:nvPr/>
          </p:nvSpPr>
          <p:spPr>
            <a:xfrm flipH="1">
              <a:off x="6411524" y="2435173"/>
              <a:ext cx="385762" cy="2300562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-1" fmla="*/ 307275 w 307275"/>
                <a:gd name="connsiteY0-2" fmla="*/ 0 h 2117725"/>
                <a:gd name="connsiteX1-3" fmla="*/ 0 w 307275"/>
                <a:gd name="connsiteY1-4" fmla="*/ 0 h 2117725"/>
                <a:gd name="connsiteX2-5" fmla="*/ 0 w 307275"/>
                <a:gd name="connsiteY2-6" fmla="*/ 2117725 h 21177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07275" h="2117725">
                  <a:moveTo>
                    <a:pt x="307275" y="0"/>
                  </a:moveTo>
                  <a:lnTo>
                    <a:pt x="0" y="0"/>
                  </a:lnTo>
                  <a:lnTo>
                    <a:pt x="0" y="2117725"/>
                  </a:lnTo>
                </a:path>
              </a:pathLst>
            </a:cu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cxnSp>
          <p:nvCxnSpPr>
            <p:cNvPr id="393" name="Straight Arrow Connector 392"/>
            <p:cNvCxnSpPr/>
            <p:nvPr/>
          </p:nvCxnSpPr>
          <p:spPr>
            <a:xfrm flipV="1">
              <a:off x="5791457" y="2687586"/>
              <a:ext cx="8309" cy="2062635"/>
            </a:xfrm>
            <a:prstGeom prst="straightConnector1">
              <a:avLst/>
            </a:pr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Arrow Connector 393"/>
            <p:cNvCxnSpPr/>
            <p:nvPr/>
          </p:nvCxnSpPr>
          <p:spPr>
            <a:xfrm flipV="1">
              <a:off x="4598735" y="2708225"/>
              <a:ext cx="18344" cy="2037167"/>
            </a:xfrm>
            <a:prstGeom prst="straightConnector1">
              <a:avLst/>
            </a:pr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Arrow Connector 394"/>
            <p:cNvCxnSpPr/>
            <p:nvPr/>
          </p:nvCxnSpPr>
          <p:spPr>
            <a:xfrm flipH="1" flipV="1">
              <a:off x="3807455" y="2762199"/>
              <a:ext cx="9009" cy="1983193"/>
            </a:xfrm>
            <a:prstGeom prst="straightConnector1">
              <a:avLst/>
            </a:pr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169" name="Text Box 167"/>
          <p:cNvSpPr txBox="1">
            <a:spLocks noChangeArrowheads="1"/>
          </p:cNvSpPr>
          <p:nvPr/>
        </p:nvSpPr>
        <p:spPr bwMode="auto">
          <a:xfrm>
            <a:off x="542925" y="236538"/>
            <a:ext cx="7821973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Recall: logically </a:t>
            </a:r>
            <a:r>
              <a:rPr lang="en-US" sz="3600" dirty="0">
                <a:solidFill>
                  <a:srgbClr val="000099"/>
                </a:solidFill>
                <a:latin typeface="Gill Sans MT" panose="020B0502020104020203" pitchFamily="34" charset="0"/>
              </a:rPr>
              <a:t>centralized </a:t>
            </a:r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control plane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pic>
        <p:nvPicPr>
          <p:cNvPr id="48170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776288"/>
            <a:ext cx="7604777" cy="172281"/>
          </a:xfrm>
          <a:prstGeom prst="rect">
            <a:avLst/>
          </a:prstGeom>
          <a:noFill/>
          <a:ln>
            <a:noFill/>
          </a:ln>
        </p:spPr>
      </p:pic>
      <p:sp>
        <p:nvSpPr>
          <p:cNvPr id="48171" name="TextBox 335"/>
          <p:cNvSpPr txBox="1">
            <a:spLocks noChangeArrowheads="1"/>
          </p:cNvSpPr>
          <p:nvPr/>
        </p:nvSpPr>
        <p:spPr bwMode="auto">
          <a:xfrm>
            <a:off x="394448" y="1039914"/>
            <a:ext cx="8456612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dirty="0" smtClean="0"/>
              <a:t>A distinct</a:t>
            </a:r>
            <a:r>
              <a:rPr lang="en-US" dirty="0"/>
              <a:t> </a:t>
            </a:r>
            <a:r>
              <a:rPr lang="en-US" dirty="0" smtClean="0"/>
              <a:t>(typically remote) controller </a:t>
            </a:r>
            <a:r>
              <a:rPr lang="en-US" dirty="0"/>
              <a:t>interacts with local control agents (</a:t>
            </a:r>
            <a:r>
              <a:rPr lang="en-US" dirty="0" smtClean="0"/>
              <a:t>CAs) in routers to compute forwarding tables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2055910" y="4687854"/>
            <a:ext cx="4956877" cy="694339"/>
            <a:chOff x="2055070" y="4690247"/>
            <a:chExt cx="4956877" cy="694339"/>
          </a:xfrm>
        </p:grpSpPr>
        <p:grpSp>
          <p:nvGrpSpPr>
            <p:cNvPr id="48273" name="Group 554"/>
            <p:cNvGrpSpPr/>
            <p:nvPr/>
          </p:nvGrpSpPr>
          <p:grpSpPr bwMode="auto">
            <a:xfrm>
              <a:off x="3605320" y="5055434"/>
              <a:ext cx="430131" cy="329152"/>
              <a:chOff x="2931664" y="3912603"/>
              <a:chExt cx="430450" cy="329314"/>
            </a:xfrm>
          </p:grpSpPr>
          <p:sp>
            <p:nvSpPr>
              <p:cNvPr id="558" name="Rectangle 557"/>
              <p:cNvSpPr/>
              <p:nvPr/>
            </p:nvSpPr>
            <p:spPr>
              <a:xfrm>
                <a:off x="2936952" y="3913304"/>
                <a:ext cx="425766" cy="32877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59" name="Straight Connector 558"/>
              <p:cNvCxnSpPr/>
              <p:nvPr/>
            </p:nvCxnSpPr>
            <p:spPr>
              <a:xfrm>
                <a:off x="2932185" y="4005425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0" name="Straight Connector 559"/>
              <p:cNvCxnSpPr/>
              <p:nvPr/>
            </p:nvCxnSpPr>
            <p:spPr>
              <a:xfrm>
                <a:off x="2932185" y="4068956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1" name="Straight Connector 560"/>
              <p:cNvCxnSpPr>
                <a:stCxn id="558" idx="2"/>
              </p:cNvCxnSpPr>
              <p:nvPr/>
            </p:nvCxnSpPr>
            <p:spPr>
              <a:xfrm flipH="1" flipV="1">
                <a:off x="3148246" y="4005425"/>
                <a:ext cx="1589" cy="236654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245" name="Group 582"/>
            <p:cNvGrpSpPr/>
            <p:nvPr/>
          </p:nvGrpSpPr>
          <p:grpSpPr bwMode="auto">
            <a:xfrm>
              <a:off x="4387957" y="5055368"/>
              <a:ext cx="430131" cy="329152"/>
              <a:chOff x="2931664" y="3912603"/>
              <a:chExt cx="430450" cy="329314"/>
            </a:xfrm>
          </p:grpSpPr>
          <p:sp>
            <p:nvSpPr>
              <p:cNvPr id="585" name="Rectangle 584"/>
              <p:cNvSpPr/>
              <p:nvPr/>
            </p:nvSpPr>
            <p:spPr>
              <a:xfrm>
                <a:off x="2936952" y="3913304"/>
                <a:ext cx="425766" cy="328774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86" name="Straight Connector 585"/>
              <p:cNvCxnSpPr/>
              <p:nvPr/>
            </p:nvCxnSpPr>
            <p:spPr>
              <a:xfrm>
                <a:off x="2932186" y="4005425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7" name="Straight Connector 586"/>
              <p:cNvCxnSpPr/>
              <p:nvPr/>
            </p:nvCxnSpPr>
            <p:spPr>
              <a:xfrm>
                <a:off x="2932186" y="4068956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8" name="Straight Connector 587"/>
              <p:cNvCxnSpPr>
                <a:stCxn id="585" idx="2"/>
              </p:cNvCxnSpPr>
              <p:nvPr/>
            </p:nvCxnSpPr>
            <p:spPr>
              <a:xfrm flipH="1" flipV="1">
                <a:off x="3148247" y="4005425"/>
                <a:ext cx="1588" cy="236653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217" name="Group 609"/>
            <p:cNvGrpSpPr/>
            <p:nvPr/>
          </p:nvGrpSpPr>
          <p:grpSpPr bwMode="auto">
            <a:xfrm>
              <a:off x="5591804" y="5053093"/>
              <a:ext cx="430212" cy="328614"/>
              <a:chOff x="2932186" y="3913304"/>
              <a:chExt cx="430531" cy="328775"/>
            </a:xfrm>
          </p:grpSpPr>
          <p:sp>
            <p:nvSpPr>
              <p:cNvPr id="612" name="Rectangle 611"/>
              <p:cNvSpPr/>
              <p:nvPr/>
            </p:nvSpPr>
            <p:spPr>
              <a:xfrm>
                <a:off x="2936952" y="3913304"/>
                <a:ext cx="425765" cy="328774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13" name="Straight Connector 612"/>
              <p:cNvCxnSpPr/>
              <p:nvPr/>
            </p:nvCxnSpPr>
            <p:spPr>
              <a:xfrm>
                <a:off x="2932186" y="4005425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4" name="Straight Connector 613"/>
              <p:cNvCxnSpPr/>
              <p:nvPr/>
            </p:nvCxnSpPr>
            <p:spPr>
              <a:xfrm>
                <a:off x="2932186" y="4068956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5" name="Straight Connector 614"/>
              <p:cNvCxnSpPr>
                <a:stCxn id="612" idx="2"/>
              </p:cNvCxnSpPr>
              <p:nvPr/>
            </p:nvCxnSpPr>
            <p:spPr>
              <a:xfrm flipH="1" flipV="1">
                <a:off x="3148247" y="4005425"/>
                <a:ext cx="1588" cy="236654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189" name="Group 636"/>
            <p:cNvGrpSpPr/>
            <p:nvPr/>
          </p:nvGrpSpPr>
          <p:grpSpPr bwMode="auto">
            <a:xfrm>
              <a:off x="6581816" y="5045656"/>
              <a:ext cx="430131" cy="329465"/>
              <a:chOff x="2931664" y="3912603"/>
              <a:chExt cx="430450" cy="329314"/>
            </a:xfrm>
          </p:grpSpPr>
          <p:sp>
            <p:nvSpPr>
              <p:cNvPr id="639" name="Rectangle 638"/>
              <p:cNvSpPr/>
              <p:nvPr/>
            </p:nvSpPr>
            <p:spPr>
              <a:xfrm>
                <a:off x="2936952" y="3912169"/>
                <a:ext cx="425766" cy="330049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40" name="Straight Connector 639"/>
              <p:cNvCxnSpPr/>
              <p:nvPr/>
            </p:nvCxnSpPr>
            <p:spPr>
              <a:xfrm>
                <a:off x="2932185" y="4004202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1" name="Straight Connector 640"/>
              <p:cNvCxnSpPr/>
              <p:nvPr/>
            </p:nvCxnSpPr>
            <p:spPr>
              <a:xfrm>
                <a:off x="2932185" y="4067673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2" name="Straight Connector 641"/>
              <p:cNvCxnSpPr>
                <a:stCxn id="639" idx="2"/>
              </p:cNvCxnSpPr>
              <p:nvPr/>
            </p:nvCxnSpPr>
            <p:spPr>
              <a:xfrm flipH="1" flipV="1">
                <a:off x="3148246" y="4004202"/>
                <a:ext cx="1589" cy="238016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7" name="Group 554"/>
            <p:cNvGrpSpPr/>
            <p:nvPr/>
          </p:nvGrpSpPr>
          <p:grpSpPr bwMode="auto">
            <a:xfrm>
              <a:off x="2055070" y="4690247"/>
              <a:ext cx="675320" cy="521222"/>
              <a:chOff x="2931664" y="3912603"/>
              <a:chExt cx="430450" cy="329314"/>
            </a:xfrm>
          </p:grpSpPr>
          <p:sp>
            <p:nvSpPr>
              <p:cNvPr id="358" name="Rectangle 357"/>
              <p:cNvSpPr/>
              <p:nvPr/>
            </p:nvSpPr>
            <p:spPr>
              <a:xfrm>
                <a:off x="2936952" y="3913304"/>
                <a:ext cx="425766" cy="32877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59" name="Straight Connector 358"/>
              <p:cNvCxnSpPr/>
              <p:nvPr/>
            </p:nvCxnSpPr>
            <p:spPr>
              <a:xfrm>
                <a:off x="2932185" y="4005425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0" name="Straight Connector 359"/>
              <p:cNvCxnSpPr/>
              <p:nvPr/>
            </p:nvCxnSpPr>
            <p:spPr>
              <a:xfrm>
                <a:off x="2932185" y="4068956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1" name="Straight Connector 360"/>
              <p:cNvCxnSpPr>
                <a:stCxn id="358" idx="2"/>
              </p:cNvCxnSpPr>
              <p:nvPr/>
            </p:nvCxnSpPr>
            <p:spPr>
              <a:xfrm flipH="1" flipV="1">
                <a:off x="3148246" y="4005425"/>
                <a:ext cx="1589" cy="236654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2" name="Group 347"/>
          <p:cNvGrpSpPr/>
          <p:nvPr/>
        </p:nvGrpSpPr>
        <p:grpSpPr bwMode="auto">
          <a:xfrm>
            <a:off x="5856401" y="5944266"/>
            <a:ext cx="588970" cy="242608"/>
            <a:chOff x="1871277" y="1576300"/>
            <a:chExt cx="1128371" cy="437861"/>
          </a:xfrm>
        </p:grpSpPr>
        <p:sp>
          <p:nvSpPr>
            <p:cNvPr id="363" name="Oval 362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4" name="Rectangle 363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5" name="Oval 364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6" name="Freeform 365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7" name="Freeform 366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8" name="Freeform 367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9" name="Freeform 368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70" name="Straight Connector 369"/>
            <p:cNvCxnSpPr>
              <a:endCxn id="365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2" name="Group 347"/>
          <p:cNvGrpSpPr/>
          <p:nvPr/>
        </p:nvGrpSpPr>
        <p:grpSpPr bwMode="auto">
          <a:xfrm>
            <a:off x="4375328" y="5802169"/>
            <a:ext cx="588970" cy="242608"/>
            <a:chOff x="1871277" y="1576300"/>
            <a:chExt cx="1128371" cy="437861"/>
          </a:xfrm>
        </p:grpSpPr>
        <p:sp>
          <p:nvSpPr>
            <p:cNvPr id="373" name="Oval 372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4" name="Rectangle 373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5" name="Oval 374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6" name="Freeform 375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7" name="Freeform 376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8" name="Freeform 377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9" name="Freeform 378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80" name="Straight Connector 379"/>
            <p:cNvCxnSpPr>
              <a:endCxn id="375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2" name="Group 347"/>
          <p:cNvGrpSpPr/>
          <p:nvPr/>
        </p:nvGrpSpPr>
        <p:grpSpPr bwMode="auto">
          <a:xfrm>
            <a:off x="2848241" y="5995982"/>
            <a:ext cx="588970" cy="242608"/>
            <a:chOff x="1871277" y="1576300"/>
            <a:chExt cx="1128371" cy="437861"/>
          </a:xfrm>
        </p:grpSpPr>
        <p:sp>
          <p:nvSpPr>
            <p:cNvPr id="383" name="Oval 382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4" name="Rectangle 383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85" name="Oval 384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6" name="Freeform 385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87" name="Freeform 386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90" name="Freeform 389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97" name="Freeform 396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99" name="Straight Connector 398"/>
            <p:cNvCxnSpPr>
              <a:endCxn id="385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1" name="Group 347"/>
          <p:cNvGrpSpPr/>
          <p:nvPr/>
        </p:nvGrpSpPr>
        <p:grpSpPr bwMode="auto">
          <a:xfrm>
            <a:off x="5166757" y="6262321"/>
            <a:ext cx="588970" cy="242608"/>
            <a:chOff x="1871277" y="1576300"/>
            <a:chExt cx="1128371" cy="437861"/>
          </a:xfrm>
        </p:grpSpPr>
        <p:sp>
          <p:nvSpPr>
            <p:cNvPr id="402" name="Oval 401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7" name="Rectangle 406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12" name="Oval 411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17" name="Freeform 416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22" name="Freeform 421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27" name="Freeform 426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28" name="Freeform 427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429" name="Straight Connector 428"/>
            <p:cNvCxnSpPr>
              <a:endCxn id="412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1" name="Group 347"/>
          <p:cNvGrpSpPr/>
          <p:nvPr/>
        </p:nvGrpSpPr>
        <p:grpSpPr bwMode="auto">
          <a:xfrm>
            <a:off x="3704088" y="6354901"/>
            <a:ext cx="588970" cy="242608"/>
            <a:chOff x="1871277" y="1576300"/>
            <a:chExt cx="1128371" cy="437861"/>
          </a:xfrm>
        </p:grpSpPr>
        <p:sp>
          <p:nvSpPr>
            <p:cNvPr id="432" name="Oval 431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33" name="Rectangle 432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4" name="Oval 433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35" name="Freeform 434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6" name="Freeform 435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7" name="Freeform 436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8" name="Freeform 437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439" name="Straight Connector 438"/>
            <p:cNvCxnSpPr>
              <a:endCxn id="434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1925875" y="2220187"/>
            <a:ext cx="5095391" cy="2833288"/>
            <a:chOff x="1925876" y="2212958"/>
            <a:chExt cx="5095391" cy="2833288"/>
          </a:xfrm>
        </p:grpSpPr>
        <p:grpSp>
          <p:nvGrpSpPr>
            <p:cNvPr id="12" name="Group 11"/>
            <p:cNvGrpSpPr/>
            <p:nvPr/>
          </p:nvGrpSpPr>
          <p:grpSpPr>
            <a:xfrm>
              <a:off x="2745416" y="2212958"/>
              <a:ext cx="3597533" cy="493677"/>
              <a:chOff x="2705100" y="2011398"/>
              <a:chExt cx="3597533" cy="493677"/>
            </a:xfrm>
          </p:grpSpPr>
          <p:sp>
            <p:nvSpPr>
              <p:cNvPr id="342" name="Oval 341"/>
              <p:cNvSpPr/>
              <p:nvPr/>
            </p:nvSpPr>
            <p:spPr bwMode="auto">
              <a:xfrm>
                <a:off x="2722820" y="2011398"/>
                <a:ext cx="3579813" cy="492125"/>
              </a:xfrm>
              <a:prstGeom prst="ellipse">
                <a:avLst/>
              </a:prstGeom>
              <a:solidFill>
                <a:schemeClr val="bg1">
                  <a:alpha val="42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89" name="Oval 388"/>
              <p:cNvSpPr/>
              <p:nvPr/>
            </p:nvSpPr>
            <p:spPr bwMode="auto">
              <a:xfrm>
                <a:off x="2705100" y="2012950"/>
                <a:ext cx="3579813" cy="492125"/>
              </a:xfrm>
              <a:prstGeom prst="ellipse">
                <a:avLst/>
              </a:prstGeom>
              <a:solidFill>
                <a:srgbClr val="CC0000">
                  <a:alpha val="42000"/>
                </a:srgbClr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8308" name="TextBox 389"/>
              <p:cNvSpPr txBox="1">
                <a:spLocks noChangeArrowheads="1"/>
              </p:cNvSpPr>
              <p:nvPr/>
            </p:nvSpPr>
            <p:spPr bwMode="auto">
              <a:xfrm>
                <a:off x="3452664" y="2127167"/>
                <a:ext cx="2057700" cy="2961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800" dirty="0">
                    <a:solidFill>
                      <a:schemeClr val="bg1"/>
                    </a:solidFill>
                  </a:rPr>
                  <a:t>Remote Controller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2" name="Group 441"/>
            <p:cNvGrpSpPr/>
            <p:nvPr/>
          </p:nvGrpSpPr>
          <p:grpSpPr>
            <a:xfrm>
              <a:off x="1925876" y="4223509"/>
              <a:ext cx="923540" cy="405953"/>
              <a:chOff x="2705100" y="2011398"/>
              <a:chExt cx="3597533" cy="493677"/>
            </a:xfrm>
          </p:grpSpPr>
          <p:sp>
            <p:nvSpPr>
              <p:cNvPr id="443" name="Oval 442"/>
              <p:cNvSpPr/>
              <p:nvPr/>
            </p:nvSpPr>
            <p:spPr bwMode="auto">
              <a:xfrm>
                <a:off x="2722820" y="2011398"/>
                <a:ext cx="3579813" cy="492125"/>
              </a:xfrm>
              <a:prstGeom prst="ellipse">
                <a:avLst/>
              </a:prstGeom>
              <a:solidFill>
                <a:schemeClr val="bg1">
                  <a:alpha val="42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44" name="Oval 443"/>
              <p:cNvSpPr/>
              <p:nvPr/>
            </p:nvSpPr>
            <p:spPr bwMode="auto">
              <a:xfrm>
                <a:off x="2705100" y="2012950"/>
                <a:ext cx="3579813" cy="492125"/>
              </a:xfrm>
              <a:prstGeom prst="ellipse">
                <a:avLst/>
              </a:prstGeom>
              <a:solidFill>
                <a:srgbClr val="CC0000">
                  <a:alpha val="42000"/>
                </a:srgbClr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45" name="TextBox 389"/>
              <p:cNvSpPr txBox="1">
                <a:spLocks noChangeArrowheads="1"/>
              </p:cNvSpPr>
              <p:nvPr/>
            </p:nvSpPr>
            <p:spPr bwMode="auto">
              <a:xfrm>
                <a:off x="3901810" y="2127167"/>
                <a:ext cx="1159411" cy="2961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8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3589508" y="4760377"/>
              <a:ext cx="463568" cy="285869"/>
              <a:chOff x="3558850" y="4573304"/>
              <a:chExt cx="463568" cy="285869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447" name="Oval 446"/>
                <p:cNvSpPr/>
                <p:nvPr/>
              </p:nvSpPr>
              <p:spPr bwMode="auto">
                <a:xfrm>
                  <a:off x="3573337" y="4577634"/>
                  <a:ext cx="439424" cy="261732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48" name="Oval 447"/>
                <p:cNvSpPr/>
                <p:nvPr/>
              </p:nvSpPr>
              <p:spPr bwMode="auto">
                <a:xfrm>
                  <a:off x="3558850" y="4587291"/>
                  <a:ext cx="463568" cy="253053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  <p:sp>
            <p:nvSpPr>
              <p:cNvPr id="449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51" name="Group 450"/>
            <p:cNvGrpSpPr/>
            <p:nvPr/>
          </p:nvGrpSpPr>
          <p:grpSpPr>
            <a:xfrm>
              <a:off x="4369656" y="4758258"/>
              <a:ext cx="463568" cy="285869"/>
              <a:chOff x="3558850" y="4573304"/>
              <a:chExt cx="463568" cy="285869"/>
            </a:xfrm>
          </p:grpSpPr>
          <p:grpSp>
            <p:nvGrpSpPr>
              <p:cNvPr id="452" name="Group 451"/>
              <p:cNvGrpSpPr/>
              <p:nvPr/>
            </p:nvGrpSpPr>
            <p:grpSpPr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454" name="Oval 453"/>
                <p:cNvSpPr/>
                <p:nvPr/>
              </p:nvSpPr>
              <p:spPr bwMode="auto">
                <a:xfrm>
                  <a:off x="3573337" y="4577634"/>
                  <a:ext cx="439424" cy="261732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55" name="Oval 454"/>
                <p:cNvSpPr/>
                <p:nvPr/>
              </p:nvSpPr>
              <p:spPr bwMode="auto">
                <a:xfrm>
                  <a:off x="3558850" y="4587291"/>
                  <a:ext cx="463568" cy="253053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  <p:sp>
            <p:nvSpPr>
              <p:cNvPr id="453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56" name="Group 455"/>
            <p:cNvGrpSpPr/>
            <p:nvPr/>
          </p:nvGrpSpPr>
          <p:grpSpPr>
            <a:xfrm>
              <a:off x="5569912" y="4756140"/>
              <a:ext cx="463568" cy="285869"/>
              <a:chOff x="3558850" y="4573304"/>
              <a:chExt cx="463568" cy="285869"/>
            </a:xfrm>
          </p:grpSpPr>
          <p:grpSp>
            <p:nvGrpSpPr>
              <p:cNvPr id="457" name="Group 456"/>
              <p:cNvGrpSpPr/>
              <p:nvPr/>
            </p:nvGrpSpPr>
            <p:grpSpPr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3573337" y="4577634"/>
                  <a:ext cx="439424" cy="261732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0" name="Oval 459"/>
                <p:cNvSpPr/>
                <p:nvPr/>
              </p:nvSpPr>
              <p:spPr bwMode="auto">
                <a:xfrm>
                  <a:off x="3558850" y="4587291"/>
                  <a:ext cx="463568" cy="253053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  <p:sp>
            <p:nvSpPr>
              <p:cNvPr id="458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61" name="Group 460"/>
            <p:cNvGrpSpPr/>
            <p:nvPr/>
          </p:nvGrpSpPr>
          <p:grpSpPr>
            <a:xfrm>
              <a:off x="6557699" y="4754022"/>
              <a:ext cx="463568" cy="285869"/>
              <a:chOff x="3558850" y="4573304"/>
              <a:chExt cx="463568" cy="285869"/>
            </a:xfrm>
          </p:grpSpPr>
          <p:grpSp>
            <p:nvGrpSpPr>
              <p:cNvPr id="462" name="Group 461"/>
              <p:cNvGrpSpPr/>
              <p:nvPr/>
            </p:nvGrpSpPr>
            <p:grpSpPr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464" name="Oval 463"/>
                <p:cNvSpPr/>
                <p:nvPr/>
              </p:nvSpPr>
              <p:spPr bwMode="auto">
                <a:xfrm>
                  <a:off x="3573337" y="4577634"/>
                  <a:ext cx="439424" cy="261732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5" name="Oval 464"/>
                <p:cNvSpPr/>
                <p:nvPr/>
              </p:nvSpPr>
              <p:spPr bwMode="auto">
                <a:xfrm>
                  <a:off x="3558850" y="4587291"/>
                  <a:ext cx="463568" cy="253053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  <p:sp>
            <p:nvSpPr>
              <p:cNvPr id="463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6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6"/>
            <a:ext cx="687845" cy="271184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46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651760" y="3017520"/>
            <a:ext cx="3972560" cy="2032000"/>
            <a:chOff x="2651760" y="3017520"/>
            <a:chExt cx="3972560" cy="2032000"/>
          </a:xfrm>
        </p:grpSpPr>
        <p:cxnSp>
          <p:nvCxnSpPr>
            <p:cNvPr id="338" name="Straight Arrow Connector 337"/>
            <p:cNvCxnSpPr/>
            <p:nvPr/>
          </p:nvCxnSpPr>
          <p:spPr bwMode="auto">
            <a:xfrm>
              <a:off x="2651760" y="3017520"/>
              <a:ext cx="0" cy="166624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 bwMode="auto">
            <a:xfrm>
              <a:off x="3647440" y="3017520"/>
              <a:ext cx="0" cy="203200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 bwMode="auto">
            <a:xfrm>
              <a:off x="4460240" y="3017520"/>
              <a:ext cx="0" cy="203200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 bwMode="auto">
            <a:xfrm>
              <a:off x="5659120" y="3017520"/>
              <a:ext cx="0" cy="203200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 bwMode="auto">
            <a:xfrm>
              <a:off x="6624320" y="3017520"/>
              <a:ext cx="0" cy="203200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8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8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9" name="Text Box 167"/>
          <p:cNvSpPr txBox="1">
            <a:spLocks noChangeArrowheads="1"/>
          </p:cNvSpPr>
          <p:nvPr/>
        </p:nvSpPr>
        <p:spPr bwMode="auto">
          <a:xfrm>
            <a:off x="542925" y="236538"/>
            <a:ext cx="6921862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Software defined networking (SDN)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pic>
        <p:nvPicPr>
          <p:cNvPr id="48170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776288"/>
            <a:ext cx="6422481" cy="20891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01426" y="1282678"/>
            <a:ext cx="8148587" cy="4648200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i="1" dirty="0">
                <a:solidFill>
                  <a:srgbClr val="CC0000"/>
                </a:solidFill>
              </a:rPr>
              <a:t>W</a:t>
            </a:r>
            <a:r>
              <a:rPr lang="en-US" i="1" dirty="0" smtClean="0">
                <a:solidFill>
                  <a:srgbClr val="CC0000"/>
                </a:solidFill>
              </a:rPr>
              <a:t>hy</a:t>
            </a:r>
            <a:r>
              <a:rPr lang="en-US" dirty="0" smtClean="0">
                <a:solidFill>
                  <a:srgbClr val="CC0000"/>
                </a:solidFill>
              </a:rPr>
              <a:t> </a:t>
            </a:r>
            <a:r>
              <a:rPr lang="en-US" dirty="0" smtClean="0"/>
              <a:t>a</a:t>
            </a:r>
            <a:r>
              <a:rPr lang="en-US" dirty="0" smtClean="0">
                <a:solidFill>
                  <a:srgbClr val="CC0000"/>
                </a:solidFill>
              </a:rPr>
              <a:t> </a:t>
            </a:r>
            <a:r>
              <a:rPr lang="en-US" i="1" dirty="0" smtClean="0">
                <a:solidFill>
                  <a:srgbClr val="CC0000"/>
                </a:solidFill>
              </a:rPr>
              <a:t>logically centralized </a:t>
            </a:r>
            <a:r>
              <a:rPr lang="en-US" dirty="0" smtClean="0">
                <a:solidFill>
                  <a:srgbClr val="000000"/>
                </a:solidFill>
              </a:rPr>
              <a:t>control plane?</a:t>
            </a:r>
            <a:endParaRPr lang="en-US" dirty="0">
              <a:solidFill>
                <a:srgbClr val="000000"/>
              </a:solidFill>
            </a:endParaRPr>
          </a:p>
          <a:p>
            <a:pPr marL="635000" indent="-400050"/>
            <a:r>
              <a:rPr lang="en-US" dirty="0" smtClean="0"/>
              <a:t>easier network management: avoid router misconfigurations, greater flexibility of traffic flows</a:t>
            </a:r>
            <a:endParaRPr lang="en-US" dirty="0" smtClean="0"/>
          </a:p>
          <a:p>
            <a:pPr marL="635000" indent="-400050"/>
            <a:r>
              <a:rPr lang="en-US" dirty="0" smtClean="0"/>
              <a:t>table-based forwarding (recall OpenFlow API) allows “programming” routers</a:t>
            </a:r>
            <a:endParaRPr lang="en-US" dirty="0" smtClean="0"/>
          </a:p>
          <a:p>
            <a:pPr marL="1035050" lvl="1" indent="-400050"/>
            <a:r>
              <a:rPr lang="en-US" dirty="0" smtClean="0"/>
              <a:t>centralized “programming” easier: compute tables centrally and distribute</a:t>
            </a:r>
            <a:endParaRPr lang="en-US" dirty="0" smtClean="0"/>
          </a:p>
          <a:p>
            <a:pPr marL="1035050" lvl="1" indent="-400050"/>
            <a:r>
              <a:rPr lang="en-US" dirty="0" smtClean="0"/>
              <a:t>distributed “programming: more difficult: compute tables as result of distributed algorithm (protocol) implemented in each and every router </a:t>
            </a:r>
            <a:endParaRPr lang="en-US" dirty="0" smtClean="0"/>
          </a:p>
          <a:p>
            <a:pPr marL="635000" indent="-400050"/>
            <a:r>
              <a:rPr lang="en-US" dirty="0" smtClean="0"/>
              <a:t>open (non-proprietary) implementation of control plane</a:t>
            </a:r>
            <a:endParaRPr lang="en-US" dirty="0" smtClean="0"/>
          </a:p>
          <a:p>
            <a:pPr marL="635000" indent="-400050"/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687845" cy="38210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1453484" y="2021024"/>
            <a:ext cx="6027737" cy="1440135"/>
            <a:chOff x="1492879" y="2061336"/>
            <a:chExt cx="6027737" cy="1440135"/>
          </a:xfrm>
        </p:grpSpPr>
        <p:sp>
          <p:nvSpPr>
            <p:cNvPr id="388" name="Rectangle 387"/>
            <p:cNvSpPr/>
            <p:nvPr/>
          </p:nvSpPr>
          <p:spPr bwMode="auto">
            <a:xfrm>
              <a:off x="1929251" y="2064703"/>
              <a:ext cx="5043488" cy="10175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396" name="Freeform 395"/>
            <p:cNvSpPr/>
            <p:nvPr/>
          </p:nvSpPr>
          <p:spPr bwMode="auto">
            <a:xfrm>
              <a:off x="1739747" y="2067585"/>
              <a:ext cx="198437" cy="1385888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99855" h="1385496">
                  <a:moveTo>
                    <a:pt x="0" y="745656"/>
                  </a:moveTo>
                  <a:lnTo>
                    <a:pt x="193920" y="0"/>
                  </a:lnTo>
                  <a:cubicBezTo>
                    <a:pt x="195898" y="342623"/>
                    <a:pt x="197877" y="685246"/>
                    <a:pt x="199855" y="1027869"/>
                  </a:cubicBezTo>
                  <a:lnTo>
                    <a:pt x="4471" y="1385496"/>
                  </a:lnTo>
                  <a:cubicBezTo>
                    <a:pt x="2981" y="1172216"/>
                    <a:pt x="1490" y="958936"/>
                    <a:pt x="0" y="745656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398" name="Freeform 397"/>
            <p:cNvSpPr/>
            <p:nvPr/>
          </p:nvSpPr>
          <p:spPr bwMode="auto">
            <a:xfrm flipH="1">
              <a:off x="6969078" y="2061336"/>
              <a:ext cx="220427" cy="1370587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  <a:gd name="connsiteX0-51" fmla="*/ 0 w 219519"/>
                <a:gd name="connsiteY0-52" fmla="*/ 730359 h 1370199"/>
                <a:gd name="connsiteX1-53" fmla="*/ 219401 w 219519"/>
                <a:gd name="connsiteY1-54" fmla="*/ 0 h 1370199"/>
                <a:gd name="connsiteX2-55" fmla="*/ 199855 w 219519"/>
                <a:gd name="connsiteY2-56" fmla="*/ 1012572 h 1370199"/>
                <a:gd name="connsiteX3-57" fmla="*/ 4471 w 219519"/>
                <a:gd name="connsiteY3-58" fmla="*/ 1370199 h 1370199"/>
                <a:gd name="connsiteX4-59" fmla="*/ 0 w 219519"/>
                <a:gd name="connsiteY4-60" fmla="*/ 730359 h 1370199"/>
                <a:gd name="connsiteX0-61" fmla="*/ 0 w 219602"/>
                <a:gd name="connsiteY0-62" fmla="*/ 730359 h 1370199"/>
                <a:gd name="connsiteX1-63" fmla="*/ 219401 w 219602"/>
                <a:gd name="connsiteY1-64" fmla="*/ 0 h 1370199"/>
                <a:gd name="connsiteX2-65" fmla="*/ 210047 w 219602"/>
                <a:gd name="connsiteY2-66" fmla="*/ 1007473 h 1370199"/>
                <a:gd name="connsiteX3-67" fmla="*/ 4471 w 219602"/>
                <a:gd name="connsiteY3-68" fmla="*/ 1370199 h 1370199"/>
                <a:gd name="connsiteX4-69" fmla="*/ 0 w 219602"/>
                <a:gd name="connsiteY4-70" fmla="*/ 730359 h 1370199"/>
                <a:gd name="connsiteX0-71" fmla="*/ 0 w 220239"/>
                <a:gd name="connsiteY0-72" fmla="*/ 730359 h 1370199"/>
                <a:gd name="connsiteX1-73" fmla="*/ 219401 w 220239"/>
                <a:gd name="connsiteY1-74" fmla="*/ 0 h 1370199"/>
                <a:gd name="connsiteX2-75" fmla="*/ 220239 w 220239"/>
                <a:gd name="connsiteY2-76" fmla="*/ 1007473 h 1370199"/>
                <a:gd name="connsiteX3-77" fmla="*/ 4471 w 220239"/>
                <a:gd name="connsiteY3-78" fmla="*/ 1370199 h 1370199"/>
                <a:gd name="connsiteX4-79" fmla="*/ 0 w 220239"/>
                <a:gd name="connsiteY4-80" fmla="*/ 730359 h 137019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20239" h="1370199">
                  <a:moveTo>
                    <a:pt x="0" y="730359"/>
                  </a:moveTo>
                  <a:cubicBezTo>
                    <a:pt x="64640" y="481807"/>
                    <a:pt x="154761" y="248552"/>
                    <a:pt x="219401" y="0"/>
                  </a:cubicBezTo>
                  <a:cubicBezTo>
                    <a:pt x="221379" y="342623"/>
                    <a:pt x="218261" y="664850"/>
                    <a:pt x="220239" y="1007473"/>
                  </a:cubicBezTo>
                  <a:lnTo>
                    <a:pt x="4471" y="1370199"/>
                  </a:lnTo>
                  <a:cubicBezTo>
                    <a:pt x="2981" y="1156919"/>
                    <a:pt x="1490" y="943639"/>
                    <a:pt x="0" y="730359"/>
                  </a:cubicBezTo>
                  <a:close/>
                </a:path>
              </a:pathLst>
            </a:custGeom>
            <a:gradFill>
              <a:gsLst>
                <a:gs pos="0">
                  <a:schemeClr val="accent6">
                    <a:lumMod val="20000"/>
                    <a:lumOff val="80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grpSp>
          <p:nvGrpSpPr>
            <p:cNvPr id="48316" name="Group 950"/>
            <p:cNvGrpSpPr/>
            <p:nvPr/>
          </p:nvGrpSpPr>
          <p:grpSpPr bwMode="auto">
            <a:xfrm>
              <a:off x="1492879" y="2820676"/>
              <a:ext cx="338137" cy="653816"/>
              <a:chOff x="4140" y="429"/>
              <a:chExt cx="1425" cy="2396"/>
            </a:xfrm>
          </p:grpSpPr>
          <p:sp>
            <p:nvSpPr>
              <p:cNvPr id="48350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51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52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53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54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55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8380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81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56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57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8378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79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58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59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60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8376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77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61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48362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8374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75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63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64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65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66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67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68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69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70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71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 eaLnBrk="1" hangingPunct="1"/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48372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73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8317" name="Group 950"/>
            <p:cNvGrpSpPr/>
            <p:nvPr/>
          </p:nvGrpSpPr>
          <p:grpSpPr bwMode="auto">
            <a:xfrm>
              <a:off x="7182479" y="2847655"/>
              <a:ext cx="338137" cy="653816"/>
              <a:chOff x="4140" y="429"/>
              <a:chExt cx="1425" cy="2396"/>
            </a:xfrm>
          </p:grpSpPr>
          <p:sp>
            <p:nvSpPr>
              <p:cNvPr id="48318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19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20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21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22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23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48348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49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24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25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48346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47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26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27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8328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48344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45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29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48330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48342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43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331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2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33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34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5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8336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7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8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39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 eaLnBrk="1" hangingPunct="1"/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48340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341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48129" name="Freeform 2"/>
          <p:cNvSpPr/>
          <p:nvPr/>
        </p:nvSpPr>
        <p:spPr bwMode="auto">
          <a:xfrm>
            <a:off x="2592388" y="5749925"/>
            <a:ext cx="4027487" cy="939800"/>
          </a:xfrm>
          <a:custGeom>
            <a:avLst/>
            <a:gdLst>
              <a:gd name="T0" fmla="*/ 648763 w 10001"/>
              <a:gd name="T1" fmla="*/ 34777612 h 10125"/>
              <a:gd name="T2" fmla="*/ 115976403 w 10001"/>
              <a:gd name="T3" fmla="*/ 13733703 h 10125"/>
              <a:gd name="T4" fmla="*/ 507700960 w 10001"/>
              <a:gd name="T5" fmla="*/ 8662125 h 10125"/>
              <a:gd name="T6" fmla="*/ 810212713 w 10001"/>
              <a:gd name="T7" fmla="*/ 0 h 10125"/>
              <a:gd name="T8" fmla="*/ 1090015738 w 10001"/>
              <a:gd name="T9" fmla="*/ 8687929 h 10125"/>
              <a:gd name="T10" fmla="*/ 1310938763 w 10001"/>
              <a:gd name="T11" fmla="*/ 4279362 h 10125"/>
              <a:gd name="T12" fmla="*/ 1620263134 w 10001"/>
              <a:gd name="T13" fmla="*/ 25736690 h 10125"/>
              <a:gd name="T14" fmla="*/ 1394798364 w 10001"/>
              <a:gd name="T15" fmla="*/ 58525268 h 10125"/>
              <a:gd name="T16" fmla="*/ 1134622140 w 10001"/>
              <a:gd name="T17" fmla="*/ 80266624 h 10125"/>
              <a:gd name="T18" fmla="*/ 860820276 w 10001"/>
              <a:gd name="T19" fmla="*/ 76142271 h 10125"/>
              <a:gd name="T20" fmla="*/ 708996782 w 10001"/>
              <a:gd name="T21" fmla="*/ 85346835 h 10125"/>
              <a:gd name="T22" fmla="*/ 509322667 w 10001"/>
              <a:gd name="T23" fmla="*/ 86268164 h 10125"/>
              <a:gd name="T24" fmla="*/ 353443899 w 10001"/>
              <a:gd name="T25" fmla="*/ 67979516 h 10125"/>
              <a:gd name="T26" fmla="*/ 192536914 w 10001"/>
              <a:gd name="T27" fmla="*/ 64535347 h 10125"/>
              <a:gd name="T28" fmla="*/ 648763 w 10001"/>
              <a:gd name="T29" fmla="*/ 34777612 h 1012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0001" h="10125">
                <a:moveTo>
                  <a:pt x="4" y="4039"/>
                </a:moveTo>
                <a:cubicBezTo>
                  <a:pt x="-29" y="2271"/>
                  <a:pt x="194" y="2100"/>
                  <a:pt x="715" y="1595"/>
                </a:cubicBezTo>
                <a:cubicBezTo>
                  <a:pt x="1236" y="1089"/>
                  <a:pt x="2417" y="1272"/>
                  <a:pt x="3130" y="1006"/>
                </a:cubicBezTo>
                <a:cubicBezTo>
                  <a:pt x="3843" y="740"/>
                  <a:pt x="4397" y="0"/>
                  <a:pt x="4995" y="0"/>
                </a:cubicBezTo>
                <a:cubicBezTo>
                  <a:pt x="5593" y="1"/>
                  <a:pt x="6206" y="926"/>
                  <a:pt x="6720" y="1009"/>
                </a:cubicBezTo>
                <a:cubicBezTo>
                  <a:pt x="7234" y="1092"/>
                  <a:pt x="7536" y="241"/>
                  <a:pt x="8082" y="497"/>
                </a:cubicBezTo>
                <a:cubicBezTo>
                  <a:pt x="8628" y="756"/>
                  <a:pt x="9854" y="442"/>
                  <a:pt x="9989" y="2989"/>
                </a:cubicBezTo>
                <a:cubicBezTo>
                  <a:pt x="10124" y="5536"/>
                  <a:pt x="9098" y="5742"/>
                  <a:pt x="8599" y="6797"/>
                </a:cubicBezTo>
                <a:cubicBezTo>
                  <a:pt x="8100" y="7852"/>
                  <a:pt x="7544" y="8981"/>
                  <a:pt x="6995" y="9322"/>
                </a:cubicBezTo>
                <a:cubicBezTo>
                  <a:pt x="6446" y="9663"/>
                  <a:pt x="5793" y="8957"/>
                  <a:pt x="5307" y="8843"/>
                </a:cubicBezTo>
                <a:cubicBezTo>
                  <a:pt x="4819" y="8726"/>
                  <a:pt x="4628" y="10048"/>
                  <a:pt x="4371" y="9912"/>
                </a:cubicBezTo>
                <a:cubicBezTo>
                  <a:pt x="4114" y="9775"/>
                  <a:pt x="3505" y="10355"/>
                  <a:pt x="3140" y="10019"/>
                </a:cubicBezTo>
                <a:cubicBezTo>
                  <a:pt x="2774" y="9683"/>
                  <a:pt x="2820" y="8138"/>
                  <a:pt x="2179" y="7895"/>
                </a:cubicBezTo>
                <a:cubicBezTo>
                  <a:pt x="1586" y="6800"/>
                  <a:pt x="1549" y="8137"/>
                  <a:pt x="1187" y="7495"/>
                </a:cubicBezTo>
                <a:cubicBezTo>
                  <a:pt x="825" y="6852"/>
                  <a:pt x="-7" y="6157"/>
                  <a:pt x="4" y="4039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48" name="Straight Connector 147"/>
          <p:cNvCxnSpPr/>
          <p:nvPr/>
        </p:nvCxnSpPr>
        <p:spPr>
          <a:xfrm flipV="1">
            <a:off x="3262941" y="5900738"/>
            <a:ext cx="1316038" cy="13176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3151816" y="6088063"/>
            <a:ext cx="2259013" cy="29845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>
            <a:off x="3164516" y="6192838"/>
            <a:ext cx="714375" cy="27622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4182104" y="6386513"/>
            <a:ext cx="1247775" cy="8255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4842504" y="5934075"/>
            <a:ext cx="1057275" cy="12382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V="1">
            <a:off x="4126541" y="6088063"/>
            <a:ext cx="1790700" cy="29845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V="1">
            <a:off x="5453691" y="6116638"/>
            <a:ext cx="588963" cy="26987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4596441" y="5900738"/>
            <a:ext cx="814388" cy="40163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261" name="Group 48260"/>
          <p:cNvGrpSpPr/>
          <p:nvPr/>
        </p:nvGrpSpPr>
        <p:grpSpPr>
          <a:xfrm>
            <a:off x="1526216" y="3003498"/>
            <a:ext cx="6978041" cy="1096962"/>
            <a:chOff x="1526216" y="3003498"/>
            <a:chExt cx="6978041" cy="1096962"/>
          </a:xfrm>
        </p:grpSpPr>
        <p:sp>
          <p:nvSpPr>
            <p:cNvPr id="48156" name="TextBox 399"/>
            <p:cNvSpPr txBox="1">
              <a:spLocks noChangeArrowheads="1"/>
            </p:cNvSpPr>
            <p:nvPr/>
          </p:nvSpPr>
          <p:spPr bwMode="auto">
            <a:xfrm>
              <a:off x="7714291" y="3628973"/>
              <a:ext cx="595313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/>
                <a:t>data</a:t>
              </a:r>
              <a:endParaRPr lang="en-US" sz="1400"/>
            </a:p>
            <a:p>
              <a:pPr algn="ctr">
                <a:lnSpc>
                  <a:spcPts val="1465"/>
                </a:lnSpc>
              </a:pPr>
              <a:r>
                <a:rPr lang="en-US" sz="1400"/>
                <a:t>plane</a:t>
              </a:r>
              <a:endParaRPr lang="en-US" sz="1400"/>
            </a:p>
          </p:txBody>
        </p:sp>
        <p:sp>
          <p:nvSpPr>
            <p:cNvPr id="48157" name="TextBox 400"/>
            <p:cNvSpPr txBox="1">
              <a:spLocks noChangeArrowheads="1"/>
            </p:cNvSpPr>
            <p:nvPr/>
          </p:nvSpPr>
          <p:spPr bwMode="auto">
            <a:xfrm>
              <a:off x="7728579" y="3003498"/>
              <a:ext cx="709612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/>
                <a:t>control</a:t>
              </a:r>
              <a:endParaRPr lang="en-US" sz="1400"/>
            </a:p>
            <a:p>
              <a:pPr algn="ctr">
                <a:lnSpc>
                  <a:spcPts val="1465"/>
                </a:lnSpc>
              </a:pPr>
              <a:r>
                <a:rPr lang="en-US" sz="1400"/>
                <a:t>plane</a:t>
              </a:r>
              <a:endParaRPr lang="en-US" sz="1400"/>
            </a:p>
          </p:txBody>
        </p:sp>
        <p:cxnSp>
          <p:nvCxnSpPr>
            <p:cNvPr id="302" name="Straight Connector 301"/>
            <p:cNvCxnSpPr/>
            <p:nvPr/>
          </p:nvCxnSpPr>
          <p:spPr bwMode="auto">
            <a:xfrm flipV="1">
              <a:off x="1526216" y="3579342"/>
              <a:ext cx="6978041" cy="12155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2436115" y="2735108"/>
            <a:ext cx="4296530" cy="320561"/>
            <a:chOff x="2433511" y="2792111"/>
            <a:chExt cx="4296530" cy="320561"/>
          </a:xfrm>
        </p:grpSpPr>
        <p:grpSp>
          <p:nvGrpSpPr>
            <p:cNvPr id="48311" name="Group 401"/>
            <p:cNvGrpSpPr/>
            <p:nvPr/>
          </p:nvGrpSpPr>
          <p:grpSpPr bwMode="auto">
            <a:xfrm>
              <a:off x="2433511" y="2794083"/>
              <a:ext cx="349250" cy="317387"/>
              <a:chOff x="2931664" y="3912603"/>
              <a:chExt cx="430450" cy="329314"/>
            </a:xfrm>
          </p:grpSpPr>
          <p:sp>
            <p:nvSpPr>
              <p:cNvPr id="403" name="Rectangle 402"/>
              <p:cNvSpPr/>
              <p:nvPr/>
            </p:nvSpPr>
            <p:spPr>
              <a:xfrm>
                <a:off x="2937534" y="3912858"/>
                <a:ext cx="424580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04" name="Straight Connector 403"/>
              <p:cNvCxnSpPr/>
              <p:nvPr/>
            </p:nvCxnSpPr>
            <p:spPr>
              <a:xfrm>
                <a:off x="2931664" y="4005099"/>
                <a:ext cx="424581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5" name="Straight Connector 404"/>
              <p:cNvCxnSpPr/>
              <p:nvPr/>
            </p:nvCxnSpPr>
            <p:spPr>
              <a:xfrm>
                <a:off x="2931664" y="4067691"/>
                <a:ext cx="424581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6" name="Straight Connector 405"/>
              <p:cNvCxnSpPr>
                <a:stCxn id="403" idx="2"/>
              </p:cNvCxnSpPr>
              <p:nvPr/>
            </p:nvCxnSpPr>
            <p:spPr>
              <a:xfrm flipH="1" flipV="1">
                <a:off x="3148846" y="4005099"/>
                <a:ext cx="0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312" name="Group 406"/>
            <p:cNvGrpSpPr/>
            <p:nvPr/>
          </p:nvGrpSpPr>
          <p:grpSpPr bwMode="auto">
            <a:xfrm>
              <a:off x="3348666" y="2792111"/>
              <a:ext cx="350838" cy="317387"/>
              <a:chOff x="2931664" y="3912603"/>
              <a:chExt cx="430450" cy="329314"/>
            </a:xfrm>
          </p:grpSpPr>
          <p:sp>
            <p:nvSpPr>
              <p:cNvPr id="408" name="Rectangle 407"/>
              <p:cNvSpPr/>
              <p:nvPr/>
            </p:nvSpPr>
            <p:spPr>
              <a:xfrm>
                <a:off x="2937508" y="3912861"/>
                <a:ext cx="424606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09" name="Straight Connector 408"/>
              <p:cNvCxnSpPr/>
              <p:nvPr/>
            </p:nvCxnSpPr>
            <p:spPr>
              <a:xfrm>
                <a:off x="2931664" y="4005102"/>
                <a:ext cx="42460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0" name="Straight Connector 409"/>
              <p:cNvCxnSpPr/>
              <p:nvPr/>
            </p:nvCxnSpPr>
            <p:spPr>
              <a:xfrm>
                <a:off x="2931664" y="4067694"/>
                <a:ext cx="42460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>
                <a:stCxn id="408" idx="2"/>
              </p:cNvCxnSpPr>
              <p:nvPr/>
            </p:nvCxnSpPr>
            <p:spPr>
              <a:xfrm flipH="1" flipV="1">
                <a:off x="3147863" y="4005102"/>
                <a:ext cx="1947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313" name="Group 411"/>
            <p:cNvGrpSpPr/>
            <p:nvPr/>
          </p:nvGrpSpPr>
          <p:grpSpPr bwMode="auto">
            <a:xfrm>
              <a:off x="4182104" y="2792111"/>
              <a:ext cx="350837" cy="317387"/>
              <a:chOff x="2931664" y="3912603"/>
              <a:chExt cx="430450" cy="329314"/>
            </a:xfrm>
          </p:grpSpPr>
          <p:sp>
            <p:nvSpPr>
              <p:cNvPr id="413" name="Rectangle 412"/>
              <p:cNvSpPr/>
              <p:nvPr/>
            </p:nvSpPr>
            <p:spPr>
              <a:xfrm>
                <a:off x="2937507" y="3912861"/>
                <a:ext cx="424607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14" name="Straight Connector 413"/>
              <p:cNvCxnSpPr/>
              <p:nvPr/>
            </p:nvCxnSpPr>
            <p:spPr>
              <a:xfrm>
                <a:off x="2931664" y="4005102"/>
                <a:ext cx="424607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5" name="Straight Connector 414"/>
              <p:cNvCxnSpPr/>
              <p:nvPr/>
            </p:nvCxnSpPr>
            <p:spPr>
              <a:xfrm>
                <a:off x="2931664" y="4067694"/>
                <a:ext cx="424607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>
                <a:stCxn id="413" idx="2"/>
              </p:cNvCxnSpPr>
              <p:nvPr/>
            </p:nvCxnSpPr>
            <p:spPr>
              <a:xfrm flipH="1" flipV="1">
                <a:off x="3147863" y="4005102"/>
                <a:ext cx="1948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314" name="Group 416"/>
            <p:cNvGrpSpPr/>
            <p:nvPr/>
          </p:nvGrpSpPr>
          <p:grpSpPr bwMode="auto">
            <a:xfrm>
              <a:off x="5374316" y="2795285"/>
              <a:ext cx="349250" cy="317387"/>
              <a:chOff x="2931664" y="3912603"/>
              <a:chExt cx="430450" cy="329314"/>
            </a:xfrm>
          </p:grpSpPr>
          <p:sp>
            <p:nvSpPr>
              <p:cNvPr id="418" name="Rectangle 417"/>
              <p:cNvSpPr/>
              <p:nvPr/>
            </p:nvSpPr>
            <p:spPr>
              <a:xfrm>
                <a:off x="2937534" y="3912862"/>
                <a:ext cx="424580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19" name="Straight Connector 418"/>
              <p:cNvCxnSpPr/>
              <p:nvPr/>
            </p:nvCxnSpPr>
            <p:spPr>
              <a:xfrm>
                <a:off x="2931664" y="4005103"/>
                <a:ext cx="424581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/>
              <p:cNvCxnSpPr/>
              <p:nvPr/>
            </p:nvCxnSpPr>
            <p:spPr>
              <a:xfrm>
                <a:off x="2931664" y="4067695"/>
                <a:ext cx="424581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1" name="Straight Connector 420"/>
              <p:cNvCxnSpPr>
                <a:stCxn id="418" idx="2"/>
              </p:cNvCxnSpPr>
              <p:nvPr/>
            </p:nvCxnSpPr>
            <p:spPr>
              <a:xfrm flipH="1" flipV="1">
                <a:off x="3148846" y="4005103"/>
                <a:ext cx="0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315" name="Group 421"/>
            <p:cNvGrpSpPr/>
            <p:nvPr/>
          </p:nvGrpSpPr>
          <p:grpSpPr bwMode="auto">
            <a:xfrm>
              <a:off x="6379204" y="2792111"/>
              <a:ext cx="350837" cy="317387"/>
              <a:chOff x="2931664" y="3912603"/>
              <a:chExt cx="430450" cy="329314"/>
            </a:xfrm>
          </p:grpSpPr>
          <p:sp>
            <p:nvSpPr>
              <p:cNvPr id="423" name="Rectangle 422"/>
              <p:cNvSpPr/>
              <p:nvPr/>
            </p:nvSpPr>
            <p:spPr>
              <a:xfrm>
                <a:off x="2937507" y="3912861"/>
                <a:ext cx="424607" cy="329431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24" name="Straight Connector 423"/>
              <p:cNvCxnSpPr/>
              <p:nvPr/>
            </p:nvCxnSpPr>
            <p:spPr>
              <a:xfrm>
                <a:off x="2931664" y="4005102"/>
                <a:ext cx="424607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5" name="Straight Connector 424"/>
              <p:cNvCxnSpPr/>
              <p:nvPr/>
            </p:nvCxnSpPr>
            <p:spPr>
              <a:xfrm>
                <a:off x="2931664" y="4067694"/>
                <a:ext cx="424607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6" name="Straight Connector 425"/>
              <p:cNvCxnSpPr>
                <a:stCxn id="423" idx="2"/>
              </p:cNvCxnSpPr>
              <p:nvPr/>
            </p:nvCxnSpPr>
            <p:spPr>
              <a:xfrm flipH="1" flipV="1">
                <a:off x="3147863" y="4005102"/>
                <a:ext cx="1948" cy="23719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260" name="Group 48259"/>
          <p:cNvGrpSpPr/>
          <p:nvPr/>
        </p:nvGrpSpPr>
        <p:grpSpPr>
          <a:xfrm>
            <a:off x="1856416" y="3709935"/>
            <a:ext cx="5211763" cy="2739614"/>
            <a:chOff x="1856416" y="3709935"/>
            <a:chExt cx="5211763" cy="2739614"/>
          </a:xfrm>
        </p:grpSpPr>
        <p:sp>
          <p:nvSpPr>
            <p:cNvPr id="268" name="Freeform 267"/>
            <p:cNvSpPr/>
            <p:nvPr/>
          </p:nvSpPr>
          <p:spPr>
            <a:xfrm>
              <a:off x="1876731" y="5330139"/>
              <a:ext cx="1280789" cy="75908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1040633"/>
                <a:gd name="connsiteY0-162" fmla="*/ 1160935 h 1160935"/>
                <a:gd name="connsiteX1-163" fmla="*/ 0 w 1040633"/>
                <a:gd name="connsiteY1-164" fmla="*/ 0 h 1160935"/>
                <a:gd name="connsiteX2-165" fmla="*/ 1040633 w 1040633"/>
                <a:gd name="connsiteY2-166" fmla="*/ 16785 h 1160935"/>
                <a:gd name="connsiteX3-167" fmla="*/ 569478 w 1040633"/>
                <a:gd name="connsiteY3-168" fmla="*/ 1158121 h 1160935"/>
                <a:gd name="connsiteX4-169" fmla="*/ 363082 w 1040633"/>
                <a:gd name="connsiteY4-170" fmla="*/ 1160935 h 1160935"/>
                <a:gd name="connsiteX0-171" fmla="*/ 363082 w 1040633"/>
                <a:gd name="connsiteY0-172" fmla="*/ 1160935 h 1160935"/>
                <a:gd name="connsiteX1-173" fmla="*/ 0 w 1040633"/>
                <a:gd name="connsiteY1-174" fmla="*/ 0 h 1160935"/>
                <a:gd name="connsiteX2-175" fmla="*/ 1040633 w 1040633"/>
                <a:gd name="connsiteY2-176" fmla="*/ 16785 h 1160935"/>
                <a:gd name="connsiteX3-177" fmla="*/ 569478 w 1040633"/>
                <a:gd name="connsiteY3-178" fmla="*/ 1158121 h 1160935"/>
                <a:gd name="connsiteX4-179" fmla="*/ 363082 w 1040633"/>
                <a:gd name="connsiteY4-180" fmla="*/ 1160935 h 1160935"/>
                <a:gd name="connsiteX0-181" fmla="*/ 448507 w 1040633"/>
                <a:gd name="connsiteY0-182" fmla="*/ 1160935 h 1160935"/>
                <a:gd name="connsiteX1-183" fmla="*/ 0 w 1040633"/>
                <a:gd name="connsiteY1-184" fmla="*/ 0 h 1160935"/>
                <a:gd name="connsiteX2-185" fmla="*/ 1040633 w 1040633"/>
                <a:gd name="connsiteY2-186" fmla="*/ 16785 h 1160935"/>
                <a:gd name="connsiteX3-187" fmla="*/ 569478 w 1040633"/>
                <a:gd name="connsiteY3-188" fmla="*/ 1158121 h 1160935"/>
                <a:gd name="connsiteX4-189" fmla="*/ 448507 w 1040633"/>
                <a:gd name="connsiteY4-190" fmla="*/ 1160935 h 1160935"/>
                <a:gd name="connsiteX0-191" fmla="*/ 448507 w 1040633"/>
                <a:gd name="connsiteY0-192" fmla="*/ 1160935 h 1160935"/>
                <a:gd name="connsiteX1-193" fmla="*/ 0 w 1040633"/>
                <a:gd name="connsiteY1-194" fmla="*/ 0 h 1160935"/>
                <a:gd name="connsiteX2-195" fmla="*/ 1040633 w 1040633"/>
                <a:gd name="connsiteY2-196" fmla="*/ 16785 h 1160935"/>
                <a:gd name="connsiteX3-197" fmla="*/ 569478 w 1040633"/>
                <a:gd name="connsiteY3-198" fmla="*/ 1158121 h 1160935"/>
                <a:gd name="connsiteX4-199" fmla="*/ 448507 w 1040633"/>
                <a:gd name="connsiteY4-200" fmla="*/ 1160935 h 1160935"/>
                <a:gd name="connsiteX0-201" fmla="*/ 448507 w 1040633"/>
                <a:gd name="connsiteY0-202" fmla="*/ 1160935 h 1160935"/>
                <a:gd name="connsiteX1-203" fmla="*/ 0 w 1040633"/>
                <a:gd name="connsiteY1-204" fmla="*/ 0 h 1160935"/>
                <a:gd name="connsiteX2-205" fmla="*/ 1040633 w 1040633"/>
                <a:gd name="connsiteY2-206" fmla="*/ 16785 h 1160935"/>
                <a:gd name="connsiteX3-207" fmla="*/ 569478 w 1040633"/>
                <a:gd name="connsiteY3-208" fmla="*/ 1158121 h 1160935"/>
                <a:gd name="connsiteX4-209" fmla="*/ 448507 w 1040633"/>
                <a:gd name="connsiteY4-210" fmla="*/ 1160935 h 1160935"/>
                <a:gd name="connsiteX0-211" fmla="*/ 448507 w 1325315"/>
                <a:gd name="connsiteY0-212" fmla="*/ 1160935 h 1160935"/>
                <a:gd name="connsiteX1-213" fmla="*/ 0 w 1325315"/>
                <a:gd name="connsiteY1-214" fmla="*/ 0 h 1160935"/>
                <a:gd name="connsiteX2-215" fmla="*/ 1040633 w 1325315"/>
                <a:gd name="connsiteY2-216" fmla="*/ 16785 h 1160935"/>
                <a:gd name="connsiteX3-217" fmla="*/ 1214315 w 1325315"/>
                <a:gd name="connsiteY3-218" fmla="*/ 1064597 h 1160935"/>
                <a:gd name="connsiteX4-219" fmla="*/ 448507 w 1325315"/>
                <a:gd name="connsiteY4-220" fmla="*/ 1160935 h 1160935"/>
                <a:gd name="connsiteX0-221" fmla="*/ 448507 w 1214315"/>
                <a:gd name="connsiteY0-222" fmla="*/ 1160935 h 1160935"/>
                <a:gd name="connsiteX1-223" fmla="*/ 0 w 1214315"/>
                <a:gd name="connsiteY1-224" fmla="*/ 0 h 1160935"/>
                <a:gd name="connsiteX2-225" fmla="*/ 1040633 w 1214315"/>
                <a:gd name="connsiteY2-226" fmla="*/ 16785 h 1160935"/>
                <a:gd name="connsiteX3-227" fmla="*/ 1214315 w 1214315"/>
                <a:gd name="connsiteY3-228" fmla="*/ 1064597 h 1160935"/>
                <a:gd name="connsiteX4-229" fmla="*/ 448507 w 1214315"/>
                <a:gd name="connsiteY4-230" fmla="*/ 1160935 h 1160935"/>
                <a:gd name="connsiteX0-231" fmla="*/ 448507 w 1214315"/>
                <a:gd name="connsiteY0-232" fmla="*/ 1160935 h 1160935"/>
                <a:gd name="connsiteX1-233" fmla="*/ 0 w 1214315"/>
                <a:gd name="connsiteY1-234" fmla="*/ 0 h 1160935"/>
                <a:gd name="connsiteX2-235" fmla="*/ 1040633 w 1214315"/>
                <a:gd name="connsiteY2-236" fmla="*/ 16785 h 1160935"/>
                <a:gd name="connsiteX3-237" fmla="*/ 1214315 w 1214315"/>
                <a:gd name="connsiteY3-238" fmla="*/ 1064597 h 1160935"/>
                <a:gd name="connsiteX4-239" fmla="*/ 448507 w 1214315"/>
                <a:gd name="connsiteY4-240" fmla="*/ 1160935 h 1160935"/>
                <a:gd name="connsiteX0-241" fmla="*/ 1053964 w 1214315"/>
                <a:gd name="connsiteY0-242" fmla="*/ 1136323 h 1136323"/>
                <a:gd name="connsiteX1-243" fmla="*/ 0 w 1214315"/>
                <a:gd name="connsiteY1-244" fmla="*/ 0 h 1136323"/>
                <a:gd name="connsiteX2-245" fmla="*/ 1040633 w 1214315"/>
                <a:gd name="connsiteY2-246" fmla="*/ 16785 h 1136323"/>
                <a:gd name="connsiteX3-247" fmla="*/ 1214315 w 1214315"/>
                <a:gd name="connsiteY3-248" fmla="*/ 1064597 h 1136323"/>
                <a:gd name="connsiteX4-249" fmla="*/ 1053964 w 1214315"/>
                <a:gd name="connsiteY4-250" fmla="*/ 1136323 h 1136323"/>
                <a:gd name="connsiteX0-251" fmla="*/ 1053964 w 1214315"/>
                <a:gd name="connsiteY0-252" fmla="*/ 1136323 h 1136323"/>
                <a:gd name="connsiteX1-253" fmla="*/ 0 w 1214315"/>
                <a:gd name="connsiteY1-254" fmla="*/ 0 h 1136323"/>
                <a:gd name="connsiteX2-255" fmla="*/ 1040633 w 1214315"/>
                <a:gd name="connsiteY2-256" fmla="*/ 16785 h 1136323"/>
                <a:gd name="connsiteX3-257" fmla="*/ 1214315 w 1214315"/>
                <a:gd name="connsiteY3-258" fmla="*/ 1064597 h 1136323"/>
                <a:gd name="connsiteX4-259" fmla="*/ 1053964 w 1214315"/>
                <a:gd name="connsiteY4-260" fmla="*/ 1136323 h 1136323"/>
                <a:gd name="connsiteX0-261" fmla="*/ 1053964 w 1214315"/>
                <a:gd name="connsiteY0-262" fmla="*/ 1136323 h 1136323"/>
                <a:gd name="connsiteX1-263" fmla="*/ 0 w 1214315"/>
                <a:gd name="connsiteY1-264" fmla="*/ 0 h 1136323"/>
                <a:gd name="connsiteX2-265" fmla="*/ 1040633 w 1214315"/>
                <a:gd name="connsiteY2-266" fmla="*/ 16785 h 1136323"/>
                <a:gd name="connsiteX3-267" fmla="*/ 1214315 w 1214315"/>
                <a:gd name="connsiteY3-268" fmla="*/ 1064597 h 1136323"/>
                <a:gd name="connsiteX4-269" fmla="*/ 1053964 w 1214315"/>
                <a:gd name="connsiteY4-270" fmla="*/ 1136323 h 1136323"/>
                <a:gd name="connsiteX0-271" fmla="*/ 1060159 w 1220510"/>
                <a:gd name="connsiteY0-272" fmla="*/ 1119627 h 1119627"/>
                <a:gd name="connsiteX1-273" fmla="*/ 0 w 1220510"/>
                <a:gd name="connsiteY1-274" fmla="*/ 249694 h 1119627"/>
                <a:gd name="connsiteX2-275" fmla="*/ 1046828 w 1220510"/>
                <a:gd name="connsiteY2-276" fmla="*/ 89 h 1119627"/>
                <a:gd name="connsiteX3-277" fmla="*/ 1220510 w 1220510"/>
                <a:gd name="connsiteY3-278" fmla="*/ 1047901 h 1119627"/>
                <a:gd name="connsiteX4-279" fmla="*/ 1060159 w 1220510"/>
                <a:gd name="connsiteY4-280" fmla="*/ 1119627 h 1119627"/>
                <a:gd name="connsiteX0-281" fmla="*/ 1060159 w 1220510"/>
                <a:gd name="connsiteY0-282" fmla="*/ 1119627 h 1119627"/>
                <a:gd name="connsiteX1-283" fmla="*/ 0 w 1220510"/>
                <a:gd name="connsiteY1-284" fmla="*/ 249694 h 1119627"/>
                <a:gd name="connsiteX2-285" fmla="*/ 1046828 w 1220510"/>
                <a:gd name="connsiteY2-286" fmla="*/ 89 h 1119627"/>
                <a:gd name="connsiteX3-287" fmla="*/ 1220510 w 1220510"/>
                <a:gd name="connsiteY3-288" fmla="*/ 1047901 h 1119627"/>
                <a:gd name="connsiteX4-289" fmla="*/ 1060159 w 1220510"/>
                <a:gd name="connsiteY4-290" fmla="*/ 1119627 h 1119627"/>
                <a:gd name="connsiteX0-291" fmla="*/ 1060159 w 1220510"/>
                <a:gd name="connsiteY0-292" fmla="*/ 1119627 h 1119627"/>
                <a:gd name="connsiteX1-293" fmla="*/ 0 w 1220510"/>
                <a:gd name="connsiteY1-294" fmla="*/ 249694 h 1119627"/>
                <a:gd name="connsiteX2-295" fmla="*/ 1046828 w 1220510"/>
                <a:gd name="connsiteY2-296" fmla="*/ 89 h 1119627"/>
                <a:gd name="connsiteX3-297" fmla="*/ 1220510 w 1220510"/>
                <a:gd name="connsiteY3-298" fmla="*/ 1047901 h 1119627"/>
                <a:gd name="connsiteX4-299" fmla="*/ 1060159 w 1220510"/>
                <a:gd name="connsiteY4-300" fmla="*/ 1119627 h 1119627"/>
                <a:gd name="connsiteX0-301" fmla="*/ 1060159 w 1220510"/>
                <a:gd name="connsiteY0-302" fmla="*/ 921649 h 921649"/>
                <a:gd name="connsiteX1-303" fmla="*/ 0 w 1220510"/>
                <a:gd name="connsiteY1-304" fmla="*/ 51716 h 921649"/>
                <a:gd name="connsiteX2-305" fmla="*/ 1059218 w 1220510"/>
                <a:gd name="connsiteY2-306" fmla="*/ 355 h 921649"/>
                <a:gd name="connsiteX3-307" fmla="*/ 1220510 w 1220510"/>
                <a:gd name="connsiteY3-308" fmla="*/ 849923 h 921649"/>
                <a:gd name="connsiteX4-309" fmla="*/ 1060159 w 1220510"/>
                <a:gd name="connsiteY4-310" fmla="*/ 921649 h 921649"/>
                <a:gd name="connsiteX0-311" fmla="*/ 1060159 w 1220510"/>
                <a:gd name="connsiteY0-312" fmla="*/ 921649 h 921649"/>
                <a:gd name="connsiteX1-313" fmla="*/ 0 w 1220510"/>
                <a:gd name="connsiteY1-314" fmla="*/ 51716 h 921649"/>
                <a:gd name="connsiteX2-315" fmla="*/ 1059218 w 1220510"/>
                <a:gd name="connsiteY2-316" fmla="*/ 355 h 921649"/>
                <a:gd name="connsiteX3-317" fmla="*/ 1220510 w 1220510"/>
                <a:gd name="connsiteY3-318" fmla="*/ 849923 h 921649"/>
                <a:gd name="connsiteX4-319" fmla="*/ 1060159 w 1220510"/>
                <a:gd name="connsiteY4-320" fmla="*/ 921649 h 921649"/>
                <a:gd name="connsiteX0-321" fmla="*/ 1060159 w 1220510"/>
                <a:gd name="connsiteY0-322" fmla="*/ 921649 h 921649"/>
                <a:gd name="connsiteX1-323" fmla="*/ 0 w 1220510"/>
                <a:gd name="connsiteY1-324" fmla="*/ 51716 h 921649"/>
                <a:gd name="connsiteX2-325" fmla="*/ 1059218 w 1220510"/>
                <a:gd name="connsiteY2-326" fmla="*/ 355 h 921649"/>
                <a:gd name="connsiteX3-327" fmla="*/ 1220510 w 1220510"/>
                <a:gd name="connsiteY3-328" fmla="*/ 849923 h 921649"/>
                <a:gd name="connsiteX4-329" fmla="*/ 1060159 w 1220510"/>
                <a:gd name="connsiteY4-330" fmla="*/ 921649 h 921649"/>
                <a:gd name="connsiteX0-331" fmla="*/ 1060159 w 1340486"/>
                <a:gd name="connsiteY0-332" fmla="*/ 921649 h 921649"/>
                <a:gd name="connsiteX1-333" fmla="*/ 0 w 1340486"/>
                <a:gd name="connsiteY1-334" fmla="*/ 51716 h 921649"/>
                <a:gd name="connsiteX2-335" fmla="*/ 1059218 w 1340486"/>
                <a:gd name="connsiteY2-336" fmla="*/ 355 h 921649"/>
                <a:gd name="connsiteX3-337" fmla="*/ 1340486 w 1340486"/>
                <a:gd name="connsiteY3-338" fmla="*/ 709789 h 921649"/>
                <a:gd name="connsiteX4-339" fmla="*/ 1060159 w 1340486"/>
                <a:gd name="connsiteY4-340" fmla="*/ 921649 h 921649"/>
                <a:gd name="connsiteX0-341" fmla="*/ 1060159 w 1340486"/>
                <a:gd name="connsiteY0-342" fmla="*/ 921649 h 921649"/>
                <a:gd name="connsiteX1-343" fmla="*/ 0 w 1340486"/>
                <a:gd name="connsiteY1-344" fmla="*/ 51716 h 921649"/>
                <a:gd name="connsiteX2-345" fmla="*/ 1059218 w 1340486"/>
                <a:gd name="connsiteY2-346" fmla="*/ 355 h 921649"/>
                <a:gd name="connsiteX3-347" fmla="*/ 1340486 w 1340486"/>
                <a:gd name="connsiteY3-348" fmla="*/ 709789 h 921649"/>
                <a:gd name="connsiteX4-349" fmla="*/ 1060159 w 1340486"/>
                <a:gd name="connsiteY4-350" fmla="*/ 921649 h 921649"/>
                <a:gd name="connsiteX0-351" fmla="*/ 1060159 w 1340486"/>
                <a:gd name="connsiteY0-352" fmla="*/ 921649 h 921649"/>
                <a:gd name="connsiteX1-353" fmla="*/ 0 w 1340486"/>
                <a:gd name="connsiteY1-354" fmla="*/ 51716 h 921649"/>
                <a:gd name="connsiteX2-355" fmla="*/ 1059218 w 1340486"/>
                <a:gd name="connsiteY2-356" fmla="*/ 355 h 921649"/>
                <a:gd name="connsiteX3-357" fmla="*/ 1340486 w 1340486"/>
                <a:gd name="connsiteY3-358" fmla="*/ 709789 h 921649"/>
                <a:gd name="connsiteX4-359" fmla="*/ 1060159 w 1340486"/>
                <a:gd name="connsiteY4-360" fmla="*/ 921649 h 921649"/>
                <a:gd name="connsiteX0-361" fmla="*/ 1025166 w 1340486"/>
                <a:gd name="connsiteY0-362" fmla="*/ 746482 h 746482"/>
                <a:gd name="connsiteX1-363" fmla="*/ 0 w 1340486"/>
                <a:gd name="connsiteY1-364" fmla="*/ 51716 h 746482"/>
                <a:gd name="connsiteX2-365" fmla="*/ 1059218 w 1340486"/>
                <a:gd name="connsiteY2-366" fmla="*/ 355 h 746482"/>
                <a:gd name="connsiteX3-367" fmla="*/ 1340486 w 1340486"/>
                <a:gd name="connsiteY3-368" fmla="*/ 709789 h 746482"/>
                <a:gd name="connsiteX4-369" fmla="*/ 1025166 w 1340486"/>
                <a:gd name="connsiteY4-370" fmla="*/ 746482 h 746482"/>
                <a:gd name="connsiteX0-371" fmla="*/ 1025166 w 1340486"/>
                <a:gd name="connsiteY0-372" fmla="*/ 746482 h 746482"/>
                <a:gd name="connsiteX1-373" fmla="*/ 0 w 1340486"/>
                <a:gd name="connsiteY1-374" fmla="*/ 51716 h 746482"/>
                <a:gd name="connsiteX2-375" fmla="*/ 1059218 w 1340486"/>
                <a:gd name="connsiteY2-376" fmla="*/ 355 h 746482"/>
                <a:gd name="connsiteX3-377" fmla="*/ 1340486 w 1340486"/>
                <a:gd name="connsiteY3-378" fmla="*/ 709789 h 746482"/>
                <a:gd name="connsiteX4-379" fmla="*/ 1025166 w 1340486"/>
                <a:gd name="connsiteY4-380" fmla="*/ 746482 h 746482"/>
                <a:gd name="connsiteX0-381" fmla="*/ 965179 w 1280499"/>
                <a:gd name="connsiteY0-382" fmla="*/ 759828 h 759828"/>
                <a:gd name="connsiteX1-383" fmla="*/ 0 w 1280499"/>
                <a:gd name="connsiteY1-384" fmla="*/ 0 h 759828"/>
                <a:gd name="connsiteX2-385" fmla="*/ 999231 w 1280499"/>
                <a:gd name="connsiteY2-386" fmla="*/ 13701 h 759828"/>
                <a:gd name="connsiteX3-387" fmla="*/ 1280499 w 1280499"/>
                <a:gd name="connsiteY3-388" fmla="*/ 723135 h 759828"/>
                <a:gd name="connsiteX4-389" fmla="*/ 965179 w 1280499"/>
                <a:gd name="connsiteY4-390" fmla="*/ 759828 h 759828"/>
                <a:gd name="connsiteX0-391" fmla="*/ 965179 w 1280499"/>
                <a:gd name="connsiteY0-392" fmla="*/ 759828 h 759828"/>
                <a:gd name="connsiteX1-393" fmla="*/ 0 w 1280499"/>
                <a:gd name="connsiteY1-394" fmla="*/ 0 h 759828"/>
                <a:gd name="connsiteX2-395" fmla="*/ 999231 w 1280499"/>
                <a:gd name="connsiteY2-396" fmla="*/ 13701 h 759828"/>
                <a:gd name="connsiteX3-397" fmla="*/ 1280499 w 1280499"/>
                <a:gd name="connsiteY3-398" fmla="*/ 723135 h 759828"/>
                <a:gd name="connsiteX4-399" fmla="*/ 965179 w 1280499"/>
                <a:gd name="connsiteY4-400" fmla="*/ 759828 h 75982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80499" h="759828">
                  <a:moveTo>
                    <a:pt x="965179" y="759828"/>
                  </a:moveTo>
                  <a:cubicBezTo>
                    <a:pt x="301565" y="231725"/>
                    <a:pt x="628999" y="498939"/>
                    <a:pt x="0" y="0"/>
                  </a:cubicBezTo>
                  <a:lnTo>
                    <a:pt x="999231" y="13701"/>
                  </a:lnTo>
                  <a:cubicBezTo>
                    <a:pt x="1112985" y="379881"/>
                    <a:pt x="1055867" y="236107"/>
                    <a:pt x="1280499" y="723135"/>
                  </a:cubicBezTo>
                  <a:cubicBezTo>
                    <a:pt x="1186079" y="728668"/>
                    <a:pt x="1127207" y="701414"/>
                    <a:pt x="965179" y="759828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2" name="Freeform 271"/>
            <p:cNvSpPr/>
            <p:nvPr/>
          </p:nvSpPr>
          <p:spPr>
            <a:xfrm>
              <a:off x="6202668" y="5429198"/>
              <a:ext cx="865511" cy="553828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3004 w 954755"/>
                <a:gd name="connsiteY0-372" fmla="*/ 943771 h 976186"/>
                <a:gd name="connsiteX1-373" fmla="*/ 455145 w 954755"/>
                <a:gd name="connsiteY1-374" fmla="*/ 11688 h 976186"/>
                <a:gd name="connsiteX2-375" fmla="*/ 954755 w 954755"/>
                <a:gd name="connsiteY2-376" fmla="*/ 0 h 976186"/>
                <a:gd name="connsiteX3-377" fmla="*/ 728484 w 954755"/>
                <a:gd name="connsiteY3-378" fmla="*/ 976186 h 976186"/>
                <a:gd name="connsiteX4-379" fmla="*/ 23004 w 954755"/>
                <a:gd name="connsiteY4-380" fmla="*/ 943771 h 976186"/>
                <a:gd name="connsiteX0-381" fmla="*/ 0 w 931751"/>
                <a:gd name="connsiteY0-382" fmla="*/ 943771 h 976186"/>
                <a:gd name="connsiteX1-383" fmla="*/ 432141 w 931751"/>
                <a:gd name="connsiteY1-384" fmla="*/ 11688 h 976186"/>
                <a:gd name="connsiteX2-385" fmla="*/ 931751 w 931751"/>
                <a:gd name="connsiteY2-386" fmla="*/ 0 h 976186"/>
                <a:gd name="connsiteX3-387" fmla="*/ 705480 w 931751"/>
                <a:gd name="connsiteY3-388" fmla="*/ 976186 h 976186"/>
                <a:gd name="connsiteX4-389" fmla="*/ 0 w 931751"/>
                <a:gd name="connsiteY4-390" fmla="*/ 943771 h 976186"/>
                <a:gd name="connsiteX0-391" fmla="*/ 0 w 931751"/>
                <a:gd name="connsiteY0-392" fmla="*/ 943771 h 976186"/>
                <a:gd name="connsiteX1-393" fmla="*/ 432141 w 931751"/>
                <a:gd name="connsiteY1-394" fmla="*/ 11688 h 976186"/>
                <a:gd name="connsiteX2-395" fmla="*/ 931751 w 931751"/>
                <a:gd name="connsiteY2-396" fmla="*/ 0 h 976186"/>
                <a:gd name="connsiteX3-397" fmla="*/ 705480 w 931751"/>
                <a:gd name="connsiteY3-398" fmla="*/ 976186 h 976186"/>
                <a:gd name="connsiteX4-399" fmla="*/ 0 w 931751"/>
                <a:gd name="connsiteY4-400" fmla="*/ 943771 h 976186"/>
                <a:gd name="connsiteX0-401" fmla="*/ 0 w 931751"/>
                <a:gd name="connsiteY0-402" fmla="*/ 943771 h 976186"/>
                <a:gd name="connsiteX1-403" fmla="*/ 432141 w 931751"/>
                <a:gd name="connsiteY1-404" fmla="*/ 11688 h 976186"/>
                <a:gd name="connsiteX2-405" fmla="*/ 931751 w 931751"/>
                <a:gd name="connsiteY2-406" fmla="*/ 0 h 976186"/>
                <a:gd name="connsiteX3-407" fmla="*/ 705480 w 931751"/>
                <a:gd name="connsiteY3-408" fmla="*/ 976186 h 976186"/>
                <a:gd name="connsiteX4-409" fmla="*/ 0 w 931751"/>
                <a:gd name="connsiteY4-410" fmla="*/ 943771 h 976186"/>
                <a:gd name="connsiteX0-411" fmla="*/ 0 w 931751"/>
                <a:gd name="connsiteY0-412" fmla="*/ 943771 h 966342"/>
                <a:gd name="connsiteX1-413" fmla="*/ 432141 w 931751"/>
                <a:gd name="connsiteY1-414" fmla="*/ 11688 h 966342"/>
                <a:gd name="connsiteX2-415" fmla="*/ 931751 w 931751"/>
                <a:gd name="connsiteY2-416" fmla="*/ 0 h 966342"/>
                <a:gd name="connsiteX3-417" fmla="*/ 183705 w 931751"/>
                <a:gd name="connsiteY3-418" fmla="*/ 966342 h 966342"/>
                <a:gd name="connsiteX4-419" fmla="*/ 0 w 931751"/>
                <a:gd name="connsiteY4-420" fmla="*/ 943771 h 966342"/>
                <a:gd name="connsiteX0-421" fmla="*/ 0 w 931751"/>
                <a:gd name="connsiteY0-422" fmla="*/ 943771 h 966342"/>
                <a:gd name="connsiteX1-423" fmla="*/ 432141 w 931751"/>
                <a:gd name="connsiteY1-424" fmla="*/ 11688 h 966342"/>
                <a:gd name="connsiteX2-425" fmla="*/ 931751 w 931751"/>
                <a:gd name="connsiteY2-426" fmla="*/ 0 h 966342"/>
                <a:gd name="connsiteX3-427" fmla="*/ 183705 w 931751"/>
                <a:gd name="connsiteY3-428" fmla="*/ 966342 h 966342"/>
                <a:gd name="connsiteX4-429" fmla="*/ 0 w 931751"/>
                <a:gd name="connsiteY4-430" fmla="*/ 943771 h 966342"/>
                <a:gd name="connsiteX0-431" fmla="*/ 0 w 931751"/>
                <a:gd name="connsiteY0-432" fmla="*/ 943771 h 966342"/>
                <a:gd name="connsiteX1-433" fmla="*/ 432141 w 931751"/>
                <a:gd name="connsiteY1-434" fmla="*/ 11688 h 966342"/>
                <a:gd name="connsiteX2-435" fmla="*/ 931751 w 931751"/>
                <a:gd name="connsiteY2-436" fmla="*/ 0 h 966342"/>
                <a:gd name="connsiteX3-437" fmla="*/ 183705 w 931751"/>
                <a:gd name="connsiteY3-438" fmla="*/ 966342 h 966342"/>
                <a:gd name="connsiteX4-439" fmla="*/ 0 w 931751"/>
                <a:gd name="connsiteY4-440" fmla="*/ 943771 h 966342"/>
                <a:gd name="connsiteX0-441" fmla="*/ 0 w 956363"/>
                <a:gd name="connsiteY0-442" fmla="*/ 932083 h 954654"/>
                <a:gd name="connsiteX1-443" fmla="*/ 432141 w 956363"/>
                <a:gd name="connsiteY1-444" fmla="*/ 0 h 954654"/>
                <a:gd name="connsiteX2-445" fmla="*/ 956363 w 956363"/>
                <a:gd name="connsiteY2-446" fmla="*/ 12924 h 954654"/>
                <a:gd name="connsiteX3-447" fmla="*/ 183705 w 956363"/>
                <a:gd name="connsiteY3-448" fmla="*/ 954654 h 954654"/>
                <a:gd name="connsiteX4-449" fmla="*/ 0 w 956363"/>
                <a:gd name="connsiteY4-450" fmla="*/ 932083 h 954654"/>
                <a:gd name="connsiteX0-451" fmla="*/ 0 w 956363"/>
                <a:gd name="connsiteY0-452" fmla="*/ 919226 h 941797"/>
                <a:gd name="connsiteX1-453" fmla="*/ 405840 w 956363"/>
                <a:gd name="connsiteY1-454" fmla="*/ 197551 h 941797"/>
                <a:gd name="connsiteX2-455" fmla="*/ 956363 w 956363"/>
                <a:gd name="connsiteY2-456" fmla="*/ 67 h 941797"/>
                <a:gd name="connsiteX3-457" fmla="*/ 183705 w 956363"/>
                <a:gd name="connsiteY3-458" fmla="*/ 941797 h 941797"/>
                <a:gd name="connsiteX4-459" fmla="*/ 0 w 956363"/>
                <a:gd name="connsiteY4-460" fmla="*/ 919226 h 941797"/>
                <a:gd name="connsiteX0-461" fmla="*/ 0 w 956363"/>
                <a:gd name="connsiteY0-462" fmla="*/ 919226 h 941797"/>
                <a:gd name="connsiteX1-463" fmla="*/ 405840 w 956363"/>
                <a:gd name="connsiteY1-464" fmla="*/ 197551 h 941797"/>
                <a:gd name="connsiteX2-465" fmla="*/ 956363 w 956363"/>
                <a:gd name="connsiteY2-466" fmla="*/ 67 h 941797"/>
                <a:gd name="connsiteX3-467" fmla="*/ 183705 w 956363"/>
                <a:gd name="connsiteY3-468" fmla="*/ 941797 h 941797"/>
                <a:gd name="connsiteX4-469" fmla="*/ 0 w 956363"/>
                <a:gd name="connsiteY4-470" fmla="*/ 919226 h 941797"/>
                <a:gd name="connsiteX0-471" fmla="*/ 0 w 956363"/>
                <a:gd name="connsiteY0-472" fmla="*/ 919226 h 941797"/>
                <a:gd name="connsiteX1-473" fmla="*/ 405840 w 956363"/>
                <a:gd name="connsiteY1-474" fmla="*/ 197551 h 941797"/>
                <a:gd name="connsiteX2-475" fmla="*/ 956363 w 956363"/>
                <a:gd name="connsiteY2-476" fmla="*/ 67 h 941797"/>
                <a:gd name="connsiteX3-477" fmla="*/ 183705 w 956363"/>
                <a:gd name="connsiteY3-478" fmla="*/ 941797 h 941797"/>
                <a:gd name="connsiteX4-479" fmla="*/ 0 w 956363"/>
                <a:gd name="connsiteY4-480" fmla="*/ 919226 h 941797"/>
                <a:gd name="connsiteX0-481" fmla="*/ 0 w 926304"/>
                <a:gd name="connsiteY0-482" fmla="*/ 735614 h 758185"/>
                <a:gd name="connsiteX1-483" fmla="*/ 405840 w 926304"/>
                <a:gd name="connsiteY1-484" fmla="*/ 13939 h 758185"/>
                <a:gd name="connsiteX2-485" fmla="*/ 926304 w 926304"/>
                <a:gd name="connsiteY2-486" fmla="*/ 563 h 758185"/>
                <a:gd name="connsiteX3-487" fmla="*/ 183705 w 926304"/>
                <a:gd name="connsiteY3-488" fmla="*/ 758185 h 758185"/>
                <a:gd name="connsiteX4-489" fmla="*/ 0 w 926304"/>
                <a:gd name="connsiteY4-490" fmla="*/ 735614 h 758185"/>
                <a:gd name="connsiteX0-491" fmla="*/ 0 w 926304"/>
                <a:gd name="connsiteY0-492" fmla="*/ 735614 h 758185"/>
                <a:gd name="connsiteX1-493" fmla="*/ 405840 w 926304"/>
                <a:gd name="connsiteY1-494" fmla="*/ 13939 h 758185"/>
                <a:gd name="connsiteX2-495" fmla="*/ 926304 w 926304"/>
                <a:gd name="connsiteY2-496" fmla="*/ 563 h 758185"/>
                <a:gd name="connsiteX3-497" fmla="*/ 183705 w 926304"/>
                <a:gd name="connsiteY3-498" fmla="*/ 758185 h 758185"/>
                <a:gd name="connsiteX4-499" fmla="*/ 0 w 926304"/>
                <a:gd name="connsiteY4-500" fmla="*/ 735614 h 758185"/>
                <a:gd name="connsiteX0-501" fmla="*/ 0 w 926304"/>
                <a:gd name="connsiteY0-502" fmla="*/ 735614 h 758185"/>
                <a:gd name="connsiteX1-503" fmla="*/ 405840 w 926304"/>
                <a:gd name="connsiteY1-504" fmla="*/ 13939 h 758185"/>
                <a:gd name="connsiteX2-505" fmla="*/ 926304 w 926304"/>
                <a:gd name="connsiteY2-506" fmla="*/ 563 h 758185"/>
                <a:gd name="connsiteX3-507" fmla="*/ 183705 w 926304"/>
                <a:gd name="connsiteY3-508" fmla="*/ 758185 h 758185"/>
                <a:gd name="connsiteX4-509" fmla="*/ 0 w 926304"/>
                <a:gd name="connsiteY4-510" fmla="*/ 735614 h 758185"/>
                <a:gd name="connsiteX0-511" fmla="*/ 0 w 926304"/>
                <a:gd name="connsiteY0-512" fmla="*/ 735614 h 758185"/>
                <a:gd name="connsiteX1-513" fmla="*/ 405840 w 926304"/>
                <a:gd name="connsiteY1-514" fmla="*/ 13939 h 758185"/>
                <a:gd name="connsiteX2-515" fmla="*/ 926304 w 926304"/>
                <a:gd name="connsiteY2-516" fmla="*/ 563 h 758185"/>
                <a:gd name="connsiteX3-517" fmla="*/ 183705 w 926304"/>
                <a:gd name="connsiteY3-518" fmla="*/ 758185 h 758185"/>
                <a:gd name="connsiteX4-519" fmla="*/ 0 w 926304"/>
                <a:gd name="connsiteY4-520" fmla="*/ 735614 h 758185"/>
                <a:gd name="connsiteX0-521" fmla="*/ 0 w 1011379"/>
                <a:gd name="connsiteY0-522" fmla="*/ 605727 h 758185"/>
                <a:gd name="connsiteX1-523" fmla="*/ 490915 w 1011379"/>
                <a:gd name="connsiteY1-524" fmla="*/ 13939 h 758185"/>
                <a:gd name="connsiteX2-525" fmla="*/ 1011379 w 1011379"/>
                <a:gd name="connsiteY2-526" fmla="*/ 563 h 758185"/>
                <a:gd name="connsiteX3-527" fmla="*/ 268780 w 1011379"/>
                <a:gd name="connsiteY3-528" fmla="*/ 758185 h 758185"/>
                <a:gd name="connsiteX4-529" fmla="*/ 0 w 1011379"/>
                <a:gd name="connsiteY4-530" fmla="*/ 605727 h 758185"/>
                <a:gd name="connsiteX0-531" fmla="*/ 0 w 1011379"/>
                <a:gd name="connsiteY0-532" fmla="*/ 605727 h 648280"/>
                <a:gd name="connsiteX1-533" fmla="*/ 490915 w 1011379"/>
                <a:gd name="connsiteY1-534" fmla="*/ 13939 h 648280"/>
                <a:gd name="connsiteX2-535" fmla="*/ 1011379 w 1011379"/>
                <a:gd name="connsiteY2-536" fmla="*/ 563 h 648280"/>
                <a:gd name="connsiteX3-537" fmla="*/ 198718 w 1011379"/>
                <a:gd name="connsiteY3-538" fmla="*/ 648280 h 648280"/>
                <a:gd name="connsiteX4-539" fmla="*/ 0 w 1011379"/>
                <a:gd name="connsiteY4-540" fmla="*/ 605727 h 648280"/>
                <a:gd name="connsiteX0-541" fmla="*/ 0 w 1011379"/>
                <a:gd name="connsiteY0-542" fmla="*/ 605727 h 648280"/>
                <a:gd name="connsiteX1-543" fmla="*/ 490915 w 1011379"/>
                <a:gd name="connsiteY1-544" fmla="*/ 13939 h 648280"/>
                <a:gd name="connsiteX2-545" fmla="*/ 1011379 w 1011379"/>
                <a:gd name="connsiteY2-546" fmla="*/ 563 h 648280"/>
                <a:gd name="connsiteX3-547" fmla="*/ 198718 w 1011379"/>
                <a:gd name="connsiteY3-548" fmla="*/ 648280 h 648280"/>
                <a:gd name="connsiteX4-549" fmla="*/ 0 w 1011379"/>
                <a:gd name="connsiteY4-550" fmla="*/ 605727 h 648280"/>
                <a:gd name="connsiteX0-551" fmla="*/ 0 w 1011379"/>
                <a:gd name="connsiteY0-552" fmla="*/ 605727 h 648280"/>
                <a:gd name="connsiteX1-553" fmla="*/ 490915 w 1011379"/>
                <a:gd name="connsiteY1-554" fmla="*/ 13939 h 648280"/>
                <a:gd name="connsiteX2-555" fmla="*/ 1011379 w 1011379"/>
                <a:gd name="connsiteY2-556" fmla="*/ 563 h 648280"/>
                <a:gd name="connsiteX3-557" fmla="*/ 198718 w 1011379"/>
                <a:gd name="connsiteY3-558" fmla="*/ 648280 h 648280"/>
                <a:gd name="connsiteX4-559" fmla="*/ 0 w 1011379"/>
                <a:gd name="connsiteY4-560" fmla="*/ 605727 h 648280"/>
                <a:gd name="connsiteX0-561" fmla="*/ 0 w 1011379"/>
                <a:gd name="connsiteY0-562" fmla="*/ 605727 h 605727"/>
                <a:gd name="connsiteX1-563" fmla="*/ 490915 w 1011379"/>
                <a:gd name="connsiteY1-564" fmla="*/ 13939 h 605727"/>
                <a:gd name="connsiteX2-565" fmla="*/ 1011379 w 1011379"/>
                <a:gd name="connsiteY2-566" fmla="*/ 563 h 605727"/>
                <a:gd name="connsiteX3-567" fmla="*/ 318823 w 1011379"/>
                <a:gd name="connsiteY3-568" fmla="*/ 553361 h 605727"/>
                <a:gd name="connsiteX4-569" fmla="*/ 0 w 1011379"/>
                <a:gd name="connsiteY4-570" fmla="*/ 605727 h 605727"/>
                <a:gd name="connsiteX0-571" fmla="*/ 0 w 866251"/>
                <a:gd name="connsiteY0-572" fmla="*/ 540783 h 553361"/>
                <a:gd name="connsiteX1-573" fmla="*/ 345787 w 866251"/>
                <a:gd name="connsiteY1-574" fmla="*/ 13939 h 553361"/>
                <a:gd name="connsiteX2-575" fmla="*/ 866251 w 866251"/>
                <a:gd name="connsiteY2-576" fmla="*/ 563 h 553361"/>
                <a:gd name="connsiteX3-577" fmla="*/ 173695 w 866251"/>
                <a:gd name="connsiteY3-578" fmla="*/ 553361 h 553361"/>
                <a:gd name="connsiteX4-579" fmla="*/ 0 w 866251"/>
                <a:gd name="connsiteY4-580" fmla="*/ 540783 h 553361"/>
                <a:gd name="connsiteX0-581" fmla="*/ 0 w 866251"/>
                <a:gd name="connsiteY0-582" fmla="*/ 540783 h 553361"/>
                <a:gd name="connsiteX1-583" fmla="*/ 345787 w 866251"/>
                <a:gd name="connsiteY1-584" fmla="*/ 13939 h 553361"/>
                <a:gd name="connsiteX2-585" fmla="*/ 866251 w 866251"/>
                <a:gd name="connsiteY2-586" fmla="*/ 563 h 553361"/>
                <a:gd name="connsiteX3-587" fmla="*/ 173695 w 866251"/>
                <a:gd name="connsiteY3-588" fmla="*/ 553361 h 553361"/>
                <a:gd name="connsiteX4-589" fmla="*/ 0 w 866251"/>
                <a:gd name="connsiteY4-590" fmla="*/ 540783 h 553361"/>
                <a:gd name="connsiteX0-591" fmla="*/ 0 w 866251"/>
                <a:gd name="connsiteY0-592" fmla="*/ 540783 h 553361"/>
                <a:gd name="connsiteX1-593" fmla="*/ 345787 w 866251"/>
                <a:gd name="connsiteY1-594" fmla="*/ 13939 h 553361"/>
                <a:gd name="connsiteX2-595" fmla="*/ 866251 w 866251"/>
                <a:gd name="connsiteY2-596" fmla="*/ 563 h 553361"/>
                <a:gd name="connsiteX3-597" fmla="*/ 173695 w 866251"/>
                <a:gd name="connsiteY3-598" fmla="*/ 553361 h 553361"/>
                <a:gd name="connsiteX4-599" fmla="*/ 0 w 866251"/>
                <a:gd name="connsiteY4-600" fmla="*/ 540783 h 5533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66251" h="553361">
                  <a:moveTo>
                    <a:pt x="0" y="540783"/>
                  </a:moveTo>
                  <a:cubicBezTo>
                    <a:pt x="274887" y="134762"/>
                    <a:pt x="159176" y="337938"/>
                    <a:pt x="345787" y="13939"/>
                  </a:cubicBezTo>
                  <a:cubicBezTo>
                    <a:pt x="520528" y="18247"/>
                    <a:pt x="691510" y="-3745"/>
                    <a:pt x="866251" y="563"/>
                  </a:cubicBezTo>
                  <a:cubicBezTo>
                    <a:pt x="252709" y="502795"/>
                    <a:pt x="640047" y="209256"/>
                    <a:pt x="173695" y="553361"/>
                  </a:cubicBezTo>
                  <a:cubicBezTo>
                    <a:pt x="39410" y="524725"/>
                    <a:pt x="196198" y="539317"/>
                    <a:pt x="0" y="540783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3" name="Freeform 272"/>
            <p:cNvSpPr/>
            <p:nvPr/>
          </p:nvSpPr>
          <p:spPr>
            <a:xfrm>
              <a:off x="5378281" y="5449835"/>
              <a:ext cx="675485" cy="896777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27977 w 802211"/>
                <a:gd name="connsiteY0-372" fmla="*/ 815791 h 976186"/>
                <a:gd name="connsiteX1-373" fmla="*/ 302601 w 802211"/>
                <a:gd name="connsiteY1-374" fmla="*/ 11688 h 976186"/>
                <a:gd name="connsiteX2-375" fmla="*/ 802211 w 802211"/>
                <a:gd name="connsiteY2-376" fmla="*/ 0 h 976186"/>
                <a:gd name="connsiteX3-377" fmla="*/ 575940 w 802211"/>
                <a:gd name="connsiteY3-378" fmla="*/ 976186 h 976186"/>
                <a:gd name="connsiteX4-379" fmla="*/ 27977 w 802211"/>
                <a:gd name="connsiteY4-380" fmla="*/ 815791 h 976186"/>
                <a:gd name="connsiteX0-381" fmla="*/ 27977 w 802211"/>
                <a:gd name="connsiteY0-382" fmla="*/ 815791 h 815791"/>
                <a:gd name="connsiteX1-383" fmla="*/ 302601 w 802211"/>
                <a:gd name="connsiteY1-384" fmla="*/ 11688 h 815791"/>
                <a:gd name="connsiteX2-385" fmla="*/ 802211 w 802211"/>
                <a:gd name="connsiteY2-386" fmla="*/ 0 h 815791"/>
                <a:gd name="connsiteX3-387" fmla="*/ 236294 w 802211"/>
                <a:gd name="connsiteY3-388" fmla="*/ 808828 h 815791"/>
                <a:gd name="connsiteX4-389" fmla="*/ 27977 w 802211"/>
                <a:gd name="connsiteY4-390" fmla="*/ 815791 h 815791"/>
                <a:gd name="connsiteX0-391" fmla="*/ 27977 w 802211"/>
                <a:gd name="connsiteY0-392" fmla="*/ 815791 h 815791"/>
                <a:gd name="connsiteX1-393" fmla="*/ 302601 w 802211"/>
                <a:gd name="connsiteY1-394" fmla="*/ 11688 h 815791"/>
                <a:gd name="connsiteX2-395" fmla="*/ 802211 w 802211"/>
                <a:gd name="connsiteY2-396" fmla="*/ 0 h 815791"/>
                <a:gd name="connsiteX3-397" fmla="*/ 236294 w 802211"/>
                <a:gd name="connsiteY3-398" fmla="*/ 808828 h 815791"/>
                <a:gd name="connsiteX4-399" fmla="*/ 27977 w 802211"/>
                <a:gd name="connsiteY4-400" fmla="*/ 815791 h 815791"/>
                <a:gd name="connsiteX0-401" fmla="*/ 27977 w 802211"/>
                <a:gd name="connsiteY0-402" fmla="*/ 815791 h 815791"/>
                <a:gd name="connsiteX1-403" fmla="*/ 302601 w 802211"/>
                <a:gd name="connsiteY1-404" fmla="*/ 11688 h 815791"/>
                <a:gd name="connsiteX2-405" fmla="*/ 802211 w 802211"/>
                <a:gd name="connsiteY2-406" fmla="*/ 0 h 815791"/>
                <a:gd name="connsiteX3-407" fmla="*/ 236294 w 802211"/>
                <a:gd name="connsiteY3-408" fmla="*/ 808828 h 815791"/>
                <a:gd name="connsiteX4-409" fmla="*/ 27977 w 802211"/>
                <a:gd name="connsiteY4-410" fmla="*/ 815791 h 815791"/>
                <a:gd name="connsiteX0-411" fmla="*/ 27977 w 802211"/>
                <a:gd name="connsiteY0-412" fmla="*/ 828714 h 828714"/>
                <a:gd name="connsiteX1-413" fmla="*/ 302601 w 802211"/>
                <a:gd name="connsiteY1-414" fmla="*/ 0 h 828714"/>
                <a:gd name="connsiteX2-415" fmla="*/ 802211 w 802211"/>
                <a:gd name="connsiteY2-416" fmla="*/ 12923 h 828714"/>
                <a:gd name="connsiteX3-417" fmla="*/ 236294 w 802211"/>
                <a:gd name="connsiteY3-418" fmla="*/ 821751 h 828714"/>
                <a:gd name="connsiteX4-419" fmla="*/ 27977 w 802211"/>
                <a:gd name="connsiteY4-420" fmla="*/ 828714 h 828714"/>
                <a:gd name="connsiteX0-421" fmla="*/ 56213 w 830447"/>
                <a:gd name="connsiteY0-422" fmla="*/ 828714 h 828714"/>
                <a:gd name="connsiteX1-423" fmla="*/ 330837 w 830447"/>
                <a:gd name="connsiteY1-424" fmla="*/ 0 h 828714"/>
                <a:gd name="connsiteX2-425" fmla="*/ 830447 w 830447"/>
                <a:gd name="connsiteY2-426" fmla="*/ 12923 h 828714"/>
                <a:gd name="connsiteX3-427" fmla="*/ 264530 w 830447"/>
                <a:gd name="connsiteY3-428" fmla="*/ 821751 h 828714"/>
                <a:gd name="connsiteX4-429" fmla="*/ 56213 w 830447"/>
                <a:gd name="connsiteY4-430" fmla="*/ 828714 h 828714"/>
                <a:gd name="connsiteX0-431" fmla="*/ 64130 w 789139"/>
                <a:gd name="connsiteY0-432" fmla="*/ 794258 h 821751"/>
                <a:gd name="connsiteX1-433" fmla="*/ 289529 w 789139"/>
                <a:gd name="connsiteY1-434" fmla="*/ 0 h 821751"/>
                <a:gd name="connsiteX2-435" fmla="*/ 789139 w 789139"/>
                <a:gd name="connsiteY2-436" fmla="*/ 12923 h 821751"/>
                <a:gd name="connsiteX3-437" fmla="*/ 223222 w 789139"/>
                <a:gd name="connsiteY3-438" fmla="*/ 821751 h 821751"/>
                <a:gd name="connsiteX4-439" fmla="*/ 64130 w 789139"/>
                <a:gd name="connsiteY4-440" fmla="*/ 794258 h 821751"/>
                <a:gd name="connsiteX0-441" fmla="*/ 0 w 725009"/>
                <a:gd name="connsiteY0-442" fmla="*/ 794258 h 821751"/>
                <a:gd name="connsiteX1-443" fmla="*/ 225399 w 725009"/>
                <a:gd name="connsiteY1-444" fmla="*/ 0 h 821751"/>
                <a:gd name="connsiteX2-445" fmla="*/ 725009 w 725009"/>
                <a:gd name="connsiteY2-446" fmla="*/ 12923 h 821751"/>
                <a:gd name="connsiteX3-447" fmla="*/ 159092 w 725009"/>
                <a:gd name="connsiteY3-448" fmla="*/ 821751 h 821751"/>
                <a:gd name="connsiteX4-449" fmla="*/ 0 w 725009"/>
                <a:gd name="connsiteY4-450" fmla="*/ 794258 h 821751"/>
                <a:gd name="connsiteX0-451" fmla="*/ 0 w 725009"/>
                <a:gd name="connsiteY0-452" fmla="*/ 1203768 h 1231261"/>
                <a:gd name="connsiteX1-453" fmla="*/ 225399 w 725009"/>
                <a:gd name="connsiteY1-454" fmla="*/ 0 h 1231261"/>
                <a:gd name="connsiteX2-455" fmla="*/ 725009 w 725009"/>
                <a:gd name="connsiteY2-456" fmla="*/ 422433 h 1231261"/>
                <a:gd name="connsiteX3-457" fmla="*/ 159092 w 725009"/>
                <a:gd name="connsiteY3-458" fmla="*/ 1231261 h 1231261"/>
                <a:gd name="connsiteX4-459" fmla="*/ 0 w 725009"/>
                <a:gd name="connsiteY4-460" fmla="*/ 1203768 h 1231261"/>
                <a:gd name="connsiteX0-461" fmla="*/ 0 w 725009"/>
                <a:gd name="connsiteY0-462" fmla="*/ 1217334 h 1244827"/>
                <a:gd name="connsiteX1-463" fmla="*/ 225399 w 725009"/>
                <a:gd name="connsiteY1-464" fmla="*/ 13566 h 1244827"/>
                <a:gd name="connsiteX2-465" fmla="*/ 725009 w 725009"/>
                <a:gd name="connsiteY2-466" fmla="*/ 571 h 1244827"/>
                <a:gd name="connsiteX3-467" fmla="*/ 159092 w 725009"/>
                <a:gd name="connsiteY3-468" fmla="*/ 1244827 h 1244827"/>
                <a:gd name="connsiteX4-469" fmla="*/ 0 w 725009"/>
                <a:gd name="connsiteY4-470" fmla="*/ 1217334 h 1244827"/>
                <a:gd name="connsiteX0-471" fmla="*/ 0 w 725009"/>
                <a:gd name="connsiteY0-472" fmla="*/ 1217334 h 1244827"/>
                <a:gd name="connsiteX1-473" fmla="*/ 225399 w 725009"/>
                <a:gd name="connsiteY1-474" fmla="*/ 13566 h 1244827"/>
                <a:gd name="connsiteX2-475" fmla="*/ 725009 w 725009"/>
                <a:gd name="connsiteY2-476" fmla="*/ 571 h 1244827"/>
                <a:gd name="connsiteX3-477" fmla="*/ 159092 w 725009"/>
                <a:gd name="connsiteY3-478" fmla="*/ 1244827 h 1244827"/>
                <a:gd name="connsiteX4-479" fmla="*/ 0 w 725009"/>
                <a:gd name="connsiteY4-480" fmla="*/ 1217334 h 1244827"/>
                <a:gd name="connsiteX0-481" fmla="*/ 0 w 725009"/>
                <a:gd name="connsiteY0-482" fmla="*/ 1217334 h 1244827"/>
                <a:gd name="connsiteX1-483" fmla="*/ 225399 w 725009"/>
                <a:gd name="connsiteY1-484" fmla="*/ 13566 h 1244827"/>
                <a:gd name="connsiteX2-485" fmla="*/ 725009 w 725009"/>
                <a:gd name="connsiteY2-486" fmla="*/ 571 h 1244827"/>
                <a:gd name="connsiteX3-487" fmla="*/ 159092 w 725009"/>
                <a:gd name="connsiteY3-488" fmla="*/ 1244827 h 1244827"/>
                <a:gd name="connsiteX4-489" fmla="*/ 0 w 725009"/>
                <a:gd name="connsiteY4-490" fmla="*/ 1217334 h 1244827"/>
                <a:gd name="connsiteX0-491" fmla="*/ 0 w 725009"/>
                <a:gd name="connsiteY0-492" fmla="*/ 1217334 h 1244827"/>
                <a:gd name="connsiteX1-493" fmla="*/ 225399 w 725009"/>
                <a:gd name="connsiteY1-494" fmla="*/ 13566 h 1244827"/>
                <a:gd name="connsiteX2-495" fmla="*/ 725009 w 725009"/>
                <a:gd name="connsiteY2-496" fmla="*/ 571 h 1244827"/>
                <a:gd name="connsiteX3-497" fmla="*/ 159092 w 725009"/>
                <a:gd name="connsiteY3-498" fmla="*/ 1244827 h 1244827"/>
                <a:gd name="connsiteX4-499" fmla="*/ 0 w 725009"/>
                <a:gd name="connsiteY4-500" fmla="*/ 1217334 h 1244827"/>
                <a:gd name="connsiteX0-501" fmla="*/ 0 w 725009"/>
                <a:gd name="connsiteY0-502" fmla="*/ 1217334 h 1244827"/>
                <a:gd name="connsiteX1-503" fmla="*/ 225399 w 725009"/>
                <a:gd name="connsiteY1-504" fmla="*/ 13566 h 1244827"/>
                <a:gd name="connsiteX2-505" fmla="*/ 725009 w 725009"/>
                <a:gd name="connsiteY2-506" fmla="*/ 571 h 1244827"/>
                <a:gd name="connsiteX3-507" fmla="*/ 159092 w 725009"/>
                <a:gd name="connsiteY3-508" fmla="*/ 1244827 h 1244827"/>
                <a:gd name="connsiteX4-509" fmla="*/ 0 w 725009"/>
                <a:gd name="connsiteY4-510" fmla="*/ 1217334 h 1244827"/>
                <a:gd name="connsiteX0-511" fmla="*/ 0 w 725009"/>
                <a:gd name="connsiteY0-512" fmla="*/ 1217334 h 1244827"/>
                <a:gd name="connsiteX1-513" fmla="*/ 225399 w 725009"/>
                <a:gd name="connsiteY1-514" fmla="*/ 13566 h 1244827"/>
                <a:gd name="connsiteX2-515" fmla="*/ 725009 w 725009"/>
                <a:gd name="connsiteY2-516" fmla="*/ 571 h 1244827"/>
                <a:gd name="connsiteX3-517" fmla="*/ 159092 w 725009"/>
                <a:gd name="connsiteY3-518" fmla="*/ 1244827 h 1244827"/>
                <a:gd name="connsiteX4-519" fmla="*/ 0 w 725009"/>
                <a:gd name="connsiteY4-520" fmla="*/ 1217334 h 1244827"/>
                <a:gd name="connsiteX0-521" fmla="*/ 0 w 725009"/>
                <a:gd name="connsiteY0-522" fmla="*/ 1203768 h 1231261"/>
                <a:gd name="connsiteX1-523" fmla="*/ 225399 w 725009"/>
                <a:gd name="connsiteY1-524" fmla="*/ 0 h 1231261"/>
                <a:gd name="connsiteX2-525" fmla="*/ 725009 w 725009"/>
                <a:gd name="connsiteY2-526" fmla="*/ 129782 h 1231261"/>
                <a:gd name="connsiteX3-527" fmla="*/ 159092 w 725009"/>
                <a:gd name="connsiteY3-528" fmla="*/ 1231261 h 1231261"/>
                <a:gd name="connsiteX4-529" fmla="*/ 0 w 725009"/>
                <a:gd name="connsiteY4-530" fmla="*/ 1203768 h 1231261"/>
                <a:gd name="connsiteX0-531" fmla="*/ 0 w 725009"/>
                <a:gd name="connsiteY0-532" fmla="*/ 1203768 h 1231261"/>
                <a:gd name="connsiteX1-533" fmla="*/ 225399 w 725009"/>
                <a:gd name="connsiteY1-534" fmla="*/ 0 h 1231261"/>
                <a:gd name="connsiteX2-535" fmla="*/ 725009 w 725009"/>
                <a:gd name="connsiteY2-536" fmla="*/ 129782 h 1231261"/>
                <a:gd name="connsiteX3-537" fmla="*/ 159092 w 725009"/>
                <a:gd name="connsiteY3-538" fmla="*/ 1231261 h 1231261"/>
                <a:gd name="connsiteX4-539" fmla="*/ 0 w 725009"/>
                <a:gd name="connsiteY4-540" fmla="*/ 1203768 h 1231261"/>
                <a:gd name="connsiteX0-541" fmla="*/ 0 w 725009"/>
                <a:gd name="connsiteY0-542" fmla="*/ 1203768 h 1231261"/>
                <a:gd name="connsiteX1-543" fmla="*/ 225399 w 725009"/>
                <a:gd name="connsiteY1-544" fmla="*/ 0 h 1231261"/>
                <a:gd name="connsiteX2-545" fmla="*/ 725009 w 725009"/>
                <a:gd name="connsiteY2-546" fmla="*/ 129782 h 1231261"/>
                <a:gd name="connsiteX3-547" fmla="*/ 159092 w 725009"/>
                <a:gd name="connsiteY3-548" fmla="*/ 1231261 h 1231261"/>
                <a:gd name="connsiteX4-549" fmla="*/ 0 w 725009"/>
                <a:gd name="connsiteY4-550" fmla="*/ 1203768 h 1231261"/>
                <a:gd name="connsiteX0-551" fmla="*/ 0 w 725497"/>
                <a:gd name="connsiteY0-552" fmla="*/ 1279028 h 1306521"/>
                <a:gd name="connsiteX1-553" fmla="*/ 225399 w 725497"/>
                <a:gd name="connsiteY1-554" fmla="*/ 75260 h 1306521"/>
                <a:gd name="connsiteX2-555" fmla="*/ 396193 w 725497"/>
                <a:gd name="connsiteY2-556" fmla="*/ 156799 h 1306521"/>
                <a:gd name="connsiteX3-557" fmla="*/ 725009 w 725497"/>
                <a:gd name="connsiteY3-558" fmla="*/ 205042 h 1306521"/>
                <a:gd name="connsiteX4-559" fmla="*/ 159092 w 725497"/>
                <a:gd name="connsiteY4-560" fmla="*/ 1306521 h 1306521"/>
                <a:gd name="connsiteX5-561" fmla="*/ 0 w 725497"/>
                <a:gd name="connsiteY5-562" fmla="*/ 1279028 h 1306521"/>
                <a:gd name="connsiteX0-563" fmla="*/ 0 w 725239"/>
                <a:gd name="connsiteY0-564" fmla="*/ 1295668 h 1323161"/>
                <a:gd name="connsiteX1-565" fmla="*/ 225399 w 725239"/>
                <a:gd name="connsiteY1-566" fmla="*/ 91900 h 1323161"/>
                <a:gd name="connsiteX2-567" fmla="*/ 725009 w 725239"/>
                <a:gd name="connsiteY2-568" fmla="*/ 221682 h 1323161"/>
                <a:gd name="connsiteX3-569" fmla="*/ 159092 w 725239"/>
                <a:gd name="connsiteY3-570" fmla="*/ 1323161 h 1323161"/>
                <a:gd name="connsiteX4-571" fmla="*/ 0 w 725239"/>
                <a:gd name="connsiteY4-572" fmla="*/ 1295668 h 1323161"/>
                <a:gd name="connsiteX0-573" fmla="*/ 0 w 725221"/>
                <a:gd name="connsiteY0-574" fmla="*/ 1210552 h 1238045"/>
                <a:gd name="connsiteX1-575" fmla="*/ 191583 w 725221"/>
                <a:gd name="connsiteY1-576" fmla="*/ 153319 h 1238045"/>
                <a:gd name="connsiteX2-577" fmla="*/ 725009 w 725221"/>
                <a:gd name="connsiteY2-578" fmla="*/ 136566 h 1238045"/>
                <a:gd name="connsiteX3-579" fmla="*/ 159092 w 725221"/>
                <a:gd name="connsiteY3-580" fmla="*/ 1238045 h 1238045"/>
                <a:gd name="connsiteX4-581" fmla="*/ 0 w 725221"/>
                <a:gd name="connsiteY4-582" fmla="*/ 1210552 h 1238045"/>
                <a:gd name="connsiteX0-583" fmla="*/ 0 w 725305"/>
                <a:gd name="connsiteY0-584" fmla="*/ 1158512 h 1186005"/>
                <a:gd name="connsiteX1-585" fmla="*/ 191583 w 725305"/>
                <a:gd name="connsiteY1-586" fmla="*/ 101279 h 1186005"/>
                <a:gd name="connsiteX2-587" fmla="*/ 725009 w 725305"/>
                <a:gd name="connsiteY2-588" fmla="*/ 84526 h 1186005"/>
                <a:gd name="connsiteX3-589" fmla="*/ 159092 w 725305"/>
                <a:gd name="connsiteY3-590" fmla="*/ 1186005 h 1186005"/>
                <a:gd name="connsiteX4-591" fmla="*/ 0 w 725305"/>
                <a:gd name="connsiteY4-592" fmla="*/ 1158512 h 1186005"/>
                <a:gd name="connsiteX0-593" fmla="*/ 0 w 725009"/>
                <a:gd name="connsiteY0-594" fmla="*/ 1073986 h 1101479"/>
                <a:gd name="connsiteX1-595" fmla="*/ 191583 w 725009"/>
                <a:gd name="connsiteY1-596" fmla="*/ 16753 h 1101479"/>
                <a:gd name="connsiteX2-597" fmla="*/ 725009 w 725009"/>
                <a:gd name="connsiteY2-598" fmla="*/ 0 h 1101479"/>
                <a:gd name="connsiteX3-599" fmla="*/ 159092 w 725009"/>
                <a:gd name="connsiteY3-600" fmla="*/ 1101479 h 1101479"/>
                <a:gd name="connsiteX4-601" fmla="*/ 0 w 725009"/>
                <a:gd name="connsiteY4-602" fmla="*/ 1073986 h 1101479"/>
                <a:gd name="connsiteX0-603" fmla="*/ 0 w 725009"/>
                <a:gd name="connsiteY0-604" fmla="*/ 1073986 h 1101479"/>
                <a:gd name="connsiteX1-605" fmla="*/ 206612 w 725009"/>
                <a:gd name="connsiteY1-606" fmla="*/ 1724 h 1101479"/>
                <a:gd name="connsiteX2-607" fmla="*/ 725009 w 725009"/>
                <a:gd name="connsiteY2-608" fmla="*/ 0 h 1101479"/>
                <a:gd name="connsiteX3-609" fmla="*/ 159092 w 725009"/>
                <a:gd name="connsiteY3-610" fmla="*/ 1101479 h 1101479"/>
                <a:gd name="connsiteX4-611" fmla="*/ 0 w 725009"/>
                <a:gd name="connsiteY4-612" fmla="*/ 1073986 h 1101479"/>
                <a:gd name="connsiteX0-613" fmla="*/ 0 w 725009"/>
                <a:gd name="connsiteY0-614" fmla="*/ 1073986 h 1101479"/>
                <a:gd name="connsiteX1-615" fmla="*/ 206612 w 725009"/>
                <a:gd name="connsiteY1-616" fmla="*/ 1724 h 1101479"/>
                <a:gd name="connsiteX2-617" fmla="*/ 725009 w 725009"/>
                <a:gd name="connsiteY2-618" fmla="*/ 0 h 1101479"/>
                <a:gd name="connsiteX3-619" fmla="*/ 159092 w 725009"/>
                <a:gd name="connsiteY3-620" fmla="*/ 1101479 h 1101479"/>
                <a:gd name="connsiteX4-621" fmla="*/ 0 w 725009"/>
                <a:gd name="connsiteY4-622" fmla="*/ 1073986 h 1101479"/>
                <a:gd name="connsiteX0-623" fmla="*/ 0 w 725009"/>
                <a:gd name="connsiteY0-624" fmla="*/ 1073986 h 1101479"/>
                <a:gd name="connsiteX1-625" fmla="*/ 206612 w 725009"/>
                <a:gd name="connsiteY1-626" fmla="*/ 1724 h 1101479"/>
                <a:gd name="connsiteX2-627" fmla="*/ 725009 w 725009"/>
                <a:gd name="connsiteY2-628" fmla="*/ 0 h 1101479"/>
                <a:gd name="connsiteX3-629" fmla="*/ 159092 w 725009"/>
                <a:gd name="connsiteY3-630" fmla="*/ 1101479 h 1101479"/>
                <a:gd name="connsiteX4-631" fmla="*/ 0 w 725009"/>
                <a:gd name="connsiteY4-632" fmla="*/ 1073986 h 1101479"/>
                <a:gd name="connsiteX0-633" fmla="*/ 0 w 725009"/>
                <a:gd name="connsiteY0-634" fmla="*/ 1073986 h 1074607"/>
                <a:gd name="connsiteX1-635" fmla="*/ 206612 w 725009"/>
                <a:gd name="connsiteY1-636" fmla="*/ 1724 h 1074607"/>
                <a:gd name="connsiteX2-637" fmla="*/ 725009 w 725009"/>
                <a:gd name="connsiteY2-638" fmla="*/ 0 h 1074607"/>
                <a:gd name="connsiteX3-639" fmla="*/ 229048 w 725009"/>
                <a:gd name="connsiteY3-640" fmla="*/ 886531 h 1074607"/>
                <a:gd name="connsiteX4-641" fmla="*/ 0 w 725009"/>
                <a:gd name="connsiteY4-642" fmla="*/ 1073986 h 1074607"/>
                <a:gd name="connsiteX0-643" fmla="*/ 0 w 725009"/>
                <a:gd name="connsiteY0-644" fmla="*/ 1073986 h 1074607"/>
                <a:gd name="connsiteX1-645" fmla="*/ 206612 w 725009"/>
                <a:gd name="connsiteY1-646" fmla="*/ 1724 h 1074607"/>
                <a:gd name="connsiteX2-647" fmla="*/ 725009 w 725009"/>
                <a:gd name="connsiteY2-648" fmla="*/ 0 h 1074607"/>
                <a:gd name="connsiteX3-649" fmla="*/ 229048 w 725009"/>
                <a:gd name="connsiteY3-650" fmla="*/ 886531 h 1074607"/>
                <a:gd name="connsiteX4-651" fmla="*/ 0 w 725009"/>
                <a:gd name="connsiteY4-652" fmla="*/ 1073986 h 1074607"/>
                <a:gd name="connsiteX0-653" fmla="*/ 0 w 675040"/>
                <a:gd name="connsiteY0-654" fmla="*/ 894029 h 896577"/>
                <a:gd name="connsiteX1-655" fmla="*/ 156643 w 675040"/>
                <a:gd name="connsiteY1-656" fmla="*/ 1724 h 896577"/>
                <a:gd name="connsiteX2-657" fmla="*/ 675040 w 675040"/>
                <a:gd name="connsiteY2-658" fmla="*/ 0 h 896577"/>
                <a:gd name="connsiteX3-659" fmla="*/ 179079 w 675040"/>
                <a:gd name="connsiteY3-660" fmla="*/ 886531 h 896577"/>
                <a:gd name="connsiteX4-661" fmla="*/ 0 w 675040"/>
                <a:gd name="connsiteY4-662" fmla="*/ 894029 h 896577"/>
                <a:gd name="connsiteX0-663" fmla="*/ 0 w 675040"/>
                <a:gd name="connsiteY0-664" fmla="*/ 894029 h 896577"/>
                <a:gd name="connsiteX1-665" fmla="*/ 186623 w 675040"/>
                <a:gd name="connsiteY1-666" fmla="*/ 1724 h 896577"/>
                <a:gd name="connsiteX2-667" fmla="*/ 675040 w 675040"/>
                <a:gd name="connsiteY2-668" fmla="*/ 0 h 896577"/>
                <a:gd name="connsiteX3-669" fmla="*/ 179079 w 675040"/>
                <a:gd name="connsiteY3-670" fmla="*/ 886531 h 896577"/>
                <a:gd name="connsiteX4-671" fmla="*/ 0 w 675040"/>
                <a:gd name="connsiteY4-672" fmla="*/ 894029 h 8965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75040" h="896577">
                  <a:moveTo>
                    <a:pt x="0" y="894029"/>
                  </a:moveTo>
                  <a:cubicBezTo>
                    <a:pt x="95638" y="409857"/>
                    <a:pt x="76811" y="618448"/>
                    <a:pt x="186623" y="1724"/>
                  </a:cubicBezTo>
                  <a:cubicBezTo>
                    <a:pt x="431451" y="14348"/>
                    <a:pt x="449377" y="35256"/>
                    <a:pt x="675040" y="0"/>
                  </a:cubicBezTo>
                  <a:cubicBezTo>
                    <a:pt x="276172" y="749497"/>
                    <a:pt x="462801" y="344746"/>
                    <a:pt x="179079" y="886531"/>
                  </a:cubicBezTo>
                  <a:cubicBezTo>
                    <a:pt x="44794" y="857895"/>
                    <a:pt x="92525" y="908114"/>
                    <a:pt x="0" y="89402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4" name="Freeform 273"/>
            <p:cNvSpPr/>
            <p:nvPr/>
          </p:nvSpPr>
          <p:spPr>
            <a:xfrm>
              <a:off x="4340854" y="5470471"/>
              <a:ext cx="514350" cy="401843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503138"/>
                <a:gd name="connsiteY0-372" fmla="*/ 961687 h 964568"/>
                <a:gd name="connsiteX1-373" fmla="*/ 0 w 503138"/>
                <a:gd name="connsiteY1-374" fmla="*/ 70 h 964568"/>
                <a:gd name="connsiteX2-375" fmla="*/ 503138 w 503138"/>
                <a:gd name="connsiteY2-376" fmla="*/ 154187 h 964568"/>
                <a:gd name="connsiteX3-377" fmla="*/ 273339 w 503138"/>
                <a:gd name="connsiteY3-378" fmla="*/ 964568 h 964568"/>
                <a:gd name="connsiteX4-379" fmla="*/ 197928 w 503138"/>
                <a:gd name="connsiteY4-380" fmla="*/ 961687 h 964568"/>
                <a:gd name="connsiteX0-381" fmla="*/ 201456 w 506666"/>
                <a:gd name="connsiteY0-382" fmla="*/ 807500 h 810381"/>
                <a:gd name="connsiteX1-383" fmla="*/ 0 w 506666"/>
                <a:gd name="connsiteY1-384" fmla="*/ 15216 h 810381"/>
                <a:gd name="connsiteX2-385" fmla="*/ 506666 w 506666"/>
                <a:gd name="connsiteY2-386" fmla="*/ 0 h 810381"/>
                <a:gd name="connsiteX3-387" fmla="*/ 276867 w 506666"/>
                <a:gd name="connsiteY3-388" fmla="*/ 810381 h 810381"/>
                <a:gd name="connsiteX4-389" fmla="*/ 201456 w 506666"/>
                <a:gd name="connsiteY4-390" fmla="*/ 807500 h 810381"/>
                <a:gd name="connsiteX0-391" fmla="*/ 201456 w 506666"/>
                <a:gd name="connsiteY0-392" fmla="*/ 807500 h 811593"/>
                <a:gd name="connsiteX1-393" fmla="*/ 0 w 506666"/>
                <a:gd name="connsiteY1-394" fmla="*/ 15216 h 811593"/>
                <a:gd name="connsiteX2-395" fmla="*/ 506666 w 506666"/>
                <a:gd name="connsiteY2-396" fmla="*/ 0 h 811593"/>
                <a:gd name="connsiteX3-397" fmla="*/ 276867 w 506666"/>
                <a:gd name="connsiteY3-398" fmla="*/ 810381 h 811593"/>
                <a:gd name="connsiteX4-399" fmla="*/ 201456 w 506666"/>
                <a:gd name="connsiteY4-400" fmla="*/ 807500 h 811593"/>
                <a:gd name="connsiteX0-401" fmla="*/ 135576 w 506666"/>
                <a:gd name="connsiteY0-402" fmla="*/ 818480 h 818480"/>
                <a:gd name="connsiteX1-403" fmla="*/ 0 w 506666"/>
                <a:gd name="connsiteY1-404" fmla="*/ 15216 h 818480"/>
                <a:gd name="connsiteX2-405" fmla="*/ 506666 w 506666"/>
                <a:gd name="connsiteY2-406" fmla="*/ 0 h 818480"/>
                <a:gd name="connsiteX3-407" fmla="*/ 276867 w 506666"/>
                <a:gd name="connsiteY3-408" fmla="*/ 810381 h 818480"/>
                <a:gd name="connsiteX4-409" fmla="*/ 135576 w 506666"/>
                <a:gd name="connsiteY4-410" fmla="*/ 818480 h 818480"/>
                <a:gd name="connsiteX0-411" fmla="*/ 135576 w 506666"/>
                <a:gd name="connsiteY0-412" fmla="*/ 818480 h 818480"/>
                <a:gd name="connsiteX1-413" fmla="*/ 0 w 506666"/>
                <a:gd name="connsiteY1-414" fmla="*/ 15216 h 818480"/>
                <a:gd name="connsiteX2-415" fmla="*/ 506666 w 506666"/>
                <a:gd name="connsiteY2-416" fmla="*/ 0 h 818480"/>
                <a:gd name="connsiteX3-417" fmla="*/ 331766 w 506666"/>
                <a:gd name="connsiteY3-418" fmla="*/ 803061 h 818480"/>
                <a:gd name="connsiteX4-419" fmla="*/ 135576 w 506666"/>
                <a:gd name="connsiteY4-420" fmla="*/ 818480 h 818480"/>
                <a:gd name="connsiteX0-421" fmla="*/ 135576 w 506666"/>
                <a:gd name="connsiteY0-422" fmla="*/ 818480 h 818480"/>
                <a:gd name="connsiteX1-423" fmla="*/ 0 w 506666"/>
                <a:gd name="connsiteY1-424" fmla="*/ 15216 h 818480"/>
                <a:gd name="connsiteX2-425" fmla="*/ 506666 w 506666"/>
                <a:gd name="connsiteY2-426" fmla="*/ 0 h 818480"/>
                <a:gd name="connsiteX3-427" fmla="*/ 331766 w 506666"/>
                <a:gd name="connsiteY3-428" fmla="*/ 803061 h 818480"/>
                <a:gd name="connsiteX4-429" fmla="*/ 135576 w 506666"/>
                <a:gd name="connsiteY4-430" fmla="*/ 818480 h 818480"/>
                <a:gd name="connsiteX0-431" fmla="*/ 135576 w 506666"/>
                <a:gd name="connsiteY0-432" fmla="*/ 818480 h 818480"/>
                <a:gd name="connsiteX1-433" fmla="*/ 0 w 506666"/>
                <a:gd name="connsiteY1-434" fmla="*/ 15216 h 818480"/>
                <a:gd name="connsiteX2-435" fmla="*/ 506666 w 506666"/>
                <a:gd name="connsiteY2-436" fmla="*/ 0 h 818480"/>
                <a:gd name="connsiteX3-437" fmla="*/ 331766 w 506666"/>
                <a:gd name="connsiteY3-438" fmla="*/ 803061 h 818480"/>
                <a:gd name="connsiteX4-439" fmla="*/ 135576 w 506666"/>
                <a:gd name="connsiteY4-440" fmla="*/ 818480 h 818480"/>
                <a:gd name="connsiteX0-441" fmla="*/ 135576 w 506666"/>
                <a:gd name="connsiteY0-442" fmla="*/ 818480 h 818480"/>
                <a:gd name="connsiteX1-443" fmla="*/ 0 w 506666"/>
                <a:gd name="connsiteY1-444" fmla="*/ 7896 h 818480"/>
                <a:gd name="connsiteX2-445" fmla="*/ 506666 w 506666"/>
                <a:gd name="connsiteY2-446" fmla="*/ 0 h 818480"/>
                <a:gd name="connsiteX3-447" fmla="*/ 331766 w 506666"/>
                <a:gd name="connsiteY3-448" fmla="*/ 803061 h 818480"/>
                <a:gd name="connsiteX4-449" fmla="*/ 135576 w 506666"/>
                <a:gd name="connsiteY4-450" fmla="*/ 818480 h 818480"/>
                <a:gd name="connsiteX0-451" fmla="*/ 135576 w 506666"/>
                <a:gd name="connsiteY0-452" fmla="*/ 818480 h 818480"/>
                <a:gd name="connsiteX1-453" fmla="*/ 0 w 506666"/>
                <a:gd name="connsiteY1-454" fmla="*/ 7896 h 818480"/>
                <a:gd name="connsiteX2-455" fmla="*/ 506666 w 506666"/>
                <a:gd name="connsiteY2-456" fmla="*/ 0 h 818480"/>
                <a:gd name="connsiteX3-457" fmla="*/ 331766 w 506666"/>
                <a:gd name="connsiteY3-458" fmla="*/ 803061 h 818480"/>
                <a:gd name="connsiteX4-459" fmla="*/ 135576 w 506666"/>
                <a:gd name="connsiteY4-460" fmla="*/ 818480 h 818480"/>
                <a:gd name="connsiteX0-461" fmla="*/ 45472 w 559302"/>
                <a:gd name="connsiteY0-462" fmla="*/ 807500 h 807500"/>
                <a:gd name="connsiteX1-463" fmla="*/ 52636 w 559302"/>
                <a:gd name="connsiteY1-464" fmla="*/ 7896 h 807500"/>
                <a:gd name="connsiteX2-465" fmla="*/ 559302 w 559302"/>
                <a:gd name="connsiteY2-466" fmla="*/ 0 h 807500"/>
                <a:gd name="connsiteX3-467" fmla="*/ 384402 w 559302"/>
                <a:gd name="connsiteY3-468" fmla="*/ 803061 h 807500"/>
                <a:gd name="connsiteX4-469" fmla="*/ 45472 w 559302"/>
                <a:gd name="connsiteY4-470" fmla="*/ 807500 h 807500"/>
                <a:gd name="connsiteX0-471" fmla="*/ 21974 w 535804"/>
                <a:gd name="connsiteY0-472" fmla="*/ 807500 h 807500"/>
                <a:gd name="connsiteX1-473" fmla="*/ 29138 w 535804"/>
                <a:gd name="connsiteY1-474" fmla="*/ 7896 h 807500"/>
                <a:gd name="connsiteX2-475" fmla="*/ 535804 w 535804"/>
                <a:gd name="connsiteY2-476" fmla="*/ 0 h 807500"/>
                <a:gd name="connsiteX3-477" fmla="*/ 360904 w 535804"/>
                <a:gd name="connsiteY3-478" fmla="*/ 803061 h 807500"/>
                <a:gd name="connsiteX4-479" fmla="*/ 21974 w 535804"/>
                <a:gd name="connsiteY4-480" fmla="*/ 807500 h 807500"/>
                <a:gd name="connsiteX0-481" fmla="*/ 128256 w 506666"/>
                <a:gd name="connsiteY0-482" fmla="*/ 829461 h 829461"/>
                <a:gd name="connsiteX1-483" fmla="*/ 0 w 506666"/>
                <a:gd name="connsiteY1-484" fmla="*/ 7896 h 829461"/>
                <a:gd name="connsiteX2-485" fmla="*/ 506666 w 506666"/>
                <a:gd name="connsiteY2-486" fmla="*/ 0 h 829461"/>
                <a:gd name="connsiteX3-487" fmla="*/ 331766 w 506666"/>
                <a:gd name="connsiteY3-488" fmla="*/ 803061 h 829461"/>
                <a:gd name="connsiteX4-489" fmla="*/ 128256 w 506666"/>
                <a:gd name="connsiteY4-490" fmla="*/ 829461 h 829461"/>
                <a:gd name="connsiteX0-491" fmla="*/ 128256 w 506666"/>
                <a:gd name="connsiteY0-492" fmla="*/ 829461 h 829461"/>
                <a:gd name="connsiteX1-493" fmla="*/ 0 w 506666"/>
                <a:gd name="connsiteY1-494" fmla="*/ 7896 h 829461"/>
                <a:gd name="connsiteX2-495" fmla="*/ 506666 w 506666"/>
                <a:gd name="connsiteY2-496" fmla="*/ 0 h 829461"/>
                <a:gd name="connsiteX3-497" fmla="*/ 331766 w 506666"/>
                <a:gd name="connsiteY3-498" fmla="*/ 803061 h 829461"/>
                <a:gd name="connsiteX4-499" fmla="*/ 128256 w 506666"/>
                <a:gd name="connsiteY4-500" fmla="*/ 829461 h 829461"/>
                <a:gd name="connsiteX0-501" fmla="*/ 128256 w 506666"/>
                <a:gd name="connsiteY0-502" fmla="*/ 829461 h 829461"/>
                <a:gd name="connsiteX1-503" fmla="*/ 0 w 506666"/>
                <a:gd name="connsiteY1-504" fmla="*/ 7896 h 829461"/>
                <a:gd name="connsiteX2-505" fmla="*/ 506666 w 506666"/>
                <a:gd name="connsiteY2-506" fmla="*/ 0 h 829461"/>
                <a:gd name="connsiteX3-507" fmla="*/ 331766 w 506666"/>
                <a:gd name="connsiteY3-508" fmla="*/ 803061 h 829461"/>
                <a:gd name="connsiteX4-509" fmla="*/ 128256 w 506666"/>
                <a:gd name="connsiteY4-510" fmla="*/ 829461 h 829461"/>
                <a:gd name="connsiteX0-511" fmla="*/ 128256 w 506666"/>
                <a:gd name="connsiteY0-512" fmla="*/ 829461 h 830473"/>
                <a:gd name="connsiteX1-513" fmla="*/ 0 w 506666"/>
                <a:gd name="connsiteY1-514" fmla="*/ 7896 h 830473"/>
                <a:gd name="connsiteX2-515" fmla="*/ 506666 w 506666"/>
                <a:gd name="connsiteY2-516" fmla="*/ 0 h 830473"/>
                <a:gd name="connsiteX3-517" fmla="*/ 331766 w 506666"/>
                <a:gd name="connsiteY3-518" fmla="*/ 828681 h 830473"/>
                <a:gd name="connsiteX4-519" fmla="*/ 128256 w 506666"/>
                <a:gd name="connsiteY4-520" fmla="*/ 829461 h 830473"/>
                <a:gd name="connsiteX0-521" fmla="*/ 128256 w 506666"/>
                <a:gd name="connsiteY0-522" fmla="*/ 829461 h 830473"/>
                <a:gd name="connsiteX1-523" fmla="*/ 0 w 506666"/>
                <a:gd name="connsiteY1-524" fmla="*/ 7896 h 830473"/>
                <a:gd name="connsiteX2-525" fmla="*/ 506666 w 506666"/>
                <a:gd name="connsiteY2-526" fmla="*/ 0 h 830473"/>
                <a:gd name="connsiteX3-527" fmla="*/ 331766 w 506666"/>
                <a:gd name="connsiteY3-528" fmla="*/ 828681 h 830473"/>
                <a:gd name="connsiteX4-529" fmla="*/ 128256 w 506666"/>
                <a:gd name="connsiteY4-530" fmla="*/ 829461 h 830473"/>
                <a:gd name="connsiteX0-531" fmla="*/ 128256 w 506666"/>
                <a:gd name="connsiteY0-532" fmla="*/ 821565 h 822577"/>
                <a:gd name="connsiteX1-533" fmla="*/ 0 w 506666"/>
                <a:gd name="connsiteY1-534" fmla="*/ 0 h 822577"/>
                <a:gd name="connsiteX2-535" fmla="*/ 506666 w 506666"/>
                <a:gd name="connsiteY2-536" fmla="*/ 255115 h 822577"/>
                <a:gd name="connsiteX3-537" fmla="*/ 331766 w 506666"/>
                <a:gd name="connsiteY3-538" fmla="*/ 820785 h 822577"/>
                <a:gd name="connsiteX4-539" fmla="*/ 128256 w 506666"/>
                <a:gd name="connsiteY4-540" fmla="*/ 821565 h 822577"/>
                <a:gd name="connsiteX0-541" fmla="*/ 128256 w 506666"/>
                <a:gd name="connsiteY0-542" fmla="*/ 821565 h 822577"/>
                <a:gd name="connsiteX1-543" fmla="*/ 0 w 506666"/>
                <a:gd name="connsiteY1-544" fmla="*/ 0 h 822577"/>
                <a:gd name="connsiteX2-545" fmla="*/ 506666 w 506666"/>
                <a:gd name="connsiteY2-546" fmla="*/ 255115 h 822577"/>
                <a:gd name="connsiteX3-547" fmla="*/ 331766 w 506666"/>
                <a:gd name="connsiteY3-548" fmla="*/ 820785 h 822577"/>
                <a:gd name="connsiteX4-549" fmla="*/ 128256 w 506666"/>
                <a:gd name="connsiteY4-550" fmla="*/ 821565 h 822577"/>
                <a:gd name="connsiteX0-551" fmla="*/ 128256 w 506666"/>
                <a:gd name="connsiteY0-552" fmla="*/ 821565 h 822577"/>
                <a:gd name="connsiteX1-553" fmla="*/ 0 w 506666"/>
                <a:gd name="connsiteY1-554" fmla="*/ 0 h 822577"/>
                <a:gd name="connsiteX2-555" fmla="*/ 506666 w 506666"/>
                <a:gd name="connsiteY2-556" fmla="*/ 255115 h 822577"/>
                <a:gd name="connsiteX3-557" fmla="*/ 331766 w 506666"/>
                <a:gd name="connsiteY3-558" fmla="*/ 820785 h 822577"/>
                <a:gd name="connsiteX4-559" fmla="*/ 128256 w 506666"/>
                <a:gd name="connsiteY4-560" fmla="*/ 821565 h 822577"/>
                <a:gd name="connsiteX0-561" fmla="*/ 135770 w 514180"/>
                <a:gd name="connsiteY0-562" fmla="*/ 577341 h 578353"/>
                <a:gd name="connsiteX1-563" fmla="*/ 0 w 514180"/>
                <a:gd name="connsiteY1-564" fmla="*/ 0 h 578353"/>
                <a:gd name="connsiteX2-565" fmla="*/ 514180 w 514180"/>
                <a:gd name="connsiteY2-566" fmla="*/ 10891 h 578353"/>
                <a:gd name="connsiteX3-567" fmla="*/ 339280 w 514180"/>
                <a:gd name="connsiteY3-568" fmla="*/ 576561 h 578353"/>
                <a:gd name="connsiteX4-569" fmla="*/ 135770 w 514180"/>
                <a:gd name="connsiteY4-570" fmla="*/ 577341 h 578353"/>
                <a:gd name="connsiteX0-571" fmla="*/ 135770 w 514180"/>
                <a:gd name="connsiteY0-572" fmla="*/ 577341 h 578353"/>
                <a:gd name="connsiteX1-573" fmla="*/ 0 w 514180"/>
                <a:gd name="connsiteY1-574" fmla="*/ 0 h 578353"/>
                <a:gd name="connsiteX2-575" fmla="*/ 514180 w 514180"/>
                <a:gd name="connsiteY2-576" fmla="*/ 10891 h 578353"/>
                <a:gd name="connsiteX3-577" fmla="*/ 339280 w 514180"/>
                <a:gd name="connsiteY3-578" fmla="*/ 576561 h 578353"/>
                <a:gd name="connsiteX4-579" fmla="*/ 135770 w 514180"/>
                <a:gd name="connsiteY4-580" fmla="*/ 577341 h 578353"/>
                <a:gd name="connsiteX0-581" fmla="*/ 135770 w 514180"/>
                <a:gd name="connsiteY0-582" fmla="*/ 577341 h 578353"/>
                <a:gd name="connsiteX1-583" fmla="*/ 0 w 514180"/>
                <a:gd name="connsiteY1-584" fmla="*/ 0 h 578353"/>
                <a:gd name="connsiteX2-585" fmla="*/ 514180 w 514180"/>
                <a:gd name="connsiteY2-586" fmla="*/ 10891 h 578353"/>
                <a:gd name="connsiteX3-587" fmla="*/ 339280 w 514180"/>
                <a:gd name="connsiteY3-588" fmla="*/ 576561 h 578353"/>
                <a:gd name="connsiteX4-589" fmla="*/ 135770 w 514180"/>
                <a:gd name="connsiteY4-590" fmla="*/ 577341 h 578353"/>
                <a:gd name="connsiteX0-591" fmla="*/ 135770 w 514180"/>
                <a:gd name="connsiteY0-592" fmla="*/ 577341 h 577341"/>
                <a:gd name="connsiteX1-593" fmla="*/ 0 w 514180"/>
                <a:gd name="connsiteY1-594" fmla="*/ 0 h 577341"/>
                <a:gd name="connsiteX2-595" fmla="*/ 514180 w 514180"/>
                <a:gd name="connsiteY2-596" fmla="*/ 10891 h 577341"/>
                <a:gd name="connsiteX3-597" fmla="*/ 404259 w 514180"/>
                <a:gd name="connsiteY3-598" fmla="*/ 386400 h 577341"/>
                <a:gd name="connsiteX4-599" fmla="*/ 135770 w 514180"/>
                <a:gd name="connsiteY4-600" fmla="*/ 577341 h 577341"/>
                <a:gd name="connsiteX0-601" fmla="*/ 100781 w 514180"/>
                <a:gd name="connsiteY0-602" fmla="*/ 432218 h 432218"/>
                <a:gd name="connsiteX1-603" fmla="*/ 0 w 514180"/>
                <a:gd name="connsiteY1-604" fmla="*/ 0 h 432218"/>
                <a:gd name="connsiteX2-605" fmla="*/ 514180 w 514180"/>
                <a:gd name="connsiteY2-606" fmla="*/ 10891 h 432218"/>
                <a:gd name="connsiteX3-607" fmla="*/ 404259 w 514180"/>
                <a:gd name="connsiteY3-608" fmla="*/ 386400 h 432218"/>
                <a:gd name="connsiteX4-609" fmla="*/ 100781 w 514180"/>
                <a:gd name="connsiteY4-610" fmla="*/ 432218 h 432218"/>
                <a:gd name="connsiteX0-611" fmla="*/ 100781 w 514180"/>
                <a:gd name="connsiteY0-612" fmla="*/ 432218 h 432218"/>
                <a:gd name="connsiteX1-613" fmla="*/ 0 w 514180"/>
                <a:gd name="connsiteY1-614" fmla="*/ 0 h 432218"/>
                <a:gd name="connsiteX2-615" fmla="*/ 514180 w 514180"/>
                <a:gd name="connsiteY2-616" fmla="*/ 10891 h 432218"/>
                <a:gd name="connsiteX3-617" fmla="*/ 404259 w 514180"/>
                <a:gd name="connsiteY3-618" fmla="*/ 386400 h 432218"/>
                <a:gd name="connsiteX4-619" fmla="*/ 100781 w 514180"/>
                <a:gd name="connsiteY4-620" fmla="*/ 432218 h 432218"/>
                <a:gd name="connsiteX0-621" fmla="*/ 100781 w 514180"/>
                <a:gd name="connsiteY0-622" fmla="*/ 402193 h 402193"/>
                <a:gd name="connsiteX1-623" fmla="*/ 0 w 514180"/>
                <a:gd name="connsiteY1-624" fmla="*/ 0 h 402193"/>
                <a:gd name="connsiteX2-625" fmla="*/ 514180 w 514180"/>
                <a:gd name="connsiteY2-626" fmla="*/ 10891 h 402193"/>
                <a:gd name="connsiteX3-627" fmla="*/ 404259 w 514180"/>
                <a:gd name="connsiteY3-628" fmla="*/ 386400 h 402193"/>
                <a:gd name="connsiteX4-629" fmla="*/ 100781 w 514180"/>
                <a:gd name="connsiteY4-630" fmla="*/ 402193 h 4021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14180" h="402193">
                  <a:moveTo>
                    <a:pt x="100781" y="402193"/>
                  </a:moveTo>
                  <a:cubicBezTo>
                    <a:pt x="60584" y="194221"/>
                    <a:pt x="96631" y="442038"/>
                    <a:pt x="0" y="0"/>
                  </a:cubicBezTo>
                  <a:lnTo>
                    <a:pt x="514180" y="10891"/>
                  </a:lnTo>
                  <a:cubicBezTo>
                    <a:pt x="417353" y="348331"/>
                    <a:pt x="491637" y="89943"/>
                    <a:pt x="404259" y="386400"/>
                  </a:cubicBezTo>
                  <a:cubicBezTo>
                    <a:pt x="357814" y="390704"/>
                    <a:pt x="168880" y="400727"/>
                    <a:pt x="100781" y="402193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5" name="Freeform 274"/>
            <p:cNvSpPr/>
            <p:nvPr/>
          </p:nvSpPr>
          <p:spPr>
            <a:xfrm>
              <a:off x="3561391" y="5433960"/>
              <a:ext cx="573725" cy="1015589"/>
            </a:xfrm>
            <a:custGeom>
              <a:avLst/>
              <a:gdLst>
                <a:gd name="connsiteX0" fmla="*/ 139870 w 1040633"/>
                <a:gd name="connsiteY0" fmla="*/ 1191723 h 1219697"/>
                <a:gd name="connsiteX1" fmla="*/ 0 w 1040633"/>
                <a:gd name="connsiteY1" fmla="*/ 0 h 1219697"/>
                <a:gd name="connsiteX2" fmla="*/ 1040633 w 1040633"/>
                <a:gd name="connsiteY2" fmla="*/ 16785 h 1219697"/>
                <a:gd name="connsiteX3" fmla="*/ 833625 w 1040633"/>
                <a:gd name="connsiteY3" fmla="*/ 1219697 h 1219697"/>
                <a:gd name="connsiteX4" fmla="*/ 139870 w 1040633"/>
                <a:gd name="connsiteY4" fmla="*/ 1191723 h 1219697"/>
                <a:gd name="connsiteX0-1" fmla="*/ 139870 w 1040633"/>
                <a:gd name="connsiteY0-2" fmla="*/ 1191723 h 1219697"/>
                <a:gd name="connsiteX1-3" fmla="*/ 0 w 1040633"/>
                <a:gd name="connsiteY1-4" fmla="*/ 0 h 1219697"/>
                <a:gd name="connsiteX2-5" fmla="*/ 1040633 w 1040633"/>
                <a:gd name="connsiteY2-6" fmla="*/ 16785 h 1219697"/>
                <a:gd name="connsiteX3-7" fmla="*/ 833625 w 1040633"/>
                <a:gd name="connsiteY3-8" fmla="*/ 1219697 h 1219697"/>
                <a:gd name="connsiteX4-9" fmla="*/ 139870 w 1040633"/>
                <a:gd name="connsiteY4-10" fmla="*/ 1191723 h 1219697"/>
                <a:gd name="connsiteX0-11" fmla="*/ 139870 w 1040633"/>
                <a:gd name="connsiteY0-12" fmla="*/ 1191723 h 1219697"/>
                <a:gd name="connsiteX1-13" fmla="*/ 0 w 1040633"/>
                <a:gd name="connsiteY1-14" fmla="*/ 0 h 1219697"/>
                <a:gd name="connsiteX2-15" fmla="*/ 1040633 w 1040633"/>
                <a:gd name="connsiteY2-16" fmla="*/ 16785 h 1219697"/>
                <a:gd name="connsiteX3-17" fmla="*/ 833625 w 1040633"/>
                <a:gd name="connsiteY3-18" fmla="*/ 1219697 h 1219697"/>
                <a:gd name="connsiteX4-19" fmla="*/ 139870 w 1040633"/>
                <a:gd name="connsiteY4-20" fmla="*/ 1191723 h 1219697"/>
                <a:gd name="connsiteX0-21" fmla="*/ 139870 w 1040633"/>
                <a:gd name="connsiteY0-22" fmla="*/ 1191723 h 1219697"/>
                <a:gd name="connsiteX1-23" fmla="*/ 0 w 1040633"/>
                <a:gd name="connsiteY1-24" fmla="*/ 0 h 1219697"/>
                <a:gd name="connsiteX2-25" fmla="*/ 1040633 w 1040633"/>
                <a:gd name="connsiteY2-26" fmla="*/ 16785 h 1219697"/>
                <a:gd name="connsiteX3-27" fmla="*/ 833625 w 1040633"/>
                <a:gd name="connsiteY3-28" fmla="*/ 1219697 h 1219697"/>
                <a:gd name="connsiteX4-29" fmla="*/ 139870 w 1040633"/>
                <a:gd name="connsiteY4-30" fmla="*/ 1191723 h 1219697"/>
                <a:gd name="connsiteX0-31" fmla="*/ 139870 w 1040633"/>
                <a:gd name="connsiteY0-32" fmla="*/ 1191723 h 1219697"/>
                <a:gd name="connsiteX1-33" fmla="*/ 0 w 1040633"/>
                <a:gd name="connsiteY1-34" fmla="*/ 0 h 1219697"/>
                <a:gd name="connsiteX2-35" fmla="*/ 1040633 w 1040633"/>
                <a:gd name="connsiteY2-36" fmla="*/ 16785 h 1219697"/>
                <a:gd name="connsiteX3-37" fmla="*/ 833625 w 1040633"/>
                <a:gd name="connsiteY3-38" fmla="*/ 1219697 h 1219697"/>
                <a:gd name="connsiteX4-39" fmla="*/ 139870 w 1040633"/>
                <a:gd name="connsiteY4-40" fmla="*/ 1191723 h 1219697"/>
                <a:gd name="connsiteX0-41" fmla="*/ 139870 w 1040633"/>
                <a:gd name="connsiteY0-42" fmla="*/ 1191723 h 1219697"/>
                <a:gd name="connsiteX1-43" fmla="*/ 0 w 1040633"/>
                <a:gd name="connsiteY1-44" fmla="*/ 0 h 1219697"/>
                <a:gd name="connsiteX2-45" fmla="*/ 1040633 w 1040633"/>
                <a:gd name="connsiteY2-46" fmla="*/ 16785 h 1219697"/>
                <a:gd name="connsiteX3-47" fmla="*/ 833625 w 1040633"/>
                <a:gd name="connsiteY3-48" fmla="*/ 1219697 h 1219697"/>
                <a:gd name="connsiteX4-49" fmla="*/ 418712 w 1040633"/>
                <a:gd name="connsiteY4-50" fmla="*/ 1189324 h 1219697"/>
                <a:gd name="connsiteX5" fmla="*/ 139870 w 1040633"/>
                <a:gd name="connsiteY5" fmla="*/ 1191723 h 1219697"/>
                <a:gd name="connsiteX0-51" fmla="*/ 139870 w 1040633"/>
                <a:gd name="connsiteY0-52" fmla="*/ 1191723 h 1355926"/>
                <a:gd name="connsiteX1-53" fmla="*/ 0 w 1040633"/>
                <a:gd name="connsiteY1-54" fmla="*/ 0 h 1355926"/>
                <a:gd name="connsiteX2-55" fmla="*/ 1040633 w 1040633"/>
                <a:gd name="connsiteY2-56" fmla="*/ 16785 h 1355926"/>
                <a:gd name="connsiteX3-57" fmla="*/ 833625 w 1040633"/>
                <a:gd name="connsiteY3-58" fmla="*/ 1219697 h 1355926"/>
                <a:gd name="connsiteX4-59" fmla="*/ 139870 w 1040633"/>
                <a:gd name="connsiteY4-60" fmla="*/ 1191723 h 1355926"/>
                <a:gd name="connsiteX0-61" fmla="*/ 139870 w 1040633"/>
                <a:gd name="connsiteY0-62" fmla="*/ 1191723 h 1289901"/>
                <a:gd name="connsiteX1-63" fmla="*/ 0 w 1040633"/>
                <a:gd name="connsiteY1-64" fmla="*/ 0 h 1289901"/>
                <a:gd name="connsiteX2-65" fmla="*/ 1040633 w 1040633"/>
                <a:gd name="connsiteY2-66" fmla="*/ 16785 h 1289901"/>
                <a:gd name="connsiteX3-67" fmla="*/ 833625 w 1040633"/>
                <a:gd name="connsiteY3-68" fmla="*/ 1219697 h 1289901"/>
                <a:gd name="connsiteX4-69" fmla="*/ 139870 w 1040633"/>
                <a:gd name="connsiteY4-70" fmla="*/ 1191723 h 1289901"/>
                <a:gd name="connsiteX0-71" fmla="*/ 139870 w 1040633"/>
                <a:gd name="connsiteY0-72" fmla="*/ 1191723 h 1219697"/>
                <a:gd name="connsiteX1-73" fmla="*/ 0 w 1040633"/>
                <a:gd name="connsiteY1-74" fmla="*/ 0 h 1219697"/>
                <a:gd name="connsiteX2-75" fmla="*/ 1040633 w 1040633"/>
                <a:gd name="connsiteY2-76" fmla="*/ 16785 h 1219697"/>
                <a:gd name="connsiteX3-77" fmla="*/ 833625 w 1040633"/>
                <a:gd name="connsiteY3-78" fmla="*/ 1219697 h 1219697"/>
                <a:gd name="connsiteX4-79" fmla="*/ 139870 w 1040633"/>
                <a:gd name="connsiteY4-80" fmla="*/ 1191723 h 1219697"/>
                <a:gd name="connsiteX0-81" fmla="*/ 139870 w 1040633"/>
                <a:gd name="connsiteY0-82" fmla="*/ 1191723 h 1191723"/>
                <a:gd name="connsiteX1-83" fmla="*/ 0 w 1040633"/>
                <a:gd name="connsiteY1-84" fmla="*/ 0 h 1191723"/>
                <a:gd name="connsiteX2-85" fmla="*/ 1040633 w 1040633"/>
                <a:gd name="connsiteY2-86" fmla="*/ 16785 h 1191723"/>
                <a:gd name="connsiteX3-87" fmla="*/ 671988 w 1040633"/>
                <a:gd name="connsiteY3-88" fmla="*/ 1158121 h 1191723"/>
                <a:gd name="connsiteX4-89" fmla="*/ 139870 w 1040633"/>
                <a:gd name="connsiteY4-90" fmla="*/ 1191723 h 1191723"/>
                <a:gd name="connsiteX0-91" fmla="*/ 363082 w 1040633"/>
                <a:gd name="connsiteY0-92" fmla="*/ 1160935 h 1160935"/>
                <a:gd name="connsiteX1-93" fmla="*/ 0 w 1040633"/>
                <a:gd name="connsiteY1-94" fmla="*/ 0 h 1160935"/>
                <a:gd name="connsiteX2-95" fmla="*/ 1040633 w 1040633"/>
                <a:gd name="connsiteY2-96" fmla="*/ 16785 h 1160935"/>
                <a:gd name="connsiteX3-97" fmla="*/ 671988 w 1040633"/>
                <a:gd name="connsiteY3-98" fmla="*/ 1158121 h 1160935"/>
                <a:gd name="connsiteX4-99" fmla="*/ 363082 w 1040633"/>
                <a:gd name="connsiteY4-100" fmla="*/ 1160935 h 1160935"/>
                <a:gd name="connsiteX0-101" fmla="*/ 363082 w 1040633"/>
                <a:gd name="connsiteY0-102" fmla="*/ 1160935 h 1160935"/>
                <a:gd name="connsiteX1-103" fmla="*/ 0 w 1040633"/>
                <a:gd name="connsiteY1-104" fmla="*/ 0 h 1160935"/>
                <a:gd name="connsiteX2-105" fmla="*/ 1040633 w 1040633"/>
                <a:gd name="connsiteY2-106" fmla="*/ 16785 h 1160935"/>
                <a:gd name="connsiteX3-107" fmla="*/ 671988 w 1040633"/>
                <a:gd name="connsiteY3-108" fmla="*/ 1158121 h 1160935"/>
                <a:gd name="connsiteX4-109" fmla="*/ 363082 w 1040633"/>
                <a:gd name="connsiteY4-110" fmla="*/ 1160935 h 1160935"/>
                <a:gd name="connsiteX0-111" fmla="*/ 363082 w 1040633"/>
                <a:gd name="connsiteY0-112" fmla="*/ 1160935 h 1160935"/>
                <a:gd name="connsiteX1-113" fmla="*/ 0 w 1040633"/>
                <a:gd name="connsiteY1-114" fmla="*/ 0 h 1160935"/>
                <a:gd name="connsiteX2-115" fmla="*/ 1040633 w 1040633"/>
                <a:gd name="connsiteY2-116" fmla="*/ 16785 h 1160935"/>
                <a:gd name="connsiteX3-117" fmla="*/ 671988 w 1040633"/>
                <a:gd name="connsiteY3-118" fmla="*/ 1158121 h 1160935"/>
                <a:gd name="connsiteX4-119" fmla="*/ 363082 w 1040633"/>
                <a:gd name="connsiteY4-120" fmla="*/ 1160935 h 1160935"/>
                <a:gd name="connsiteX0-121" fmla="*/ 363082 w 1040633"/>
                <a:gd name="connsiteY0-122" fmla="*/ 1160935 h 1160935"/>
                <a:gd name="connsiteX1-123" fmla="*/ 0 w 1040633"/>
                <a:gd name="connsiteY1-124" fmla="*/ 0 h 1160935"/>
                <a:gd name="connsiteX2-125" fmla="*/ 1040633 w 1040633"/>
                <a:gd name="connsiteY2-126" fmla="*/ 16785 h 1160935"/>
                <a:gd name="connsiteX3-127" fmla="*/ 671988 w 1040633"/>
                <a:gd name="connsiteY3-128" fmla="*/ 1158121 h 1160935"/>
                <a:gd name="connsiteX4-129" fmla="*/ 363082 w 1040633"/>
                <a:gd name="connsiteY4-130" fmla="*/ 1160935 h 1160935"/>
                <a:gd name="connsiteX0-131" fmla="*/ 363082 w 1040633"/>
                <a:gd name="connsiteY0-132" fmla="*/ 1160935 h 1160935"/>
                <a:gd name="connsiteX1-133" fmla="*/ 0 w 1040633"/>
                <a:gd name="connsiteY1-134" fmla="*/ 0 h 1160935"/>
                <a:gd name="connsiteX2-135" fmla="*/ 1040633 w 1040633"/>
                <a:gd name="connsiteY2-136" fmla="*/ 16785 h 1160935"/>
                <a:gd name="connsiteX3-137" fmla="*/ 671988 w 1040633"/>
                <a:gd name="connsiteY3-138" fmla="*/ 1158121 h 1160935"/>
                <a:gd name="connsiteX4-139" fmla="*/ 363082 w 1040633"/>
                <a:gd name="connsiteY4-140" fmla="*/ 1160935 h 1160935"/>
                <a:gd name="connsiteX0-141" fmla="*/ 363082 w 1040633"/>
                <a:gd name="connsiteY0-142" fmla="*/ 1160935 h 1160935"/>
                <a:gd name="connsiteX1-143" fmla="*/ 0 w 1040633"/>
                <a:gd name="connsiteY1-144" fmla="*/ 0 h 1160935"/>
                <a:gd name="connsiteX2-145" fmla="*/ 1040633 w 1040633"/>
                <a:gd name="connsiteY2-146" fmla="*/ 16785 h 1160935"/>
                <a:gd name="connsiteX3-147" fmla="*/ 671988 w 1040633"/>
                <a:gd name="connsiteY3-148" fmla="*/ 1158121 h 1160935"/>
                <a:gd name="connsiteX4-149" fmla="*/ 363082 w 1040633"/>
                <a:gd name="connsiteY4-150" fmla="*/ 1160935 h 1160935"/>
                <a:gd name="connsiteX0-151" fmla="*/ 363082 w 1040633"/>
                <a:gd name="connsiteY0-152" fmla="*/ 1160935 h 1160935"/>
                <a:gd name="connsiteX1-153" fmla="*/ 0 w 1040633"/>
                <a:gd name="connsiteY1-154" fmla="*/ 0 h 1160935"/>
                <a:gd name="connsiteX2-155" fmla="*/ 1040633 w 1040633"/>
                <a:gd name="connsiteY2-156" fmla="*/ 16785 h 1160935"/>
                <a:gd name="connsiteX3-157" fmla="*/ 671988 w 1040633"/>
                <a:gd name="connsiteY3-158" fmla="*/ 1158121 h 1160935"/>
                <a:gd name="connsiteX4-159" fmla="*/ 363082 w 1040633"/>
                <a:gd name="connsiteY4-160" fmla="*/ 1160935 h 1160935"/>
                <a:gd name="connsiteX0-161" fmla="*/ 363082 w 778664"/>
                <a:gd name="connsiteY0-162" fmla="*/ 1160935 h 1160935"/>
                <a:gd name="connsiteX1-163" fmla="*/ 0 w 778664"/>
                <a:gd name="connsiteY1-164" fmla="*/ 0 h 1160935"/>
                <a:gd name="connsiteX2-165" fmla="*/ 778664 w 778664"/>
                <a:gd name="connsiteY2-166" fmla="*/ 130682 h 1160935"/>
                <a:gd name="connsiteX3-167" fmla="*/ 671988 w 778664"/>
                <a:gd name="connsiteY3-168" fmla="*/ 1158121 h 1160935"/>
                <a:gd name="connsiteX4-169" fmla="*/ 363082 w 778664"/>
                <a:gd name="connsiteY4-170" fmla="*/ 1160935 h 1160935"/>
                <a:gd name="connsiteX0-171" fmla="*/ 363082 w 778664"/>
                <a:gd name="connsiteY0-172" fmla="*/ 1160935 h 1160935"/>
                <a:gd name="connsiteX1-173" fmla="*/ 0 w 778664"/>
                <a:gd name="connsiteY1-174" fmla="*/ 0 h 1160935"/>
                <a:gd name="connsiteX2-175" fmla="*/ 778664 w 778664"/>
                <a:gd name="connsiteY2-176" fmla="*/ 130682 h 1160935"/>
                <a:gd name="connsiteX3-177" fmla="*/ 694768 w 778664"/>
                <a:gd name="connsiteY3-178" fmla="*/ 1112562 h 1160935"/>
                <a:gd name="connsiteX4-179" fmla="*/ 363082 w 778664"/>
                <a:gd name="connsiteY4-180" fmla="*/ 1160935 h 1160935"/>
                <a:gd name="connsiteX0-181" fmla="*/ 363082 w 778664"/>
                <a:gd name="connsiteY0-182" fmla="*/ 1160935 h 1160935"/>
                <a:gd name="connsiteX1-183" fmla="*/ 0 w 778664"/>
                <a:gd name="connsiteY1-184" fmla="*/ 0 h 1160935"/>
                <a:gd name="connsiteX2-185" fmla="*/ 778664 w 778664"/>
                <a:gd name="connsiteY2-186" fmla="*/ 130682 h 1160935"/>
                <a:gd name="connsiteX3-187" fmla="*/ 694768 w 778664"/>
                <a:gd name="connsiteY3-188" fmla="*/ 1112562 h 1160935"/>
                <a:gd name="connsiteX4-189" fmla="*/ 363082 w 778664"/>
                <a:gd name="connsiteY4-190" fmla="*/ 1160935 h 1160935"/>
                <a:gd name="connsiteX0-191" fmla="*/ 397252 w 778664"/>
                <a:gd name="connsiteY0-192" fmla="*/ 1103987 h 1112562"/>
                <a:gd name="connsiteX1-193" fmla="*/ 0 w 778664"/>
                <a:gd name="connsiteY1-194" fmla="*/ 0 h 1112562"/>
                <a:gd name="connsiteX2-195" fmla="*/ 778664 w 778664"/>
                <a:gd name="connsiteY2-196" fmla="*/ 130682 h 1112562"/>
                <a:gd name="connsiteX3-197" fmla="*/ 694768 w 778664"/>
                <a:gd name="connsiteY3-198" fmla="*/ 1112562 h 1112562"/>
                <a:gd name="connsiteX4-199" fmla="*/ 397252 w 778664"/>
                <a:gd name="connsiteY4-200" fmla="*/ 1103987 h 1112562"/>
                <a:gd name="connsiteX0-201" fmla="*/ 397252 w 778664"/>
                <a:gd name="connsiteY0-202" fmla="*/ 1103987 h 1112562"/>
                <a:gd name="connsiteX1-203" fmla="*/ 0 w 778664"/>
                <a:gd name="connsiteY1-204" fmla="*/ 0 h 1112562"/>
                <a:gd name="connsiteX2-205" fmla="*/ 778664 w 778664"/>
                <a:gd name="connsiteY2-206" fmla="*/ 130682 h 1112562"/>
                <a:gd name="connsiteX3-207" fmla="*/ 694768 w 778664"/>
                <a:gd name="connsiteY3-208" fmla="*/ 1112562 h 1112562"/>
                <a:gd name="connsiteX4-209" fmla="*/ 397252 w 778664"/>
                <a:gd name="connsiteY4-210" fmla="*/ 1103987 h 1112562"/>
                <a:gd name="connsiteX0-211" fmla="*/ 397252 w 778664"/>
                <a:gd name="connsiteY0-212" fmla="*/ 1103987 h 1112562"/>
                <a:gd name="connsiteX1-213" fmla="*/ 0 w 778664"/>
                <a:gd name="connsiteY1-214" fmla="*/ 0 h 1112562"/>
                <a:gd name="connsiteX2-215" fmla="*/ 778664 w 778664"/>
                <a:gd name="connsiteY2-216" fmla="*/ 130682 h 1112562"/>
                <a:gd name="connsiteX3-217" fmla="*/ 694768 w 778664"/>
                <a:gd name="connsiteY3-218" fmla="*/ 1112562 h 1112562"/>
                <a:gd name="connsiteX4-219" fmla="*/ 397252 w 778664"/>
                <a:gd name="connsiteY4-220" fmla="*/ 1103987 h 1112562"/>
                <a:gd name="connsiteX0-221" fmla="*/ 123893 w 505305"/>
                <a:gd name="connsiteY0-222" fmla="*/ 973305 h 981880"/>
                <a:gd name="connsiteX1-223" fmla="*/ 0 w 505305"/>
                <a:gd name="connsiteY1-224" fmla="*/ 28773 h 981880"/>
                <a:gd name="connsiteX2-225" fmla="*/ 505305 w 505305"/>
                <a:gd name="connsiteY2-226" fmla="*/ 0 h 981880"/>
                <a:gd name="connsiteX3-227" fmla="*/ 421409 w 505305"/>
                <a:gd name="connsiteY3-228" fmla="*/ 981880 h 981880"/>
                <a:gd name="connsiteX4-229" fmla="*/ 123893 w 505305"/>
                <a:gd name="connsiteY4-230" fmla="*/ 973305 h 981880"/>
                <a:gd name="connsiteX0-231" fmla="*/ 123893 w 505305"/>
                <a:gd name="connsiteY0-232" fmla="*/ 973305 h 981880"/>
                <a:gd name="connsiteX1-233" fmla="*/ 0 w 505305"/>
                <a:gd name="connsiteY1-234" fmla="*/ 28773 h 981880"/>
                <a:gd name="connsiteX2-235" fmla="*/ 505305 w 505305"/>
                <a:gd name="connsiteY2-236" fmla="*/ 0 h 981880"/>
                <a:gd name="connsiteX3-237" fmla="*/ 421409 w 505305"/>
                <a:gd name="connsiteY3-238" fmla="*/ 981880 h 981880"/>
                <a:gd name="connsiteX4-239" fmla="*/ 123893 w 505305"/>
                <a:gd name="connsiteY4-240" fmla="*/ 973305 h 981880"/>
                <a:gd name="connsiteX0-241" fmla="*/ 123893 w 505305"/>
                <a:gd name="connsiteY0-242" fmla="*/ 973305 h 981880"/>
                <a:gd name="connsiteX1-243" fmla="*/ 0 w 505305"/>
                <a:gd name="connsiteY1-244" fmla="*/ 28773 h 981880"/>
                <a:gd name="connsiteX2-245" fmla="*/ 505305 w 505305"/>
                <a:gd name="connsiteY2-246" fmla="*/ 0 h 981880"/>
                <a:gd name="connsiteX3-247" fmla="*/ 421409 w 505305"/>
                <a:gd name="connsiteY3-248" fmla="*/ 981880 h 981880"/>
                <a:gd name="connsiteX4-249" fmla="*/ 123893 w 505305"/>
                <a:gd name="connsiteY4-250" fmla="*/ 973305 h 981880"/>
                <a:gd name="connsiteX0-251" fmla="*/ 123893 w 505305"/>
                <a:gd name="connsiteY0-252" fmla="*/ 973305 h 981880"/>
                <a:gd name="connsiteX1-253" fmla="*/ 0 w 505305"/>
                <a:gd name="connsiteY1-254" fmla="*/ 28773 h 981880"/>
                <a:gd name="connsiteX2-255" fmla="*/ 505305 w 505305"/>
                <a:gd name="connsiteY2-256" fmla="*/ 0 h 981880"/>
                <a:gd name="connsiteX3-257" fmla="*/ 421409 w 505305"/>
                <a:gd name="connsiteY3-258" fmla="*/ 981880 h 981880"/>
                <a:gd name="connsiteX4-259" fmla="*/ 123893 w 505305"/>
                <a:gd name="connsiteY4-260" fmla="*/ 973305 h 981880"/>
                <a:gd name="connsiteX0-261" fmla="*/ 118198 w 499610"/>
                <a:gd name="connsiteY0-262" fmla="*/ 973305 h 981880"/>
                <a:gd name="connsiteX1-263" fmla="*/ 0 w 499610"/>
                <a:gd name="connsiteY1-264" fmla="*/ 11688 h 981880"/>
                <a:gd name="connsiteX2-265" fmla="*/ 499610 w 499610"/>
                <a:gd name="connsiteY2-266" fmla="*/ 0 h 981880"/>
                <a:gd name="connsiteX3-267" fmla="*/ 415714 w 499610"/>
                <a:gd name="connsiteY3-268" fmla="*/ 981880 h 981880"/>
                <a:gd name="connsiteX4-269" fmla="*/ 118198 w 499610"/>
                <a:gd name="connsiteY4-270" fmla="*/ 973305 h 981880"/>
                <a:gd name="connsiteX0-271" fmla="*/ 118198 w 499610"/>
                <a:gd name="connsiteY0-272" fmla="*/ 973305 h 981880"/>
                <a:gd name="connsiteX1-273" fmla="*/ 0 w 499610"/>
                <a:gd name="connsiteY1-274" fmla="*/ 11688 h 981880"/>
                <a:gd name="connsiteX2-275" fmla="*/ 499610 w 499610"/>
                <a:gd name="connsiteY2-276" fmla="*/ 0 h 981880"/>
                <a:gd name="connsiteX3-277" fmla="*/ 415714 w 499610"/>
                <a:gd name="connsiteY3-278" fmla="*/ 981880 h 981880"/>
                <a:gd name="connsiteX4-279" fmla="*/ 118198 w 499610"/>
                <a:gd name="connsiteY4-280" fmla="*/ 973305 h 981880"/>
                <a:gd name="connsiteX0-281" fmla="*/ 118198 w 499610"/>
                <a:gd name="connsiteY0-282" fmla="*/ 973305 h 981880"/>
                <a:gd name="connsiteX1-283" fmla="*/ 0 w 499610"/>
                <a:gd name="connsiteY1-284" fmla="*/ 11688 h 981880"/>
                <a:gd name="connsiteX2-285" fmla="*/ 499610 w 499610"/>
                <a:gd name="connsiteY2-286" fmla="*/ 0 h 981880"/>
                <a:gd name="connsiteX3-287" fmla="*/ 415714 w 499610"/>
                <a:gd name="connsiteY3-288" fmla="*/ 981880 h 981880"/>
                <a:gd name="connsiteX4-289" fmla="*/ 118198 w 499610"/>
                <a:gd name="connsiteY4-290" fmla="*/ 973305 h 981880"/>
                <a:gd name="connsiteX0-291" fmla="*/ 118198 w 499610"/>
                <a:gd name="connsiteY0-292" fmla="*/ 973305 h 981880"/>
                <a:gd name="connsiteX1-293" fmla="*/ 0 w 499610"/>
                <a:gd name="connsiteY1-294" fmla="*/ 11688 h 981880"/>
                <a:gd name="connsiteX2-295" fmla="*/ 499610 w 499610"/>
                <a:gd name="connsiteY2-296" fmla="*/ 0 h 981880"/>
                <a:gd name="connsiteX3-297" fmla="*/ 415714 w 499610"/>
                <a:gd name="connsiteY3-298" fmla="*/ 981880 h 981880"/>
                <a:gd name="connsiteX4-299" fmla="*/ 118198 w 499610"/>
                <a:gd name="connsiteY4-300" fmla="*/ 973305 h 981880"/>
                <a:gd name="connsiteX0-301" fmla="*/ 118198 w 499610"/>
                <a:gd name="connsiteY0-302" fmla="*/ 973305 h 981880"/>
                <a:gd name="connsiteX1-303" fmla="*/ 0 w 499610"/>
                <a:gd name="connsiteY1-304" fmla="*/ 11688 h 981880"/>
                <a:gd name="connsiteX2-305" fmla="*/ 499610 w 499610"/>
                <a:gd name="connsiteY2-306" fmla="*/ 0 h 981880"/>
                <a:gd name="connsiteX3-307" fmla="*/ 415714 w 499610"/>
                <a:gd name="connsiteY3-308" fmla="*/ 981880 h 981880"/>
                <a:gd name="connsiteX4-309" fmla="*/ 118198 w 499610"/>
                <a:gd name="connsiteY4-310" fmla="*/ 973305 h 981880"/>
                <a:gd name="connsiteX0-311" fmla="*/ 118198 w 499610"/>
                <a:gd name="connsiteY0-312" fmla="*/ 973305 h 976186"/>
                <a:gd name="connsiteX1-313" fmla="*/ 0 w 499610"/>
                <a:gd name="connsiteY1-314" fmla="*/ 11688 h 976186"/>
                <a:gd name="connsiteX2-315" fmla="*/ 499610 w 499610"/>
                <a:gd name="connsiteY2-316" fmla="*/ 0 h 976186"/>
                <a:gd name="connsiteX3-317" fmla="*/ 273339 w 499610"/>
                <a:gd name="connsiteY3-318" fmla="*/ 976186 h 976186"/>
                <a:gd name="connsiteX4-319" fmla="*/ 118198 w 499610"/>
                <a:gd name="connsiteY4-320" fmla="*/ 973305 h 976186"/>
                <a:gd name="connsiteX0-321" fmla="*/ 118198 w 499610"/>
                <a:gd name="connsiteY0-322" fmla="*/ 973305 h 976186"/>
                <a:gd name="connsiteX1-323" fmla="*/ 0 w 499610"/>
                <a:gd name="connsiteY1-324" fmla="*/ 11688 h 976186"/>
                <a:gd name="connsiteX2-325" fmla="*/ 499610 w 499610"/>
                <a:gd name="connsiteY2-326" fmla="*/ 0 h 976186"/>
                <a:gd name="connsiteX3-327" fmla="*/ 273339 w 499610"/>
                <a:gd name="connsiteY3-328" fmla="*/ 976186 h 976186"/>
                <a:gd name="connsiteX4-329" fmla="*/ 118198 w 499610"/>
                <a:gd name="connsiteY4-330" fmla="*/ 973305 h 976186"/>
                <a:gd name="connsiteX0-331" fmla="*/ 197928 w 499610"/>
                <a:gd name="connsiteY0-332" fmla="*/ 973305 h 976186"/>
                <a:gd name="connsiteX1-333" fmla="*/ 0 w 499610"/>
                <a:gd name="connsiteY1-334" fmla="*/ 11688 h 976186"/>
                <a:gd name="connsiteX2-335" fmla="*/ 499610 w 499610"/>
                <a:gd name="connsiteY2-336" fmla="*/ 0 h 976186"/>
                <a:gd name="connsiteX3-337" fmla="*/ 273339 w 499610"/>
                <a:gd name="connsiteY3-338" fmla="*/ 976186 h 976186"/>
                <a:gd name="connsiteX4-339" fmla="*/ 197928 w 499610"/>
                <a:gd name="connsiteY4-340" fmla="*/ 973305 h 976186"/>
                <a:gd name="connsiteX0-341" fmla="*/ 197928 w 499610"/>
                <a:gd name="connsiteY0-342" fmla="*/ 973305 h 976186"/>
                <a:gd name="connsiteX1-343" fmla="*/ 0 w 499610"/>
                <a:gd name="connsiteY1-344" fmla="*/ 11688 h 976186"/>
                <a:gd name="connsiteX2-345" fmla="*/ 499610 w 499610"/>
                <a:gd name="connsiteY2-346" fmla="*/ 0 h 976186"/>
                <a:gd name="connsiteX3-347" fmla="*/ 273339 w 499610"/>
                <a:gd name="connsiteY3-348" fmla="*/ 976186 h 976186"/>
                <a:gd name="connsiteX4-349" fmla="*/ 197928 w 499610"/>
                <a:gd name="connsiteY4-350" fmla="*/ 973305 h 976186"/>
                <a:gd name="connsiteX0-351" fmla="*/ 197928 w 499610"/>
                <a:gd name="connsiteY0-352" fmla="*/ 973305 h 976186"/>
                <a:gd name="connsiteX1-353" fmla="*/ 0 w 499610"/>
                <a:gd name="connsiteY1-354" fmla="*/ 11688 h 976186"/>
                <a:gd name="connsiteX2-355" fmla="*/ 499610 w 499610"/>
                <a:gd name="connsiteY2-356" fmla="*/ 0 h 976186"/>
                <a:gd name="connsiteX3-357" fmla="*/ 273339 w 499610"/>
                <a:gd name="connsiteY3-358" fmla="*/ 976186 h 976186"/>
                <a:gd name="connsiteX4-359" fmla="*/ 197928 w 499610"/>
                <a:gd name="connsiteY4-360" fmla="*/ 973305 h 976186"/>
                <a:gd name="connsiteX0-361" fmla="*/ 197928 w 499610"/>
                <a:gd name="connsiteY0-362" fmla="*/ 973305 h 976186"/>
                <a:gd name="connsiteX1-363" fmla="*/ 0 w 499610"/>
                <a:gd name="connsiteY1-364" fmla="*/ 11688 h 976186"/>
                <a:gd name="connsiteX2-365" fmla="*/ 499610 w 499610"/>
                <a:gd name="connsiteY2-366" fmla="*/ 0 h 976186"/>
                <a:gd name="connsiteX3-367" fmla="*/ 273339 w 499610"/>
                <a:gd name="connsiteY3-368" fmla="*/ 976186 h 976186"/>
                <a:gd name="connsiteX4-369" fmla="*/ 197928 w 499610"/>
                <a:gd name="connsiteY4-370" fmla="*/ 973305 h 976186"/>
                <a:gd name="connsiteX0-371" fmla="*/ 197928 w 621064"/>
                <a:gd name="connsiteY0-372" fmla="*/ 973305 h 973305"/>
                <a:gd name="connsiteX1-373" fmla="*/ 0 w 621064"/>
                <a:gd name="connsiteY1-374" fmla="*/ 11688 h 973305"/>
                <a:gd name="connsiteX2-375" fmla="*/ 499610 w 621064"/>
                <a:gd name="connsiteY2-376" fmla="*/ 0 h 973305"/>
                <a:gd name="connsiteX3-377" fmla="*/ 558839 w 621064"/>
                <a:gd name="connsiteY3-378" fmla="*/ 754682 h 973305"/>
                <a:gd name="connsiteX4-379" fmla="*/ 197928 w 621064"/>
                <a:gd name="connsiteY4-380" fmla="*/ 973305 h 973305"/>
                <a:gd name="connsiteX0-381" fmla="*/ 197928 w 558839"/>
                <a:gd name="connsiteY0-382" fmla="*/ 973305 h 973305"/>
                <a:gd name="connsiteX1-383" fmla="*/ 0 w 558839"/>
                <a:gd name="connsiteY1-384" fmla="*/ 11688 h 973305"/>
                <a:gd name="connsiteX2-385" fmla="*/ 499610 w 558839"/>
                <a:gd name="connsiteY2-386" fmla="*/ 0 h 973305"/>
                <a:gd name="connsiteX3-387" fmla="*/ 558839 w 558839"/>
                <a:gd name="connsiteY3-388" fmla="*/ 754682 h 973305"/>
                <a:gd name="connsiteX4-389" fmla="*/ 197928 w 558839"/>
                <a:gd name="connsiteY4-390" fmla="*/ 973305 h 973305"/>
                <a:gd name="connsiteX0-391" fmla="*/ 197928 w 558839"/>
                <a:gd name="connsiteY0-392" fmla="*/ 973305 h 973305"/>
                <a:gd name="connsiteX1-393" fmla="*/ 0 w 558839"/>
                <a:gd name="connsiteY1-394" fmla="*/ 11688 h 973305"/>
                <a:gd name="connsiteX2-395" fmla="*/ 499610 w 558839"/>
                <a:gd name="connsiteY2-396" fmla="*/ 0 h 973305"/>
                <a:gd name="connsiteX3-397" fmla="*/ 558839 w 558839"/>
                <a:gd name="connsiteY3-398" fmla="*/ 754682 h 973305"/>
                <a:gd name="connsiteX4-399" fmla="*/ 197928 w 558839"/>
                <a:gd name="connsiteY4-400" fmla="*/ 973305 h 973305"/>
                <a:gd name="connsiteX0-401" fmla="*/ 370213 w 558839"/>
                <a:gd name="connsiteY0-402" fmla="*/ 796102 h 796102"/>
                <a:gd name="connsiteX1-403" fmla="*/ 0 w 558839"/>
                <a:gd name="connsiteY1-404" fmla="*/ 11688 h 796102"/>
                <a:gd name="connsiteX2-405" fmla="*/ 499610 w 558839"/>
                <a:gd name="connsiteY2-406" fmla="*/ 0 h 796102"/>
                <a:gd name="connsiteX3-407" fmla="*/ 558839 w 558839"/>
                <a:gd name="connsiteY3-408" fmla="*/ 754682 h 796102"/>
                <a:gd name="connsiteX4-409" fmla="*/ 370213 w 558839"/>
                <a:gd name="connsiteY4-410" fmla="*/ 796102 h 796102"/>
                <a:gd name="connsiteX0-411" fmla="*/ 370213 w 558839"/>
                <a:gd name="connsiteY0-412" fmla="*/ 796102 h 796102"/>
                <a:gd name="connsiteX1-413" fmla="*/ 0 w 558839"/>
                <a:gd name="connsiteY1-414" fmla="*/ 11688 h 796102"/>
                <a:gd name="connsiteX2-415" fmla="*/ 499610 w 558839"/>
                <a:gd name="connsiteY2-416" fmla="*/ 0 h 796102"/>
                <a:gd name="connsiteX3-417" fmla="*/ 558839 w 558839"/>
                <a:gd name="connsiteY3-418" fmla="*/ 754682 h 796102"/>
                <a:gd name="connsiteX4-419" fmla="*/ 370213 w 558839"/>
                <a:gd name="connsiteY4-420" fmla="*/ 796102 h 796102"/>
                <a:gd name="connsiteX0-421" fmla="*/ 370213 w 558839"/>
                <a:gd name="connsiteY0-422" fmla="*/ 796102 h 796102"/>
                <a:gd name="connsiteX1-423" fmla="*/ 0 w 558839"/>
                <a:gd name="connsiteY1-424" fmla="*/ 11688 h 796102"/>
                <a:gd name="connsiteX2-425" fmla="*/ 499610 w 558839"/>
                <a:gd name="connsiteY2-426" fmla="*/ 0 h 796102"/>
                <a:gd name="connsiteX3-427" fmla="*/ 558839 w 558839"/>
                <a:gd name="connsiteY3-428" fmla="*/ 754682 h 796102"/>
                <a:gd name="connsiteX4-429" fmla="*/ 370213 w 558839"/>
                <a:gd name="connsiteY4-430" fmla="*/ 796102 h 796102"/>
                <a:gd name="connsiteX0-431" fmla="*/ 370213 w 558839"/>
                <a:gd name="connsiteY0-432" fmla="*/ 1315828 h 1315828"/>
                <a:gd name="connsiteX1-433" fmla="*/ 0 w 558839"/>
                <a:gd name="connsiteY1-434" fmla="*/ 531414 h 1315828"/>
                <a:gd name="connsiteX2-435" fmla="*/ 506930 w 558839"/>
                <a:gd name="connsiteY2-436" fmla="*/ 0 h 1315828"/>
                <a:gd name="connsiteX3-437" fmla="*/ 558839 w 558839"/>
                <a:gd name="connsiteY3-438" fmla="*/ 1274408 h 1315828"/>
                <a:gd name="connsiteX4-439" fmla="*/ 370213 w 558839"/>
                <a:gd name="connsiteY4-440" fmla="*/ 1315828 h 1315828"/>
                <a:gd name="connsiteX0-441" fmla="*/ 384853 w 573479"/>
                <a:gd name="connsiteY0-442" fmla="*/ 1326654 h 1326654"/>
                <a:gd name="connsiteX1-443" fmla="*/ 0 w 573479"/>
                <a:gd name="connsiteY1-444" fmla="*/ 554 h 1326654"/>
                <a:gd name="connsiteX2-445" fmla="*/ 521570 w 573479"/>
                <a:gd name="connsiteY2-446" fmla="*/ 10826 h 1326654"/>
                <a:gd name="connsiteX3-447" fmla="*/ 573479 w 573479"/>
                <a:gd name="connsiteY3-448" fmla="*/ 1285234 h 1326654"/>
                <a:gd name="connsiteX4-449" fmla="*/ 384853 w 573479"/>
                <a:gd name="connsiteY4-450" fmla="*/ 1326654 h 1326654"/>
                <a:gd name="connsiteX0-451" fmla="*/ 384853 w 573479"/>
                <a:gd name="connsiteY0-452" fmla="*/ 1326654 h 1326654"/>
                <a:gd name="connsiteX1-453" fmla="*/ 0 w 573479"/>
                <a:gd name="connsiteY1-454" fmla="*/ 554 h 1326654"/>
                <a:gd name="connsiteX2-455" fmla="*/ 521570 w 573479"/>
                <a:gd name="connsiteY2-456" fmla="*/ 10826 h 1326654"/>
                <a:gd name="connsiteX3-457" fmla="*/ 573479 w 573479"/>
                <a:gd name="connsiteY3-458" fmla="*/ 1285234 h 1326654"/>
                <a:gd name="connsiteX4-459" fmla="*/ 384853 w 573479"/>
                <a:gd name="connsiteY4-460" fmla="*/ 1326654 h 1326654"/>
                <a:gd name="connsiteX0-461" fmla="*/ 384853 w 573479"/>
                <a:gd name="connsiteY0-462" fmla="*/ 1326654 h 1326654"/>
                <a:gd name="connsiteX1-463" fmla="*/ 0 w 573479"/>
                <a:gd name="connsiteY1-464" fmla="*/ 554 h 1326654"/>
                <a:gd name="connsiteX2-465" fmla="*/ 521570 w 573479"/>
                <a:gd name="connsiteY2-466" fmla="*/ 10826 h 1326654"/>
                <a:gd name="connsiteX3-467" fmla="*/ 573479 w 573479"/>
                <a:gd name="connsiteY3-468" fmla="*/ 1285234 h 1326654"/>
                <a:gd name="connsiteX4-469" fmla="*/ 384853 w 573479"/>
                <a:gd name="connsiteY4-470" fmla="*/ 1326654 h 1326654"/>
                <a:gd name="connsiteX0-471" fmla="*/ 384853 w 573479"/>
                <a:gd name="connsiteY0-472" fmla="*/ 1326654 h 1326654"/>
                <a:gd name="connsiteX1-473" fmla="*/ 0 w 573479"/>
                <a:gd name="connsiteY1-474" fmla="*/ 554 h 1326654"/>
                <a:gd name="connsiteX2-475" fmla="*/ 521570 w 573479"/>
                <a:gd name="connsiteY2-476" fmla="*/ 10826 h 1326654"/>
                <a:gd name="connsiteX3-477" fmla="*/ 573479 w 573479"/>
                <a:gd name="connsiteY3-478" fmla="*/ 1285234 h 1326654"/>
                <a:gd name="connsiteX4-479" fmla="*/ 384853 w 573479"/>
                <a:gd name="connsiteY4-480" fmla="*/ 1326654 h 1326654"/>
                <a:gd name="connsiteX0-481" fmla="*/ 384853 w 573479"/>
                <a:gd name="connsiteY0-482" fmla="*/ 1326654 h 1326654"/>
                <a:gd name="connsiteX1-483" fmla="*/ 0 w 573479"/>
                <a:gd name="connsiteY1-484" fmla="*/ 554 h 1326654"/>
                <a:gd name="connsiteX2-485" fmla="*/ 521570 w 573479"/>
                <a:gd name="connsiteY2-486" fmla="*/ 10826 h 1326654"/>
                <a:gd name="connsiteX3-487" fmla="*/ 573479 w 573479"/>
                <a:gd name="connsiteY3-488" fmla="*/ 1285234 h 1326654"/>
                <a:gd name="connsiteX4-489" fmla="*/ 384853 w 573479"/>
                <a:gd name="connsiteY4-490" fmla="*/ 1326654 h 1326654"/>
                <a:gd name="connsiteX0-491" fmla="*/ 384853 w 573479"/>
                <a:gd name="connsiteY0-492" fmla="*/ 1326654 h 1326654"/>
                <a:gd name="connsiteX1-493" fmla="*/ 0 w 573479"/>
                <a:gd name="connsiteY1-494" fmla="*/ 554 h 1326654"/>
                <a:gd name="connsiteX2-495" fmla="*/ 521570 w 573479"/>
                <a:gd name="connsiteY2-496" fmla="*/ 10826 h 1326654"/>
                <a:gd name="connsiteX3-497" fmla="*/ 573479 w 573479"/>
                <a:gd name="connsiteY3-498" fmla="*/ 1285234 h 1326654"/>
                <a:gd name="connsiteX4-499" fmla="*/ 384853 w 573479"/>
                <a:gd name="connsiteY4-500" fmla="*/ 1326654 h 1326654"/>
                <a:gd name="connsiteX0-501" fmla="*/ 384853 w 588119"/>
                <a:gd name="connsiteY0-502" fmla="*/ 1326654 h 1326654"/>
                <a:gd name="connsiteX1-503" fmla="*/ 0 w 588119"/>
                <a:gd name="connsiteY1-504" fmla="*/ 554 h 1326654"/>
                <a:gd name="connsiteX2-505" fmla="*/ 521570 w 588119"/>
                <a:gd name="connsiteY2-506" fmla="*/ 10826 h 1326654"/>
                <a:gd name="connsiteX3-507" fmla="*/ 588119 w 588119"/>
                <a:gd name="connsiteY3-508" fmla="*/ 1321835 h 1326654"/>
                <a:gd name="connsiteX4-509" fmla="*/ 384853 w 588119"/>
                <a:gd name="connsiteY4-510" fmla="*/ 1326654 h 1326654"/>
                <a:gd name="connsiteX0-511" fmla="*/ 384853 w 588119"/>
                <a:gd name="connsiteY0-512" fmla="*/ 1326654 h 1326654"/>
                <a:gd name="connsiteX1-513" fmla="*/ 0 w 588119"/>
                <a:gd name="connsiteY1-514" fmla="*/ 554 h 1326654"/>
                <a:gd name="connsiteX2-515" fmla="*/ 521570 w 588119"/>
                <a:gd name="connsiteY2-516" fmla="*/ 10826 h 1326654"/>
                <a:gd name="connsiteX3-517" fmla="*/ 588119 w 588119"/>
                <a:gd name="connsiteY3-518" fmla="*/ 1321835 h 1326654"/>
                <a:gd name="connsiteX4-519" fmla="*/ 384853 w 588119"/>
                <a:gd name="connsiteY4-520" fmla="*/ 1326654 h 1326654"/>
                <a:gd name="connsiteX0-521" fmla="*/ 384853 w 588119"/>
                <a:gd name="connsiteY0-522" fmla="*/ 1326148 h 1326148"/>
                <a:gd name="connsiteX1-523" fmla="*/ 0 w 588119"/>
                <a:gd name="connsiteY1-524" fmla="*/ 48 h 1326148"/>
                <a:gd name="connsiteX2-525" fmla="*/ 521570 w 588119"/>
                <a:gd name="connsiteY2-526" fmla="*/ 228243 h 1326148"/>
                <a:gd name="connsiteX3-527" fmla="*/ 588119 w 588119"/>
                <a:gd name="connsiteY3-528" fmla="*/ 1321329 h 1326148"/>
                <a:gd name="connsiteX4-529" fmla="*/ 384853 w 588119"/>
                <a:gd name="connsiteY4-530" fmla="*/ 1326148 h 1326148"/>
                <a:gd name="connsiteX0-531" fmla="*/ 384853 w 588119"/>
                <a:gd name="connsiteY0-532" fmla="*/ 1326148 h 1326148"/>
                <a:gd name="connsiteX1-533" fmla="*/ 0 w 588119"/>
                <a:gd name="connsiteY1-534" fmla="*/ 48 h 1326148"/>
                <a:gd name="connsiteX2-535" fmla="*/ 521570 w 588119"/>
                <a:gd name="connsiteY2-536" fmla="*/ 228243 h 1326148"/>
                <a:gd name="connsiteX3-537" fmla="*/ 588119 w 588119"/>
                <a:gd name="connsiteY3-538" fmla="*/ 1321329 h 1326148"/>
                <a:gd name="connsiteX4-539" fmla="*/ 384853 w 588119"/>
                <a:gd name="connsiteY4-540" fmla="*/ 1326148 h 1326148"/>
                <a:gd name="connsiteX0-541" fmla="*/ 384853 w 588119"/>
                <a:gd name="connsiteY0-542" fmla="*/ 1326148 h 1326148"/>
                <a:gd name="connsiteX1-543" fmla="*/ 0 w 588119"/>
                <a:gd name="connsiteY1-544" fmla="*/ 48 h 1326148"/>
                <a:gd name="connsiteX2-545" fmla="*/ 521570 w 588119"/>
                <a:gd name="connsiteY2-546" fmla="*/ 228243 h 1326148"/>
                <a:gd name="connsiteX3-547" fmla="*/ 588119 w 588119"/>
                <a:gd name="connsiteY3-548" fmla="*/ 1321329 h 1326148"/>
                <a:gd name="connsiteX4-549" fmla="*/ 384853 w 588119"/>
                <a:gd name="connsiteY4-550" fmla="*/ 1326148 h 1326148"/>
                <a:gd name="connsiteX0-551" fmla="*/ 366066 w 569332"/>
                <a:gd name="connsiteY0-552" fmla="*/ 1097905 h 1097905"/>
                <a:gd name="connsiteX1-553" fmla="*/ 0 w 569332"/>
                <a:gd name="connsiteY1-554" fmla="*/ 4757 h 1097905"/>
                <a:gd name="connsiteX2-555" fmla="*/ 502783 w 569332"/>
                <a:gd name="connsiteY2-556" fmla="*/ 0 h 1097905"/>
                <a:gd name="connsiteX3-557" fmla="*/ 569332 w 569332"/>
                <a:gd name="connsiteY3-558" fmla="*/ 1093086 h 1097905"/>
                <a:gd name="connsiteX4-559" fmla="*/ 366066 w 569332"/>
                <a:gd name="connsiteY4-560" fmla="*/ 1097905 h 1097905"/>
                <a:gd name="connsiteX0-561" fmla="*/ 366066 w 569332"/>
                <a:gd name="connsiteY0-562" fmla="*/ 1097905 h 1097905"/>
                <a:gd name="connsiteX1-563" fmla="*/ 0 w 569332"/>
                <a:gd name="connsiteY1-564" fmla="*/ 4757 h 1097905"/>
                <a:gd name="connsiteX2-565" fmla="*/ 502783 w 569332"/>
                <a:gd name="connsiteY2-566" fmla="*/ 0 h 1097905"/>
                <a:gd name="connsiteX3-567" fmla="*/ 569332 w 569332"/>
                <a:gd name="connsiteY3-568" fmla="*/ 1093086 h 1097905"/>
                <a:gd name="connsiteX4-569" fmla="*/ 366066 w 569332"/>
                <a:gd name="connsiteY4-570" fmla="*/ 1097905 h 1097905"/>
                <a:gd name="connsiteX0-571" fmla="*/ 366066 w 569332"/>
                <a:gd name="connsiteY0-572" fmla="*/ 1097905 h 1097905"/>
                <a:gd name="connsiteX1-573" fmla="*/ 0 w 569332"/>
                <a:gd name="connsiteY1-574" fmla="*/ 4757 h 1097905"/>
                <a:gd name="connsiteX2-575" fmla="*/ 502783 w 569332"/>
                <a:gd name="connsiteY2-576" fmla="*/ 0 h 1097905"/>
                <a:gd name="connsiteX3-577" fmla="*/ 569332 w 569332"/>
                <a:gd name="connsiteY3-578" fmla="*/ 1093086 h 1097905"/>
                <a:gd name="connsiteX4-579" fmla="*/ 366066 w 569332"/>
                <a:gd name="connsiteY4-580" fmla="*/ 1097905 h 1097905"/>
                <a:gd name="connsiteX0-581" fmla="*/ 366066 w 594113"/>
                <a:gd name="connsiteY0-582" fmla="*/ 1097905 h 1179971"/>
                <a:gd name="connsiteX1-583" fmla="*/ 0 w 594113"/>
                <a:gd name="connsiteY1-584" fmla="*/ 4757 h 1179971"/>
                <a:gd name="connsiteX2-585" fmla="*/ 502783 w 594113"/>
                <a:gd name="connsiteY2-586" fmla="*/ 0 h 1179971"/>
                <a:gd name="connsiteX3-587" fmla="*/ 594113 w 594113"/>
                <a:gd name="connsiteY3-588" fmla="*/ 1179818 h 1179971"/>
                <a:gd name="connsiteX4-589" fmla="*/ 366066 w 594113"/>
                <a:gd name="connsiteY4-590" fmla="*/ 1097905 h 1179971"/>
                <a:gd name="connsiteX0-591" fmla="*/ 403236 w 594113"/>
                <a:gd name="connsiteY0-592" fmla="*/ 1215612 h 1215612"/>
                <a:gd name="connsiteX1-593" fmla="*/ 0 w 594113"/>
                <a:gd name="connsiteY1-594" fmla="*/ 4757 h 1215612"/>
                <a:gd name="connsiteX2-595" fmla="*/ 502783 w 594113"/>
                <a:gd name="connsiteY2-596" fmla="*/ 0 h 1215612"/>
                <a:gd name="connsiteX3-597" fmla="*/ 594113 w 594113"/>
                <a:gd name="connsiteY3-598" fmla="*/ 1179818 h 1215612"/>
                <a:gd name="connsiteX4-599" fmla="*/ 403236 w 594113"/>
                <a:gd name="connsiteY4-600" fmla="*/ 1215612 h 1215612"/>
                <a:gd name="connsiteX0-601" fmla="*/ 403236 w 574100"/>
                <a:gd name="connsiteY0-602" fmla="*/ 1215612 h 1215612"/>
                <a:gd name="connsiteX1-603" fmla="*/ 0 w 574100"/>
                <a:gd name="connsiteY1-604" fmla="*/ 4757 h 1215612"/>
                <a:gd name="connsiteX2-605" fmla="*/ 502783 w 574100"/>
                <a:gd name="connsiteY2-606" fmla="*/ 0 h 1215612"/>
                <a:gd name="connsiteX3-607" fmla="*/ 574100 w 574100"/>
                <a:gd name="connsiteY3-608" fmla="*/ 1014877 h 1215612"/>
                <a:gd name="connsiteX4-609" fmla="*/ 403236 w 574100"/>
                <a:gd name="connsiteY4-610" fmla="*/ 1215612 h 1215612"/>
                <a:gd name="connsiteX0-611" fmla="*/ 333190 w 574100"/>
                <a:gd name="connsiteY0-612" fmla="*/ 985695 h 1015244"/>
                <a:gd name="connsiteX1-613" fmla="*/ 0 w 574100"/>
                <a:gd name="connsiteY1-614" fmla="*/ 4757 h 1015244"/>
                <a:gd name="connsiteX2-615" fmla="*/ 502783 w 574100"/>
                <a:gd name="connsiteY2-616" fmla="*/ 0 h 1015244"/>
                <a:gd name="connsiteX3-617" fmla="*/ 574100 w 574100"/>
                <a:gd name="connsiteY3-618" fmla="*/ 1014877 h 1015244"/>
                <a:gd name="connsiteX4-619" fmla="*/ 333190 w 574100"/>
                <a:gd name="connsiteY4-620" fmla="*/ 985695 h 101524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74100" h="1015244">
                  <a:moveTo>
                    <a:pt x="333190" y="985695"/>
                  </a:moveTo>
                  <a:cubicBezTo>
                    <a:pt x="153901" y="433090"/>
                    <a:pt x="295574" y="908506"/>
                    <a:pt x="0" y="4757"/>
                  </a:cubicBezTo>
                  <a:cubicBezTo>
                    <a:pt x="166537" y="861"/>
                    <a:pt x="336246" y="3896"/>
                    <a:pt x="502783" y="0"/>
                  </a:cubicBezTo>
                  <a:cubicBezTo>
                    <a:pt x="555943" y="995541"/>
                    <a:pt x="537473" y="350120"/>
                    <a:pt x="574100" y="1014877"/>
                  </a:cubicBezTo>
                  <a:cubicBezTo>
                    <a:pt x="476415" y="1019182"/>
                    <a:pt x="529388" y="984229"/>
                    <a:pt x="333190" y="98569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  <a:alpha val="5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</a:gra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856416" y="3709935"/>
              <a:ext cx="1049338" cy="1739900"/>
              <a:chOff x="1856416" y="3709935"/>
              <a:chExt cx="1049338" cy="1739900"/>
            </a:xfrm>
          </p:grpSpPr>
          <p:sp>
            <p:nvSpPr>
              <p:cNvPr id="496" name="Rectangle 495"/>
              <p:cNvSpPr/>
              <p:nvPr/>
            </p:nvSpPr>
            <p:spPr bwMode="auto">
              <a:xfrm rot="10800000">
                <a:off x="1867529" y="3957585"/>
                <a:ext cx="1027112" cy="61109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grpSp>
            <p:nvGrpSpPr>
              <p:cNvPr id="48285" name="Group 498"/>
              <p:cNvGrpSpPr/>
              <p:nvPr/>
            </p:nvGrpSpPr>
            <p:grpSpPr bwMode="auto">
              <a:xfrm>
                <a:off x="1858805" y="5088863"/>
                <a:ext cx="1035373" cy="360972"/>
                <a:chOff x="4128636" y="3606589"/>
                <a:chExt cx="568145" cy="338667"/>
              </a:xfrm>
            </p:grpSpPr>
            <p:sp>
              <p:nvSpPr>
                <p:cNvPr id="515" name="Oval 514"/>
                <p:cNvSpPr/>
                <p:nvPr/>
              </p:nvSpPr>
              <p:spPr>
                <a:xfrm>
                  <a:off x="4129067" y="3720356"/>
                  <a:ext cx="567968" cy="224900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6" name="Rectangle 515"/>
                <p:cNvSpPr/>
                <p:nvPr/>
              </p:nvSpPr>
              <p:spPr>
                <a:xfrm>
                  <a:off x="4129067" y="3720356"/>
                  <a:ext cx="567968" cy="111705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7" name="Oval 516"/>
                <p:cNvSpPr/>
                <p:nvPr/>
              </p:nvSpPr>
              <p:spPr>
                <a:xfrm>
                  <a:off x="4129067" y="3607161"/>
                  <a:ext cx="567968" cy="2249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18" name="Straight Connector 517"/>
                <p:cNvCxnSpPr/>
                <p:nvPr/>
              </p:nvCxnSpPr>
              <p:spPr>
                <a:xfrm>
                  <a:off x="4697035" y="3720356"/>
                  <a:ext cx="0" cy="111705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9" name="Straight Connector 518"/>
                <p:cNvCxnSpPr/>
                <p:nvPr/>
              </p:nvCxnSpPr>
              <p:spPr>
                <a:xfrm>
                  <a:off x="4129067" y="3720356"/>
                  <a:ext cx="0" cy="111705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00" name="Rectangle 499"/>
              <p:cNvSpPr/>
              <p:nvPr/>
            </p:nvSpPr>
            <p:spPr bwMode="auto">
              <a:xfrm>
                <a:off x="1877054" y="4704509"/>
                <a:ext cx="1028700" cy="52307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  <a:alpha val="62000"/>
                    </a:schemeClr>
                  </a:gs>
                  <a:gs pos="54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02" name="Straight Connector 501"/>
              <p:cNvCxnSpPr/>
              <p:nvPr/>
            </p:nvCxnSpPr>
            <p:spPr bwMode="auto">
              <a:xfrm>
                <a:off x="1861179" y="3981398"/>
                <a:ext cx="17462" cy="130175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3" name="Straight Connector 502"/>
              <p:cNvCxnSpPr/>
              <p:nvPr/>
            </p:nvCxnSpPr>
            <p:spPr bwMode="auto">
              <a:xfrm flipH="1">
                <a:off x="2894641" y="3971873"/>
                <a:ext cx="6350" cy="127000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90" name="Group 504"/>
              <p:cNvGrpSpPr/>
              <p:nvPr/>
            </p:nvGrpSpPr>
            <p:grpSpPr bwMode="auto">
              <a:xfrm>
                <a:off x="1856416" y="3709935"/>
                <a:ext cx="1044712" cy="399063"/>
                <a:chOff x="2183302" y="1574638"/>
                <a:chExt cx="1200154" cy="430218"/>
              </a:xfrm>
            </p:grpSpPr>
            <p:sp>
              <p:nvSpPr>
                <p:cNvPr id="506" name="Oval 505"/>
                <p:cNvSpPr/>
                <p:nvPr/>
              </p:nvSpPr>
              <p:spPr bwMode="auto">
                <a:xfrm flipV="1">
                  <a:off x="2185126" y="1689305"/>
                  <a:ext cx="1196349" cy="314904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20000"/>
                        <a:lumOff val="80000"/>
                      </a:schemeClr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07" name="Rectangle 506"/>
                <p:cNvSpPr/>
                <p:nvPr/>
              </p:nvSpPr>
              <p:spPr bwMode="auto">
                <a:xfrm>
                  <a:off x="2183302" y="1735513"/>
                  <a:ext cx="1198173" cy="11295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08" name="Oval 507"/>
                <p:cNvSpPr/>
                <p:nvPr/>
              </p:nvSpPr>
              <p:spPr bwMode="auto">
                <a:xfrm flipV="1">
                  <a:off x="2183302" y="1574638"/>
                  <a:ext cx="1196349" cy="314904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09" name="Freeform 508"/>
                <p:cNvSpPr/>
                <p:nvPr/>
              </p:nvSpPr>
              <p:spPr bwMode="auto">
                <a:xfrm>
                  <a:off x="2489684" y="1670478"/>
                  <a:ext cx="581762" cy="157452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0" name="Freeform 509"/>
                <p:cNvSpPr/>
                <p:nvPr/>
              </p:nvSpPr>
              <p:spPr bwMode="auto">
                <a:xfrm>
                  <a:off x="2429502" y="1629404"/>
                  <a:ext cx="703949" cy="111244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1" name="Freeform 510"/>
                <p:cNvSpPr/>
                <p:nvPr/>
              </p:nvSpPr>
              <p:spPr bwMode="auto">
                <a:xfrm>
                  <a:off x="2892723" y="1723534"/>
                  <a:ext cx="257142" cy="958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12" name="Freeform 511"/>
                <p:cNvSpPr/>
                <p:nvPr/>
              </p:nvSpPr>
              <p:spPr bwMode="auto">
                <a:xfrm>
                  <a:off x="2416736" y="1725244"/>
                  <a:ext cx="255318" cy="94130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13" name="Straight Connector 512"/>
                <p:cNvCxnSpPr>
                  <a:endCxn id="508" idx="2"/>
                </p:cNvCxnSpPr>
                <p:nvPr/>
              </p:nvCxnSpPr>
              <p:spPr bwMode="auto">
                <a:xfrm flipH="1" flipV="1">
                  <a:off x="2183302" y="1732090"/>
                  <a:ext cx="1824" cy="12151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4" name="Straight Connector 513"/>
                <p:cNvCxnSpPr/>
                <p:nvPr/>
              </p:nvCxnSpPr>
              <p:spPr bwMode="auto">
                <a:xfrm flipH="1" flipV="1">
                  <a:off x="3381475" y="1728667"/>
                  <a:ext cx="1823" cy="12151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0" name="Group 29"/>
            <p:cNvGrpSpPr/>
            <p:nvPr/>
          </p:nvGrpSpPr>
          <p:grpSpPr>
            <a:xfrm>
              <a:off x="3566154" y="3862335"/>
              <a:ext cx="514350" cy="1670050"/>
              <a:chOff x="3566154" y="3862335"/>
              <a:chExt cx="514350" cy="1670050"/>
            </a:xfrm>
          </p:grpSpPr>
          <p:sp>
            <p:nvSpPr>
              <p:cNvPr id="549" name="Rectangle 548"/>
              <p:cNvSpPr/>
              <p:nvPr/>
            </p:nvSpPr>
            <p:spPr bwMode="auto">
              <a:xfrm rot="10800000">
                <a:off x="3569201" y="3946092"/>
                <a:ext cx="498084" cy="628647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50" name="Straight Connector 549"/>
              <p:cNvCxnSpPr/>
              <p:nvPr/>
            </p:nvCxnSpPr>
            <p:spPr bwMode="auto">
              <a:xfrm flipH="1">
                <a:off x="4078916" y="4019498"/>
                <a:ext cx="1588" cy="136525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71" name="Group 552"/>
              <p:cNvGrpSpPr/>
              <p:nvPr/>
            </p:nvGrpSpPr>
            <p:grpSpPr bwMode="auto">
              <a:xfrm>
                <a:off x="3571302" y="5310688"/>
                <a:ext cx="507588" cy="221697"/>
                <a:chOff x="4128636" y="3606589"/>
                <a:chExt cx="568145" cy="338667"/>
              </a:xfrm>
            </p:grpSpPr>
            <p:sp>
              <p:nvSpPr>
                <p:cNvPr id="562" name="Oval 561"/>
                <p:cNvSpPr/>
                <p:nvPr/>
              </p:nvSpPr>
              <p:spPr>
                <a:xfrm>
                  <a:off x="4128204" y="3719724"/>
                  <a:ext cx="568606" cy="22553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63" name="Rectangle 562"/>
                <p:cNvSpPr/>
                <p:nvPr/>
              </p:nvSpPr>
              <p:spPr>
                <a:xfrm>
                  <a:off x="4128204" y="3719724"/>
                  <a:ext cx="568606" cy="111554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64" name="Oval 563"/>
                <p:cNvSpPr/>
                <p:nvPr/>
              </p:nvSpPr>
              <p:spPr>
                <a:xfrm>
                  <a:off x="4128204" y="3605744"/>
                  <a:ext cx="568606" cy="225534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65" name="Straight Connector 564"/>
                <p:cNvCxnSpPr/>
                <p:nvPr/>
              </p:nvCxnSpPr>
              <p:spPr>
                <a:xfrm>
                  <a:off x="4696810" y="3719724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6" name="Straight Connector 565"/>
                <p:cNvCxnSpPr/>
                <p:nvPr/>
              </p:nvCxnSpPr>
              <p:spPr>
                <a:xfrm>
                  <a:off x="4128204" y="3719724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54" name="Rectangle 553"/>
              <p:cNvSpPr/>
              <p:nvPr/>
            </p:nvSpPr>
            <p:spPr bwMode="auto">
              <a:xfrm>
                <a:off x="3572504" y="4575123"/>
                <a:ext cx="496887" cy="81280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57" name="Straight Connector 556"/>
              <p:cNvCxnSpPr/>
              <p:nvPr/>
            </p:nvCxnSpPr>
            <p:spPr bwMode="auto">
              <a:xfrm flipH="1">
                <a:off x="3566154" y="4027435"/>
                <a:ext cx="3175" cy="145097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57" name="Group 538"/>
              <p:cNvGrpSpPr/>
              <p:nvPr/>
            </p:nvGrpSpPr>
            <p:grpSpPr bwMode="auto">
              <a:xfrm>
                <a:off x="3568667" y="38623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540" name="Oval 539"/>
                <p:cNvSpPr/>
                <p:nvPr/>
              </p:nvSpPr>
              <p:spPr bwMode="auto">
                <a:xfrm flipV="1">
                  <a:off x="2188659" y="1691250"/>
                  <a:ext cx="1194966" cy="31254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41" name="Rectangle 540"/>
                <p:cNvSpPr/>
                <p:nvPr/>
              </p:nvSpPr>
              <p:spPr bwMode="auto">
                <a:xfrm>
                  <a:off x="2184879" y="1736302"/>
                  <a:ext cx="1198746" cy="112629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42" name="Oval 541"/>
                <p:cNvSpPr/>
                <p:nvPr/>
              </p:nvSpPr>
              <p:spPr bwMode="auto">
                <a:xfrm flipV="1">
                  <a:off x="2184879" y="1564542"/>
                  <a:ext cx="1194966" cy="312545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43" name="Freeform 542"/>
                <p:cNvSpPr/>
                <p:nvPr/>
              </p:nvSpPr>
              <p:spPr bwMode="auto">
                <a:xfrm>
                  <a:off x="2491182" y="1671539"/>
                  <a:ext cx="582357" cy="15486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44" name="Freeform 543"/>
                <p:cNvSpPr/>
                <p:nvPr/>
              </p:nvSpPr>
              <p:spPr bwMode="auto">
                <a:xfrm>
                  <a:off x="2430678" y="1629304"/>
                  <a:ext cx="703366" cy="109812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45" name="Freeform 544"/>
                <p:cNvSpPr/>
                <p:nvPr/>
              </p:nvSpPr>
              <p:spPr bwMode="auto">
                <a:xfrm>
                  <a:off x="2892025" y="1722222"/>
                  <a:ext cx="260927" cy="9573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46" name="Freeform 545"/>
                <p:cNvSpPr/>
                <p:nvPr/>
              </p:nvSpPr>
              <p:spPr bwMode="auto">
                <a:xfrm>
                  <a:off x="2419334" y="1725039"/>
                  <a:ext cx="253362" cy="95734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47" name="Straight Connector 546"/>
                <p:cNvCxnSpPr>
                  <a:endCxn id="542" idx="2"/>
                </p:cNvCxnSpPr>
                <p:nvPr/>
              </p:nvCxnSpPr>
              <p:spPr bwMode="auto">
                <a:xfrm flipH="1" flipV="1">
                  <a:off x="2184879" y="1722222"/>
                  <a:ext cx="3780" cy="121077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8" name="Straight Connector 547"/>
                <p:cNvCxnSpPr/>
                <p:nvPr/>
              </p:nvCxnSpPr>
              <p:spPr bwMode="auto">
                <a:xfrm flipH="1" flipV="1">
                  <a:off x="3379845" y="1727853"/>
                  <a:ext cx="3780" cy="121077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1" name="Group 30"/>
            <p:cNvGrpSpPr/>
            <p:nvPr/>
          </p:nvGrpSpPr>
          <p:grpSpPr>
            <a:xfrm>
              <a:off x="4348791" y="3867098"/>
              <a:ext cx="514350" cy="1670050"/>
              <a:chOff x="4348791" y="3867098"/>
              <a:chExt cx="514350" cy="1670050"/>
            </a:xfrm>
          </p:grpSpPr>
          <p:sp>
            <p:nvSpPr>
              <p:cNvPr id="579" name="Rectangle 578"/>
              <p:cNvSpPr/>
              <p:nvPr/>
            </p:nvSpPr>
            <p:spPr bwMode="auto">
              <a:xfrm rot="10800000">
                <a:off x="4351838" y="3950855"/>
                <a:ext cx="498084" cy="628647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80" name="Straight Connector 579"/>
              <p:cNvCxnSpPr/>
              <p:nvPr/>
            </p:nvCxnSpPr>
            <p:spPr bwMode="auto">
              <a:xfrm flipH="1">
                <a:off x="4861554" y="4024260"/>
                <a:ext cx="1587" cy="136525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43" name="Group 580"/>
              <p:cNvGrpSpPr/>
              <p:nvPr/>
            </p:nvGrpSpPr>
            <p:grpSpPr bwMode="auto">
              <a:xfrm>
                <a:off x="4353939" y="5315451"/>
                <a:ext cx="507588" cy="221697"/>
                <a:chOff x="4128636" y="3606589"/>
                <a:chExt cx="568145" cy="338667"/>
              </a:xfrm>
            </p:grpSpPr>
            <p:sp>
              <p:nvSpPr>
                <p:cNvPr id="589" name="Oval 588"/>
                <p:cNvSpPr/>
                <p:nvPr/>
              </p:nvSpPr>
              <p:spPr>
                <a:xfrm>
                  <a:off x="4128205" y="3719722"/>
                  <a:ext cx="568606" cy="225534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90" name="Rectangle 589"/>
                <p:cNvSpPr/>
                <p:nvPr/>
              </p:nvSpPr>
              <p:spPr>
                <a:xfrm>
                  <a:off x="4128205" y="3719722"/>
                  <a:ext cx="568606" cy="111554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91" name="Oval 590"/>
                <p:cNvSpPr/>
                <p:nvPr/>
              </p:nvSpPr>
              <p:spPr>
                <a:xfrm>
                  <a:off x="4128205" y="3605744"/>
                  <a:ext cx="568606" cy="225532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92" name="Straight Connector 591"/>
                <p:cNvCxnSpPr/>
                <p:nvPr/>
              </p:nvCxnSpPr>
              <p:spPr>
                <a:xfrm>
                  <a:off x="4696811" y="3719722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3" name="Straight Connector 592"/>
                <p:cNvCxnSpPr/>
                <p:nvPr/>
              </p:nvCxnSpPr>
              <p:spPr>
                <a:xfrm>
                  <a:off x="4128205" y="3719722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2" name="Rectangle 581"/>
              <p:cNvSpPr/>
              <p:nvPr/>
            </p:nvSpPr>
            <p:spPr bwMode="auto">
              <a:xfrm>
                <a:off x="4355141" y="4579885"/>
                <a:ext cx="496888" cy="81280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84" name="Straight Connector 583"/>
              <p:cNvCxnSpPr/>
              <p:nvPr/>
            </p:nvCxnSpPr>
            <p:spPr bwMode="auto">
              <a:xfrm flipH="1">
                <a:off x="4348791" y="4032198"/>
                <a:ext cx="3175" cy="145097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29" name="Group 568"/>
              <p:cNvGrpSpPr/>
              <p:nvPr/>
            </p:nvGrpSpPr>
            <p:grpSpPr bwMode="auto">
              <a:xfrm>
                <a:off x="4351304" y="3867098"/>
                <a:ext cx="503828" cy="248249"/>
                <a:chOff x="2183302" y="1564542"/>
                <a:chExt cx="1200154" cy="440314"/>
              </a:xfrm>
            </p:grpSpPr>
            <p:sp>
              <p:nvSpPr>
                <p:cNvPr id="570" name="Oval 569"/>
                <p:cNvSpPr/>
                <p:nvPr/>
              </p:nvSpPr>
              <p:spPr bwMode="auto">
                <a:xfrm flipV="1">
                  <a:off x="2188662" y="1691248"/>
                  <a:ext cx="1194966" cy="31254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71" name="Rectangle 570"/>
                <p:cNvSpPr/>
                <p:nvPr/>
              </p:nvSpPr>
              <p:spPr bwMode="auto">
                <a:xfrm>
                  <a:off x="2184879" y="1736300"/>
                  <a:ext cx="1198749" cy="112629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72" name="Oval 571"/>
                <p:cNvSpPr/>
                <p:nvPr/>
              </p:nvSpPr>
              <p:spPr bwMode="auto">
                <a:xfrm flipV="1">
                  <a:off x="2184879" y="1564542"/>
                  <a:ext cx="1194966" cy="312543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73" name="Freeform 572"/>
                <p:cNvSpPr/>
                <p:nvPr/>
              </p:nvSpPr>
              <p:spPr bwMode="auto">
                <a:xfrm>
                  <a:off x="2491185" y="1671539"/>
                  <a:ext cx="582357" cy="15486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74" name="Freeform 573"/>
                <p:cNvSpPr/>
                <p:nvPr/>
              </p:nvSpPr>
              <p:spPr bwMode="auto">
                <a:xfrm>
                  <a:off x="2430680" y="1629303"/>
                  <a:ext cx="703366" cy="109814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75" name="Freeform 574"/>
                <p:cNvSpPr/>
                <p:nvPr/>
              </p:nvSpPr>
              <p:spPr bwMode="auto">
                <a:xfrm>
                  <a:off x="2892028" y="1722222"/>
                  <a:ext cx="260925" cy="9573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76" name="Freeform 575"/>
                <p:cNvSpPr/>
                <p:nvPr/>
              </p:nvSpPr>
              <p:spPr bwMode="auto">
                <a:xfrm>
                  <a:off x="2419334" y="1725037"/>
                  <a:ext cx="253364" cy="95734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77" name="Straight Connector 576"/>
                <p:cNvCxnSpPr>
                  <a:endCxn id="572" idx="2"/>
                </p:cNvCxnSpPr>
                <p:nvPr/>
              </p:nvCxnSpPr>
              <p:spPr bwMode="auto">
                <a:xfrm flipH="1" flipV="1">
                  <a:off x="2184879" y="1722222"/>
                  <a:ext cx="3783" cy="121075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8" name="Straight Connector 577"/>
                <p:cNvCxnSpPr/>
                <p:nvPr/>
              </p:nvCxnSpPr>
              <p:spPr bwMode="auto">
                <a:xfrm flipH="1" flipV="1">
                  <a:off x="3379845" y="1727853"/>
                  <a:ext cx="3783" cy="121075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8258" name="Group 48257"/>
            <p:cNvGrpSpPr/>
            <p:nvPr/>
          </p:nvGrpSpPr>
          <p:grpSpPr>
            <a:xfrm>
              <a:off x="5552116" y="3849635"/>
              <a:ext cx="514350" cy="1670050"/>
              <a:chOff x="5552116" y="3849635"/>
              <a:chExt cx="514350" cy="1670050"/>
            </a:xfrm>
          </p:grpSpPr>
          <p:sp>
            <p:nvSpPr>
              <p:cNvPr id="606" name="Rectangle 605"/>
              <p:cNvSpPr/>
              <p:nvPr/>
            </p:nvSpPr>
            <p:spPr bwMode="auto">
              <a:xfrm rot="10800000">
                <a:off x="5555163" y="3933392"/>
                <a:ext cx="498084" cy="628647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07" name="Straight Connector 606"/>
              <p:cNvCxnSpPr/>
              <p:nvPr/>
            </p:nvCxnSpPr>
            <p:spPr bwMode="auto">
              <a:xfrm flipH="1">
                <a:off x="6064879" y="4006798"/>
                <a:ext cx="1587" cy="136525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15" name="Group 607"/>
              <p:cNvGrpSpPr/>
              <p:nvPr/>
            </p:nvGrpSpPr>
            <p:grpSpPr bwMode="auto">
              <a:xfrm>
                <a:off x="5557264" y="5297988"/>
                <a:ext cx="507588" cy="221697"/>
                <a:chOff x="4128636" y="3606589"/>
                <a:chExt cx="568145" cy="338667"/>
              </a:xfrm>
            </p:grpSpPr>
            <p:sp>
              <p:nvSpPr>
                <p:cNvPr id="616" name="Oval 615"/>
                <p:cNvSpPr/>
                <p:nvPr/>
              </p:nvSpPr>
              <p:spPr>
                <a:xfrm>
                  <a:off x="4128205" y="3719724"/>
                  <a:ext cx="568606" cy="22553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17" name="Rectangle 616"/>
                <p:cNvSpPr/>
                <p:nvPr/>
              </p:nvSpPr>
              <p:spPr>
                <a:xfrm>
                  <a:off x="4128205" y="3719724"/>
                  <a:ext cx="568606" cy="111554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18" name="Oval 617"/>
                <p:cNvSpPr/>
                <p:nvPr/>
              </p:nvSpPr>
              <p:spPr>
                <a:xfrm>
                  <a:off x="4128205" y="3605744"/>
                  <a:ext cx="568606" cy="225534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19" name="Straight Connector 618"/>
                <p:cNvCxnSpPr/>
                <p:nvPr/>
              </p:nvCxnSpPr>
              <p:spPr>
                <a:xfrm>
                  <a:off x="4696811" y="3719724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0" name="Straight Connector 619"/>
                <p:cNvCxnSpPr/>
                <p:nvPr/>
              </p:nvCxnSpPr>
              <p:spPr>
                <a:xfrm>
                  <a:off x="4128205" y="3719724"/>
                  <a:ext cx="0" cy="111554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9" name="Rectangle 608"/>
              <p:cNvSpPr/>
              <p:nvPr/>
            </p:nvSpPr>
            <p:spPr bwMode="auto">
              <a:xfrm>
                <a:off x="5558466" y="4562423"/>
                <a:ext cx="496888" cy="81280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11" name="Straight Connector 610"/>
              <p:cNvCxnSpPr/>
              <p:nvPr/>
            </p:nvCxnSpPr>
            <p:spPr bwMode="auto">
              <a:xfrm flipH="1">
                <a:off x="5552116" y="4014735"/>
                <a:ext cx="3175" cy="145097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201" name="Group 595"/>
              <p:cNvGrpSpPr/>
              <p:nvPr/>
            </p:nvGrpSpPr>
            <p:grpSpPr bwMode="auto">
              <a:xfrm>
                <a:off x="5554629" y="3849635"/>
                <a:ext cx="503828" cy="248249"/>
                <a:chOff x="2183302" y="1564542"/>
                <a:chExt cx="1200154" cy="440314"/>
              </a:xfrm>
            </p:grpSpPr>
            <p:sp>
              <p:nvSpPr>
                <p:cNvPr id="597" name="Oval 596"/>
                <p:cNvSpPr/>
                <p:nvPr/>
              </p:nvSpPr>
              <p:spPr bwMode="auto">
                <a:xfrm flipV="1">
                  <a:off x="2188662" y="1691250"/>
                  <a:ext cx="1194966" cy="31254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598" name="Rectangle 597"/>
                <p:cNvSpPr/>
                <p:nvPr/>
              </p:nvSpPr>
              <p:spPr bwMode="auto">
                <a:xfrm>
                  <a:off x="2184879" y="1736302"/>
                  <a:ext cx="1198749" cy="112629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599" name="Oval 598"/>
                <p:cNvSpPr/>
                <p:nvPr/>
              </p:nvSpPr>
              <p:spPr bwMode="auto">
                <a:xfrm flipV="1">
                  <a:off x="2184879" y="1564542"/>
                  <a:ext cx="1194966" cy="312545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600" name="Freeform 599"/>
                <p:cNvSpPr/>
                <p:nvPr/>
              </p:nvSpPr>
              <p:spPr bwMode="auto">
                <a:xfrm>
                  <a:off x="2491185" y="1671539"/>
                  <a:ext cx="582357" cy="154865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01" name="Freeform 600"/>
                <p:cNvSpPr/>
                <p:nvPr/>
              </p:nvSpPr>
              <p:spPr bwMode="auto">
                <a:xfrm>
                  <a:off x="2430680" y="1629304"/>
                  <a:ext cx="703366" cy="109812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02" name="Freeform 601"/>
                <p:cNvSpPr/>
                <p:nvPr/>
              </p:nvSpPr>
              <p:spPr bwMode="auto">
                <a:xfrm>
                  <a:off x="2892028" y="1722222"/>
                  <a:ext cx="260925" cy="95734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03" name="Freeform 602"/>
                <p:cNvSpPr/>
                <p:nvPr/>
              </p:nvSpPr>
              <p:spPr bwMode="auto">
                <a:xfrm>
                  <a:off x="2419334" y="1725039"/>
                  <a:ext cx="253364" cy="95734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04" name="Straight Connector 603"/>
                <p:cNvCxnSpPr>
                  <a:endCxn id="599" idx="2"/>
                </p:cNvCxnSpPr>
                <p:nvPr/>
              </p:nvCxnSpPr>
              <p:spPr bwMode="auto">
                <a:xfrm flipH="1" flipV="1">
                  <a:off x="2184879" y="1722222"/>
                  <a:ext cx="3783" cy="121077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5" name="Straight Connector 604"/>
                <p:cNvCxnSpPr/>
                <p:nvPr/>
              </p:nvCxnSpPr>
              <p:spPr bwMode="auto">
                <a:xfrm flipH="1" flipV="1">
                  <a:off x="3379845" y="1727853"/>
                  <a:ext cx="3783" cy="121077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8259" name="Group 48258"/>
            <p:cNvGrpSpPr/>
            <p:nvPr/>
          </p:nvGrpSpPr>
          <p:grpSpPr>
            <a:xfrm>
              <a:off x="6547479" y="3836935"/>
              <a:ext cx="514350" cy="1671638"/>
              <a:chOff x="6547479" y="3836935"/>
              <a:chExt cx="514350" cy="1671638"/>
            </a:xfrm>
          </p:grpSpPr>
          <p:sp>
            <p:nvSpPr>
              <p:cNvPr id="633" name="Rectangle 632"/>
              <p:cNvSpPr/>
              <p:nvPr/>
            </p:nvSpPr>
            <p:spPr bwMode="auto">
              <a:xfrm rot="10800000">
                <a:off x="6550526" y="3920772"/>
                <a:ext cx="498084" cy="629245"/>
              </a:xfrm>
              <a:prstGeom prst="rect">
                <a:avLst/>
              </a:prstGeom>
              <a:gradFill>
                <a:gsLst>
                  <a:gs pos="100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34" name="Straight Connector 633"/>
              <p:cNvCxnSpPr/>
              <p:nvPr/>
            </p:nvCxnSpPr>
            <p:spPr bwMode="auto">
              <a:xfrm flipH="1">
                <a:off x="7060241" y="3994098"/>
                <a:ext cx="1588" cy="136683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187" name="Group 634"/>
              <p:cNvGrpSpPr/>
              <p:nvPr/>
            </p:nvGrpSpPr>
            <p:grpSpPr bwMode="auto">
              <a:xfrm>
                <a:off x="6552627" y="5286665"/>
                <a:ext cx="507588" cy="221908"/>
                <a:chOff x="4128636" y="3606589"/>
                <a:chExt cx="568145" cy="338667"/>
              </a:xfrm>
            </p:grpSpPr>
            <p:sp>
              <p:nvSpPr>
                <p:cNvPr id="643" name="Oval 642"/>
                <p:cNvSpPr/>
                <p:nvPr/>
              </p:nvSpPr>
              <p:spPr>
                <a:xfrm>
                  <a:off x="4128204" y="3719937"/>
                  <a:ext cx="568606" cy="225319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44" name="Rectangle 643"/>
                <p:cNvSpPr/>
                <p:nvPr/>
              </p:nvSpPr>
              <p:spPr>
                <a:xfrm>
                  <a:off x="4128204" y="3719937"/>
                  <a:ext cx="568606" cy="111448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45" name="Oval 644"/>
                <p:cNvSpPr/>
                <p:nvPr/>
              </p:nvSpPr>
              <p:spPr>
                <a:xfrm>
                  <a:off x="4128204" y="3606067"/>
                  <a:ext cx="568606" cy="225318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  <a:alpha val="5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46" name="Straight Connector 645"/>
                <p:cNvCxnSpPr/>
                <p:nvPr/>
              </p:nvCxnSpPr>
              <p:spPr>
                <a:xfrm>
                  <a:off x="4696810" y="3719937"/>
                  <a:ext cx="0" cy="11144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7" name="Straight Connector 646"/>
                <p:cNvCxnSpPr/>
                <p:nvPr/>
              </p:nvCxnSpPr>
              <p:spPr>
                <a:xfrm>
                  <a:off x="4128204" y="3719937"/>
                  <a:ext cx="0" cy="111448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6" name="Rectangle 635"/>
              <p:cNvSpPr/>
              <p:nvPr/>
            </p:nvSpPr>
            <p:spPr bwMode="auto">
              <a:xfrm>
                <a:off x="6553829" y="4551310"/>
                <a:ext cx="496887" cy="812800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  <a:alpha val="62000"/>
                    </a:schemeClr>
                  </a:gs>
                  <a:gs pos="54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38" name="Straight Connector 637"/>
              <p:cNvCxnSpPr/>
              <p:nvPr/>
            </p:nvCxnSpPr>
            <p:spPr bwMode="auto">
              <a:xfrm flipH="1">
                <a:off x="6547479" y="4002035"/>
                <a:ext cx="3175" cy="1452563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173" name="Group 622"/>
              <p:cNvGrpSpPr/>
              <p:nvPr/>
            </p:nvGrpSpPr>
            <p:grpSpPr bwMode="auto">
              <a:xfrm>
                <a:off x="6549992" y="3836935"/>
                <a:ext cx="503828" cy="248485"/>
                <a:chOff x="2183302" y="1564542"/>
                <a:chExt cx="1200154" cy="440314"/>
              </a:xfrm>
            </p:grpSpPr>
            <p:sp>
              <p:nvSpPr>
                <p:cNvPr id="624" name="Oval 623"/>
                <p:cNvSpPr/>
                <p:nvPr/>
              </p:nvSpPr>
              <p:spPr bwMode="auto">
                <a:xfrm flipV="1">
                  <a:off x="2188659" y="1691130"/>
                  <a:ext cx="1194966" cy="315061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31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16200000" scaled="0"/>
                  <a:tileRect/>
                </a:gradFill>
                <a:ln w="635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625" name="Rectangle 624"/>
                <p:cNvSpPr/>
                <p:nvPr/>
              </p:nvSpPr>
              <p:spPr bwMode="auto">
                <a:xfrm>
                  <a:off x="2184879" y="1736138"/>
                  <a:ext cx="1198746" cy="112522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62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26" name="Oval 625"/>
                <p:cNvSpPr/>
                <p:nvPr/>
              </p:nvSpPr>
              <p:spPr bwMode="auto">
                <a:xfrm flipV="1">
                  <a:off x="2184879" y="1564542"/>
                  <a:ext cx="1194966" cy="315061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627" name="Freeform 626"/>
                <p:cNvSpPr/>
                <p:nvPr/>
              </p:nvSpPr>
              <p:spPr bwMode="auto">
                <a:xfrm>
                  <a:off x="2491182" y="1671438"/>
                  <a:ext cx="582357" cy="157530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28" name="Freeform 627"/>
                <p:cNvSpPr/>
                <p:nvPr/>
              </p:nvSpPr>
              <p:spPr bwMode="auto">
                <a:xfrm>
                  <a:off x="2430678" y="1629243"/>
                  <a:ext cx="703366" cy="112522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29" name="Freeform 628"/>
                <p:cNvSpPr/>
                <p:nvPr/>
              </p:nvSpPr>
              <p:spPr bwMode="auto">
                <a:xfrm>
                  <a:off x="2892025" y="1724886"/>
                  <a:ext cx="260927" cy="95643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630" name="Freeform 629"/>
                <p:cNvSpPr/>
                <p:nvPr/>
              </p:nvSpPr>
              <p:spPr bwMode="auto">
                <a:xfrm>
                  <a:off x="2419334" y="1727698"/>
                  <a:ext cx="253362" cy="92831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31" name="Straight Connector 630"/>
                <p:cNvCxnSpPr>
                  <a:endCxn id="626" idx="2"/>
                </p:cNvCxnSpPr>
                <p:nvPr/>
              </p:nvCxnSpPr>
              <p:spPr bwMode="auto">
                <a:xfrm flipH="1" flipV="1">
                  <a:off x="2184879" y="1722072"/>
                  <a:ext cx="3780" cy="120962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2" name="Straight Connector 631"/>
                <p:cNvCxnSpPr/>
                <p:nvPr/>
              </p:nvCxnSpPr>
              <p:spPr bwMode="auto">
                <a:xfrm flipH="1" flipV="1">
                  <a:off x="3379845" y="1730512"/>
                  <a:ext cx="3780" cy="120960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8" name="Group 27"/>
          <p:cNvGrpSpPr/>
          <p:nvPr/>
        </p:nvGrpSpPr>
        <p:grpSpPr>
          <a:xfrm>
            <a:off x="2381956" y="2475925"/>
            <a:ext cx="4415330" cy="2315048"/>
            <a:chOff x="2381956" y="2435173"/>
            <a:chExt cx="4415330" cy="2315048"/>
          </a:xfrm>
        </p:grpSpPr>
        <p:sp>
          <p:nvSpPr>
            <p:cNvPr id="391" name="Freeform 390"/>
            <p:cNvSpPr/>
            <p:nvPr/>
          </p:nvSpPr>
          <p:spPr>
            <a:xfrm>
              <a:off x="2381956" y="2439629"/>
              <a:ext cx="297540" cy="1743187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-1" fmla="*/ 307275 w 307275"/>
                <a:gd name="connsiteY0-2" fmla="*/ 0 h 2015941"/>
                <a:gd name="connsiteX1-3" fmla="*/ 0 w 307275"/>
                <a:gd name="connsiteY1-4" fmla="*/ 0 h 2015941"/>
                <a:gd name="connsiteX2-5" fmla="*/ 0 w 307275"/>
                <a:gd name="connsiteY2-6" fmla="*/ 2015941 h 2015941"/>
                <a:gd name="connsiteX0-7" fmla="*/ 228538 w 228538"/>
                <a:gd name="connsiteY0-8" fmla="*/ 0 h 2022548"/>
                <a:gd name="connsiteX1-9" fmla="*/ 0 w 228538"/>
                <a:gd name="connsiteY1-10" fmla="*/ 6607 h 2022548"/>
                <a:gd name="connsiteX2-11" fmla="*/ 0 w 228538"/>
                <a:gd name="connsiteY2-12" fmla="*/ 2022548 h 20225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8538" h="2022548">
                  <a:moveTo>
                    <a:pt x="228538" y="0"/>
                  </a:moveTo>
                  <a:lnTo>
                    <a:pt x="0" y="6607"/>
                  </a:lnTo>
                  <a:lnTo>
                    <a:pt x="0" y="2022548"/>
                  </a:lnTo>
                </a:path>
              </a:pathLst>
            </a:cu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solidFill>
                  <a:srgbClr val="CC0000"/>
                </a:solidFill>
              </a:endParaRPr>
            </a:p>
          </p:txBody>
        </p:sp>
        <p:sp>
          <p:nvSpPr>
            <p:cNvPr id="392" name="Freeform 391"/>
            <p:cNvSpPr/>
            <p:nvPr/>
          </p:nvSpPr>
          <p:spPr>
            <a:xfrm flipH="1">
              <a:off x="6411524" y="2435173"/>
              <a:ext cx="385762" cy="2300562"/>
            </a:xfrm>
            <a:custGeom>
              <a:avLst/>
              <a:gdLst>
                <a:gd name="connsiteX0" fmla="*/ 307275 w 307275"/>
                <a:gd name="connsiteY0" fmla="*/ 0 h 1659441"/>
                <a:gd name="connsiteX1" fmla="*/ 0 w 307275"/>
                <a:gd name="connsiteY1" fmla="*/ 0 h 1659441"/>
                <a:gd name="connsiteX2" fmla="*/ 0 w 307275"/>
                <a:gd name="connsiteY2" fmla="*/ 1659441 h 1659441"/>
                <a:gd name="connsiteX0-1" fmla="*/ 307275 w 307275"/>
                <a:gd name="connsiteY0-2" fmla="*/ 0 h 2117725"/>
                <a:gd name="connsiteX1-3" fmla="*/ 0 w 307275"/>
                <a:gd name="connsiteY1-4" fmla="*/ 0 h 2117725"/>
                <a:gd name="connsiteX2-5" fmla="*/ 0 w 307275"/>
                <a:gd name="connsiteY2-6" fmla="*/ 2117725 h 21177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07275" h="2117725">
                  <a:moveTo>
                    <a:pt x="307275" y="0"/>
                  </a:moveTo>
                  <a:lnTo>
                    <a:pt x="0" y="0"/>
                  </a:lnTo>
                  <a:lnTo>
                    <a:pt x="0" y="2117725"/>
                  </a:lnTo>
                </a:path>
              </a:pathLst>
            </a:cu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cxnSp>
          <p:nvCxnSpPr>
            <p:cNvPr id="393" name="Straight Arrow Connector 392"/>
            <p:cNvCxnSpPr/>
            <p:nvPr/>
          </p:nvCxnSpPr>
          <p:spPr>
            <a:xfrm flipV="1">
              <a:off x="5791457" y="2687586"/>
              <a:ext cx="8309" cy="2062635"/>
            </a:xfrm>
            <a:prstGeom prst="straightConnector1">
              <a:avLst/>
            </a:pr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Arrow Connector 393"/>
            <p:cNvCxnSpPr/>
            <p:nvPr/>
          </p:nvCxnSpPr>
          <p:spPr>
            <a:xfrm flipV="1">
              <a:off x="4598735" y="2708225"/>
              <a:ext cx="18344" cy="2037167"/>
            </a:xfrm>
            <a:prstGeom prst="straightConnector1">
              <a:avLst/>
            </a:pr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Arrow Connector 394"/>
            <p:cNvCxnSpPr/>
            <p:nvPr/>
          </p:nvCxnSpPr>
          <p:spPr>
            <a:xfrm flipH="1" flipV="1">
              <a:off x="3807455" y="2762199"/>
              <a:ext cx="9009" cy="1983193"/>
            </a:xfrm>
            <a:prstGeom prst="straightConnector1">
              <a:avLst/>
            </a:prstGeom>
            <a:ln w="31750">
              <a:solidFill>
                <a:srgbClr val="CC0000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169" name="Text Box 167"/>
          <p:cNvSpPr txBox="1">
            <a:spLocks noChangeArrowheads="1"/>
          </p:cNvSpPr>
          <p:nvPr/>
        </p:nvSpPr>
        <p:spPr bwMode="auto">
          <a:xfrm>
            <a:off x="542925" y="236538"/>
            <a:ext cx="6537066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>
                <a:solidFill>
                  <a:srgbClr val="000099"/>
                </a:solidFill>
                <a:latin typeface="Gill Sans MT" panose="020B0502020104020203" pitchFamily="34" charset="0"/>
              </a:rPr>
              <a:t>L</a:t>
            </a:r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ogically </a:t>
            </a:r>
            <a:r>
              <a:rPr lang="en-US" sz="3600" dirty="0">
                <a:solidFill>
                  <a:srgbClr val="000099"/>
                </a:solidFill>
                <a:latin typeface="Gill Sans MT" panose="020B0502020104020203" pitchFamily="34" charset="0"/>
              </a:rPr>
              <a:t>centralized </a:t>
            </a:r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control plane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pic>
        <p:nvPicPr>
          <p:cNvPr id="48170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776288"/>
            <a:ext cx="6422481" cy="208918"/>
          </a:xfrm>
          <a:prstGeom prst="rect">
            <a:avLst/>
          </a:prstGeom>
          <a:noFill/>
          <a:ln>
            <a:noFill/>
          </a:ln>
        </p:spPr>
      </p:pic>
      <p:sp>
        <p:nvSpPr>
          <p:cNvPr id="48171" name="TextBox 335"/>
          <p:cNvSpPr txBox="1">
            <a:spLocks noChangeArrowheads="1"/>
          </p:cNvSpPr>
          <p:nvPr/>
        </p:nvSpPr>
        <p:spPr bwMode="auto">
          <a:xfrm>
            <a:off x="394448" y="1039914"/>
            <a:ext cx="8456612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dirty="0" smtClean="0"/>
              <a:t>A distinct</a:t>
            </a:r>
            <a:r>
              <a:rPr lang="en-US" dirty="0"/>
              <a:t> </a:t>
            </a:r>
            <a:r>
              <a:rPr lang="en-US" dirty="0" smtClean="0"/>
              <a:t>(typically remote) controller </a:t>
            </a:r>
            <a:r>
              <a:rPr lang="en-US" dirty="0"/>
              <a:t>interacts with local control agents (</a:t>
            </a:r>
            <a:r>
              <a:rPr lang="en-US" dirty="0" smtClean="0"/>
              <a:t>CAs) in routers to compute forwarding tables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2055910" y="4687854"/>
            <a:ext cx="4956877" cy="694339"/>
            <a:chOff x="2055070" y="4690247"/>
            <a:chExt cx="4956877" cy="694339"/>
          </a:xfrm>
        </p:grpSpPr>
        <p:grpSp>
          <p:nvGrpSpPr>
            <p:cNvPr id="48273" name="Group 554"/>
            <p:cNvGrpSpPr/>
            <p:nvPr/>
          </p:nvGrpSpPr>
          <p:grpSpPr bwMode="auto">
            <a:xfrm>
              <a:off x="3605320" y="5055434"/>
              <a:ext cx="430131" cy="329152"/>
              <a:chOff x="2931664" y="3912603"/>
              <a:chExt cx="430450" cy="329314"/>
            </a:xfrm>
          </p:grpSpPr>
          <p:sp>
            <p:nvSpPr>
              <p:cNvPr id="558" name="Rectangle 557"/>
              <p:cNvSpPr/>
              <p:nvPr/>
            </p:nvSpPr>
            <p:spPr>
              <a:xfrm>
                <a:off x="2936952" y="3913304"/>
                <a:ext cx="425766" cy="32877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59" name="Straight Connector 558"/>
              <p:cNvCxnSpPr/>
              <p:nvPr/>
            </p:nvCxnSpPr>
            <p:spPr>
              <a:xfrm>
                <a:off x="2932185" y="4005425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0" name="Straight Connector 559"/>
              <p:cNvCxnSpPr/>
              <p:nvPr/>
            </p:nvCxnSpPr>
            <p:spPr>
              <a:xfrm>
                <a:off x="2932185" y="4068956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1" name="Straight Connector 560"/>
              <p:cNvCxnSpPr>
                <a:stCxn id="558" idx="2"/>
              </p:cNvCxnSpPr>
              <p:nvPr/>
            </p:nvCxnSpPr>
            <p:spPr>
              <a:xfrm flipH="1" flipV="1">
                <a:off x="3148246" y="4005425"/>
                <a:ext cx="1589" cy="236654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245" name="Group 582"/>
            <p:cNvGrpSpPr/>
            <p:nvPr/>
          </p:nvGrpSpPr>
          <p:grpSpPr bwMode="auto">
            <a:xfrm>
              <a:off x="4387957" y="5055368"/>
              <a:ext cx="430131" cy="329152"/>
              <a:chOff x="2931664" y="3912603"/>
              <a:chExt cx="430450" cy="329314"/>
            </a:xfrm>
          </p:grpSpPr>
          <p:sp>
            <p:nvSpPr>
              <p:cNvPr id="585" name="Rectangle 584"/>
              <p:cNvSpPr/>
              <p:nvPr/>
            </p:nvSpPr>
            <p:spPr>
              <a:xfrm>
                <a:off x="2936952" y="3913304"/>
                <a:ext cx="425766" cy="328774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586" name="Straight Connector 585"/>
              <p:cNvCxnSpPr/>
              <p:nvPr/>
            </p:nvCxnSpPr>
            <p:spPr>
              <a:xfrm>
                <a:off x="2932186" y="4005425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7" name="Straight Connector 586"/>
              <p:cNvCxnSpPr/>
              <p:nvPr/>
            </p:nvCxnSpPr>
            <p:spPr>
              <a:xfrm>
                <a:off x="2932186" y="4068956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8" name="Straight Connector 587"/>
              <p:cNvCxnSpPr>
                <a:stCxn id="585" idx="2"/>
              </p:cNvCxnSpPr>
              <p:nvPr/>
            </p:nvCxnSpPr>
            <p:spPr>
              <a:xfrm flipH="1" flipV="1">
                <a:off x="3148247" y="4005425"/>
                <a:ext cx="1588" cy="236653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217" name="Group 609"/>
            <p:cNvGrpSpPr/>
            <p:nvPr/>
          </p:nvGrpSpPr>
          <p:grpSpPr bwMode="auto">
            <a:xfrm>
              <a:off x="5591804" y="5053093"/>
              <a:ext cx="430212" cy="328614"/>
              <a:chOff x="2932186" y="3913304"/>
              <a:chExt cx="430531" cy="328775"/>
            </a:xfrm>
          </p:grpSpPr>
          <p:sp>
            <p:nvSpPr>
              <p:cNvPr id="612" name="Rectangle 611"/>
              <p:cNvSpPr/>
              <p:nvPr/>
            </p:nvSpPr>
            <p:spPr>
              <a:xfrm>
                <a:off x="2936952" y="3913304"/>
                <a:ext cx="425765" cy="328774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13" name="Straight Connector 612"/>
              <p:cNvCxnSpPr/>
              <p:nvPr/>
            </p:nvCxnSpPr>
            <p:spPr>
              <a:xfrm>
                <a:off x="2932186" y="4005425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4" name="Straight Connector 613"/>
              <p:cNvCxnSpPr/>
              <p:nvPr/>
            </p:nvCxnSpPr>
            <p:spPr>
              <a:xfrm>
                <a:off x="2932186" y="4068956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5" name="Straight Connector 614"/>
              <p:cNvCxnSpPr>
                <a:stCxn id="612" idx="2"/>
              </p:cNvCxnSpPr>
              <p:nvPr/>
            </p:nvCxnSpPr>
            <p:spPr>
              <a:xfrm flipH="1" flipV="1">
                <a:off x="3148247" y="4005425"/>
                <a:ext cx="1588" cy="236654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189" name="Group 636"/>
            <p:cNvGrpSpPr/>
            <p:nvPr/>
          </p:nvGrpSpPr>
          <p:grpSpPr bwMode="auto">
            <a:xfrm>
              <a:off x="6581816" y="5045656"/>
              <a:ext cx="430131" cy="329465"/>
              <a:chOff x="2931664" y="3912603"/>
              <a:chExt cx="430450" cy="329314"/>
            </a:xfrm>
          </p:grpSpPr>
          <p:sp>
            <p:nvSpPr>
              <p:cNvPr id="639" name="Rectangle 638"/>
              <p:cNvSpPr/>
              <p:nvPr/>
            </p:nvSpPr>
            <p:spPr>
              <a:xfrm>
                <a:off x="2936952" y="3912169"/>
                <a:ext cx="425766" cy="330049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40" name="Straight Connector 639"/>
              <p:cNvCxnSpPr/>
              <p:nvPr/>
            </p:nvCxnSpPr>
            <p:spPr>
              <a:xfrm>
                <a:off x="2932185" y="4004202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1" name="Straight Connector 640"/>
              <p:cNvCxnSpPr/>
              <p:nvPr/>
            </p:nvCxnSpPr>
            <p:spPr>
              <a:xfrm>
                <a:off x="2932185" y="4067673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2" name="Straight Connector 641"/>
              <p:cNvCxnSpPr>
                <a:stCxn id="639" idx="2"/>
              </p:cNvCxnSpPr>
              <p:nvPr/>
            </p:nvCxnSpPr>
            <p:spPr>
              <a:xfrm flipH="1" flipV="1">
                <a:off x="3148246" y="4004202"/>
                <a:ext cx="1589" cy="238016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7" name="Group 554"/>
            <p:cNvGrpSpPr/>
            <p:nvPr/>
          </p:nvGrpSpPr>
          <p:grpSpPr bwMode="auto">
            <a:xfrm>
              <a:off x="2055070" y="4690247"/>
              <a:ext cx="675320" cy="521222"/>
              <a:chOff x="2931664" y="3912603"/>
              <a:chExt cx="430450" cy="329314"/>
            </a:xfrm>
          </p:grpSpPr>
          <p:sp>
            <p:nvSpPr>
              <p:cNvPr id="358" name="Rectangle 357"/>
              <p:cNvSpPr/>
              <p:nvPr/>
            </p:nvSpPr>
            <p:spPr>
              <a:xfrm>
                <a:off x="2936952" y="3913304"/>
                <a:ext cx="425766" cy="32877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59" name="Straight Connector 358"/>
              <p:cNvCxnSpPr/>
              <p:nvPr/>
            </p:nvCxnSpPr>
            <p:spPr>
              <a:xfrm>
                <a:off x="2932185" y="4005425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0" name="Straight Connector 359"/>
              <p:cNvCxnSpPr/>
              <p:nvPr/>
            </p:nvCxnSpPr>
            <p:spPr>
              <a:xfrm>
                <a:off x="2932185" y="4068956"/>
                <a:ext cx="425766" cy="0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1" name="Straight Connector 360"/>
              <p:cNvCxnSpPr>
                <a:stCxn id="358" idx="2"/>
              </p:cNvCxnSpPr>
              <p:nvPr/>
            </p:nvCxnSpPr>
            <p:spPr>
              <a:xfrm flipH="1" flipV="1">
                <a:off x="3148246" y="4005425"/>
                <a:ext cx="1589" cy="236654"/>
              </a:xfrm>
              <a:prstGeom prst="line">
                <a:avLst/>
              </a:prstGeom>
              <a:ln w="3175">
                <a:solidFill>
                  <a:srgbClr val="CC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2" name="Group 347"/>
          <p:cNvGrpSpPr/>
          <p:nvPr/>
        </p:nvGrpSpPr>
        <p:grpSpPr bwMode="auto">
          <a:xfrm>
            <a:off x="5856401" y="5944266"/>
            <a:ext cx="588970" cy="242608"/>
            <a:chOff x="1871277" y="1576300"/>
            <a:chExt cx="1128371" cy="437861"/>
          </a:xfrm>
        </p:grpSpPr>
        <p:sp>
          <p:nvSpPr>
            <p:cNvPr id="363" name="Oval 362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4" name="Rectangle 363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5" name="Oval 364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6" name="Freeform 365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7" name="Freeform 366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8" name="Freeform 367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69" name="Freeform 368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70" name="Straight Connector 369"/>
            <p:cNvCxnSpPr>
              <a:endCxn id="365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2" name="Group 347"/>
          <p:cNvGrpSpPr/>
          <p:nvPr/>
        </p:nvGrpSpPr>
        <p:grpSpPr bwMode="auto">
          <a:xfrm>
            <a:off x="4375328" y="5802169"/>
            <a:ext cx="588970" cy="242608"/>
            <a:chOff x="1871277" y="1576300"/>
            <a:chExt cx="1128371" cy="437861"/>
          </a:xfrm>
        </p:grpSpPr>
        <p:sp>
          <p:nvSpPr>
            <p:cNvPr id="373" name="Oval 372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4" name="Rectangle 373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5" name="Oval 374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6" name="Freeform 375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7" name="Freeform 376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8" name="Freeform 377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79" name="Freeform 378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80" name="Straight Connector 379"/>
            <p:cNvCxnSpPr>
              <a:endCxn id="375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2" name="Group 347"/>
          <p:cNvGrpSpPr/>
          <p:nvPr/>
        </p:nvGrpSpPr>
        <p:grpSpPr bwMode="auto">
          <a:xfrm>
            <a:off x="2848241" y="5995982"/>
            <a:ext cx="588970" cy="242608"/>
            <a:chOff x="1871277" y="1576300"/>
            <a:chExt cx="1128371" cy="437861"/>
          </a:xfrm>
        </p:grpSpPr>
        <p:sp>
          <p:nvSpPr>
            <p:cNvPr id="383" name="Oval 382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4" name="Rectangle 383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85" name="Oval 384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6" name="Freeform 385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87" name="Freeform 386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90" name="Freeform 389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97" name="Freeform 396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399" name="Straight Connector 398"/>
            <p:cNvCxnSpPr>
              <a:endCxn id="385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1" name="Group 347"/>
          <p:cNvGrpSpPr/>
          <p:nvPr/>
        </p:nvGrpSpPr>
        <p:grpSpPr bwMode="auto">
          <a:xfrm>
            <a:off x="5166757" y="6262321"/>
            <a:ext cx="588970" cy="242608"/>
            <a:chOff x="1871277" y="1576300"/>
            <a:chExt cx="1128371" cy="437861"/>
          </a:xfrm>
        </p:grpSpPr>
        <p:sp>
          <p:nvSpPr>
            <p:cNvPr id="402" name="Oval 401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7" name="Rectangle 406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12" name="Oval 411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17" name="Freeform 416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22" name="Freeform 421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27" name="Freeform 426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28" name="Freeform 427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429" name="Straight Connector 428"/>
            <p:cNvCxnSpPr>
              <a:endCxn id="412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1" name="Group 347"/>
          <p:cNvGrpSpPr/>
          <p:nvPr/>
        </p:nvGrpSpPr>
        <p:grpSpPr bwMode="auto">
          <a:xfrm>
            <a:off x="3704088" y="6354901"/>
            <a:ext cx="588970" cy="242608"/>
            <a:chOff x="1871277" y="1576300"/>
            <a:chExt cx="1128371" cy="437861"/>
          </a:xfrm>
        </p:grpSpPr>
        <p:sp>
          <p:nvSpPr>
            <p:cNvPr id="432" name="Oval 431"/>
            <p:cNvSpPr/>
            <p:nvPr/>
          </p:nvSpPr>
          <p:spPr bwMode="auto">
            <a:xfrm flipV="1">
              <a:off x="1874446" y="1694641"/>
              <a:ext cx="1125202" cy="3195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33" name="Rectangle 432"/>
            <p:cNvSpPr/>
            <p:nvPr/>
          </p:nvSpPr>
          <p:spPr bwMode="auto">
            <a:xfrm>
              <a:off x="1871277" y="1739611"/>
              <a:ext cx="1128371" cy="115973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4" name="Oval 433"/>
            <p:cNvSpPr/>
            <p:nvPr/>
          </p:nvSpPr>
          <p:spPr bwMode="auto">
            <a:xfrm flipV="1">
              <a:off x="1871277" y="1576300"/>
              <a:ext cx="1125200" cy="31952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35" name="Freeform 434"/>
            <p:cNvSpPr/>
            <p:nvPr/>
          </p:nvSpPr>
          <p:spPr bwMode="auto">
            <a:xfrm>
              <a:off x="2159708" y="1673340"/>
              <a:ext cx="548339" cy="160943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6" name="Freeform 435"/>
            <p:cNvSpPr/>
            <p:nvPr/>
          </p:nvSpPr>
          <p:spPr bwMode="auto">
            <a:xfrm>
              <a:off x="2102655" y="1633103"/>
              <a:ext cx="662444" cy="111241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7" name="Freeform 436"/>
            <p:cNvSpPr/>
            <p:nvPr/>
          </p:nvSpPr>
          <p:spPr bwMode="auto">
            <a:xfrm>
              <a:off x="2536889" y="1727776"/>
              <a:ext cx="244057" cy="97040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38" name="Freeform 437"/>
            <p:cNvSpPr/>
            <p:nvPr/>
          </p:nvSpPr>
          <p:spPr bwMode="auto">
            <a:xfrm>
              <a:off x="2089977" y="1730144"/>
              <a:ext cx="240888" cy="97039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439" name="Straight Connector 438"/>
            <p:cNvCxnSpPr>
              <a:endCxn id="434" idx="2"/>
            </p:cNvCxnSpPr>
            <p:nvPr/>
          </p:nvCxnSpPr>
          <p:spPr bwMode="auto">
            <a:xfrm flipH="1" flipV="1">
              <a:off x="1871277" y="1737243"/>
              <a:ext cx="3169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/>
            <p:cNvCxnSpPr/>
            <p:nvPr/>
          </p:nvCxnSpPr>
          <p:spPr bwMode="auto">
            <a:xfrm flipH="1" flipV="1">
              <a:off x="2996477" y="1734877"/>
              <a:ext cx="3171" cy="123074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1925875" y="2220187"/>
            <a:ext cx="5095391" cy="2833288"/>
            <a:chOff x="1925876" y="2212958"/>
            <a:chExt cx="5095391" cy="2833288"/>
          </a:xfrm>
        </p:grpSpPr>
        <p:grpSp>
          <p:nvGrpSpPr>
            <p:cNvPr id="12" name="Group 11"/>
            <p:cNvGrpSpPr/>
            <p:nvPr/>
          </p:nvGrpSpPr>
          <p:grpSpPr>
            <a:xfrm>
              <a:off x="2745416" y="2212958"/>
              <a:ext cx="3597533" cy="493677"/>
              <a:chOff x="2705100" y="2011398"/>
              <a:chExt cx="3597533" cy="493677"/>
            </a:xfrm>
          </p:grpSpPr>
          <p:sp>
            <p:nvSpPr>
              <p:cNvPr id="342" name="Oval 341"/>
              <p:cNvSpPr/>
              <p:nvPr/>
            </p:nvSpPr>
            <p:spPr bwMode="auto">
              <a:xfrm>
                <a:off x="2722820" y="2011398"/>
                <a:ext cx="3579813" cy="492125"/>
              </a:xfrm>
              <a:prstGeom prst="ellipse">
                <a:avLst/>
              </a:prstGeom>
              <a:solidFill>
                <a:schemeClr val="bg1">
                  <a:alpha val="42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89" name="Oval 388"/>
              <p:cNvSpPr/>
              <p:nvPr/>
            </p:nvSpPr>
            <p:spPr bwMode="auto">
              <a:xfrm>
                <a:off x="2705100" y="2012950"/>
                <a:ext cx="3579813" cy="492125"/>
              </a:xfrm>
              <a:prstGeom prst="ellipse">
                <a:avLst/>
              </a:prstGeom>
              <a:solidFill>
                <a:srgbClr val="CC0000">
                  <a:alpha val="42000"/>
                </a:srgbClr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8308" name="TextBox 389"/>
              <p:cNvSpPr txBox="1">
                <a:spLocks noChangeArrowheads="1"/>
              </p:cNvSpPr>
              <p:nvPr/>
            </p:nvSpPr>
            <p:spPr bwMode="auto">
              <a:xfrm>
                <a:off x="3452664" y="2127167"/>
                <a:ext cx="2057700" cy="2961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800" dirty="0">
                    <a:solidFill>
                      <a:schemeClr val="bg1"/>
                    </a:solidFill>
                  </a:rPr>
                  <a:t>Remote Controller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42" name="Group 441"/>
            <p:cNvGrpSpPr/>
            <p:nvPr/>
          </p:nvGrpSpPr>
          <p:grpSpPr>
            <a:xfrm>
              <a:off x="1925876" y="4223509"/>
              <a:ext cx="923540" cy="405953"/>
              <a:chOff x="2705100" y="2011398"/>
              <a:chExt cx="3597533" cy="493677"/>
            </a:xfrm>
          </p:grpSpPr>
          <p:sp>
            <p:nvSpPr>
              <p:cNvPr id="443" name="Oval 442"/>
              <p:cNvSpPr/>
              <p:nvPr/>
            </p:nvSpPr>
            <p:spPr bwMode="auto">
              <a:xfrm>
                <a:off x="2722820" y="2011398"/>
                <a:ext cx="3579813" cy="492125"/>
              </a:xfrm>
              <a:prstGeom prst="ellipse">
                <a:avLst/>
              </a:prstGeom>
              <a:solidFill>
                <a:schemeClr val="bg1">
                  <a:alpha val="42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44" name="Oval 443"/>
              <p:cNvSpPr/>
              <p:nvPr/>
            </p:nvSpPr>
            <p:spPr bwMode="auto">
              <a:xfrm>
                <a:off x="2705100" y="2012950"/>
                <a:ext cx="3579813" cy="492125"/>
              </a:xfrm>
              <a:prstGeom prst="ellipse">
                <a:avLst/>
              </a:prstGeom>
              <a:solidFill>
                <a:srgbClr val="CC0000">
                  <a:alpha val="42000"/>
                </a:srgbClr>
              </a:solidFill>
              <a:ln w="3175">
                <a:solidFill>
                  <a:srgbClr val="CC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45" name="TextBox 389"/>
              <p:cNvSpPr txBox="1">
                <a:spLocks noChangeArrowheads="1"/>
              </p:cNvSpPr>
              <p:nvPr/>
            </p:nvSpPr>
            <p:spPr bwMode="auto">
              <a:xfrm>
                <a:off x="3901810" y="2127167"/>
                <a:ext cx="1159411" cy="2961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8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3589508" y="4760377"/>
              <a:ext cx="463568" cy="285869"/>
              <a:chOff x="3558850" y="4573304"/>
              <a:chExt cx="463568" cy="285869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447" name="Oval 446"/>
                <p:cNvSpPr/>
                <p:nvPr/>
              </p:nvSpPr>
              <p:spPr bwMode="auto">
                <a:xfrm>
                  <a:off x="3573337" y="4577634"/>
                  <a:ext cx="439424" cy="261732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48" name="Oval 447"/>
                <p:cNvSpPr/>
                <p:nvPr/>
              </p:nvSpPr>
              <p:spPr bwMode="auto">
                <a:xfrm>
                  <a:off x="3558850" y="4587291"/>
                  <a:ext cx="463568" cy="253053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  <p:sp>
            <p:nvSpPr>
              <p:cNvPr id="449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51" name="Group 450"/>
            <p:cNvGrpSpPr/>
            <p:nvPr/>
          </p:nvGrpSpPr>
          <p:grpSpPr>
            <a:xfrm>
              <a:off x="4369656" y="4758258"/>
              <a:ext cx="463568" cy="285869"/>
              <a:chOff x="3558850" y="4573304"/>
              <a:chExt cx="463568" cy="285869"/>
            </a:xfrm>
          </p:grpSpPr>
          <p:grpSp>
            <p:nvGrpSpPr>
              <p:cNvPr id="452" name="Group 451"/>
              <p:cNvGrpSpPr/>
              <p:nvPr/>
            </p:nvGrpSpPr>
            <p:grpSpPr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454" name="Oval 453"/>
                <p:cNvSpPr/>
                <p:nvPr/>
              </p:nvSpPr>
              <p:spPr bwMode="auto">
                <a:xfrm>
                  <a:off x="3573337" y="4577634"/>
                  <a:ext cx="439424" cy="261732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55" name="Oval 454"/>
                <p:cNvSpPr/>
                <p:nvPr/>
              </p:nvSpPr>
              <p:spPr bwMode="auto">
                <a:xfrm>
                  <a:off x="3558850" y="4587291"/>
                  <a:ext cx="463568" cy="253053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  <p:sp>
            <p:nvSpPr>
              <p:cNvPr id="453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56" name="Group 455"/>
            <p:cNvGrpSpPr/>
            <p:nvPr/>
          </p:nvGrpSpPr>
          <p:grpSpPr>
            <a:xfrm>
              <a:off x="5569912" y="4756140"/>
              <a:ext cx="463568" cy="285869"/>
              <a:chOff x="3558850" y="4573304"/>
              <a:chExt cx="463568" cy="285869"/>
            </a:xfrm>
          </p:grpSpPr>
          <p:grpSp>
            <p:nvGrpSpPr>
              <p:cNvPr id="457" name="Group 456"/>
              <p:cNvGrpSpPr/>
              <p:nvPr/>
            </p:nvGrpSpPr>
            <p:grpSpPr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3573337" y="4577634"/>
                  <a:ext cx="439424" cy="261732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0" name="Oval 459"/>
                <p:cNvSpPr/>
                <p:nvPr/>
              </p:nvSpPr>
              <p:spPr bwMode="auto">
                <a:xfrm>
                  <a:off x="3558850" y="4587291"/>
                  <a:ext cx="463568" cy="253053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  <p:sp>
            <p:nvSpPr>
              <p:cNvPr id="458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61" name="Group 460"/>
            <p:cNvGrpSpPr/>
            <p:nvPr/>
          </p:nvGrpSpPr>
          <p:grpSpPr>
            <a:xfrm>
              <a:off x="6557699" y="4754022"/>
              <a:ext cx="463568" cy="285869"/>
              <a:chOff x="3558850" y="4573304"/>
              <a:chExt cx="463568" cy="285869"/>
            </a:xfrm>
          </p:grpSpPr>
          <p:grpSp>
            <p:nvGrpSpPr>
              <p:cNvPr id="462" name="Group 461"/>
              <p:cNvGrpSpPr/>
              <p:nvPr/>
            </p:nvGrpSpPr>
            <p:grpSpPr>
              <a:xfrm>
                <a:off x="3558850" y="4577634"/>
                <a:ext cx="463568" cy="262710"/>
                <a:chOff x="3558850" y="4577634"/>
                <a:chExt cx="463568" cy="262710"/>
              </a:xfrm>
            </p:grpSpPr>
            <p:sp>
              <p:nvSpPr>
                <p:cNvPr id="464" name="Oval 463"/>
                <p:cNvSpPr/>
                <p:nvPr/>
              </p:nvSpPr>
              <p:spPr bwMode="auto">
                <a:xfrm>
                  <a:off x="3573337" y="4577634"/>
                  <a:ext cx="439424" cy="261732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65" name="Oval 464"/>
                <p:cNvSpPr/>
                <p:nvPr/>
              </p:nvSpPr>
              <p:spPr bwMode="auto">
                <a:xfrm>
                  <a:off x="3558850" y="4587291"/>
                  <a:ext cx="463568" cy="253053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  <p:sp>
            <p:nvSpPr>
              <p:cNvPr id="463" name="TextBox 389"/>
              <p:cNvSpPr txBox="1">
                <a:spLocks noChangeArrowheads="1"/>
              </p:cNvSpPr>
              <p:nvPr/>
            </p:nvSpPr>
            <p:spPr bwMode="auto">
              <a:xfrm>
                <a:off x="3565935" y="4573304"/>
                <a:ext cx="434071" cy="285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75"/>
                  </a:lnSpc>
                </a:pPr>
                <a:r>
                  <a:rPr lang="en-US" sz="1400" dirty="0" smtClean="0">
                    <a:solidFill>
                      <a:schemeClr val="bg1"/>
                    </a:solidFill>
                  </a:rPr>
                  <a:t>CA</a:t>
                </a:r>
                <a:endParaRPr lang="en-US" sz="18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6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5" y="6475895"/>
            <a:ext cx="458808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46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651760" y="3017520"/>
            <a:ext cx="3972560" cy="2032000"/>
            <a:chOff x="2651760" y="3017520"/>
            <a:chExt cx="3972560" cy="2032000"/>
          </a:xfrm>
        </p:grpSpPr>
        <p:cxnSp>
          <p:nvCxnSpPr>
            <p:cNvPr id="338" name="Straight Arrow Connector 337"/>
            <p:cNvCxnSpPr/>
            <p:nvPr/>
          </p:nvCxnSpPr>
          <p:spPr bwMode="auto">
            <a:xfrm>
              <a:off x="2651760" y="3017520"/>
              <a:ext cx="0" cy="166624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 bwMode="auto">
            <a:xfrm>
              <a:off x="3647440" y="3017520"/>
              <a:ext cx="0" cy="203200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 bwMode="auto">
            <a:xfrm>
              <a:off x="4460240" y="3017520"/>
              <a:ext cx="0" cy="203200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 bwMode="auto">
            <a:xfrm>
              <a:off x="5659120" y="3017520"/>
              <a:ext cx="0" cy="203200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 bwMode="auto">
            <a:xfrm>
              <a:off x="6624320" y="3017520"/>
              <a:ext cx="0" cy="2032000"/>
            </a:xfrm>
            <a:prstGeom prst="straightConnector1">
              <a:avLst/>
            </a:prstGeom>
            <a:ln w="12700">
              <a:solidFill>
                <a:srgbClr val="CC0000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8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8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42" y="773797"/>
            <a:ext cx="7595425" cy="24274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TextBox 27"/>
          <p:cNvSpPr txBox="1">
            <a:spLocks noChangeArrowheads="1"/>
          </p:cNvSpPr>
          <p:nvPr/>
        </p:nvSpPr>
        <p:spPr bwMode="auto">
          <a:xfrm>
            <a:off x="152400" y="4859886"/>
            <a:ext cx="3276600" cy="156966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  <a:cs typeface="MS PGothic" panose="020B0600070205080204" charset="-128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9pPr>
          </a:lstStyle>
          <a:p>
            <a:pPr algn="ctr"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400" b="0" dirty="0" smtClean="0">
                <a:solidFill>
                  <a:prstClr val="black"/>
                </a:solidFill>
                <a:latin typeface="+mn-lt"/>
              </a:rPr>
              <a:t>Vertically integrated</a:t>
            </a:r>
            <a:endParaRPr lang="en-US" sz="2400" b="0" dirty="0" smtClean="0">
              <a:solidFill>
                <a:prstClr val="black"/>
              </a:solidFill>
              <a:latin typeface="+mn-lt"/>
            </a:endParaRPr>
          </a:p>
          <a:p>
            <a:pPr algn="ctr"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400" b="0" dirty="0" smtClean="0">
                <a:solidFill>
                  <a:prstClr val="black"/>
                </a:solidFill>
                <a:latin typeface="+mn-lt"/>
              </a:rPr>
              <a:t>Closed, proprietary</a:t>
            </a:r>
            <a:endParaRPr lang="en-US" sz="2400" b="0" dirty="0" smtClean="0">
              <a:solidFill>
                <a:prstClr val="black"/>
              </a:solidFill>
              <a:latin typeface="+mn-lt"/>
            </a:endParaRPr>
          </a:p>
          <a:p>
            <a:pPr algn="ctr"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400" b="0" dirty="0" smtClean="0">
                <a:solidFill>
                  <a:prstClr val="black"/>
                </a:solidFill>
                <a:latin typeface="+mn-lt"/>
              </a:rPr>
              <a:t>Slow innovation</a:t>
            </a:r>
            <a:endParaRPr lang="en-US" sz="2400" b="0" dirty="0" smtClean="0">
              <a:solidFill>
                <a:prstClr val="black"/>
              </a:solidFill>
              <a:latin typeface="+mn-lt"/>
            </a:endParaRPr>
          </a:p>
          <a:p>
            <a:pPr algn="ctr"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400" b="0" dirty="0" smtClean="0">
                <a:solidFill>
                  <a:prstClr val="black"/>
                </a:solidFill>
                <a:latin typeface="+mn-lt"/>
              </a:rPr>
              <a:t>Small industry</a:t>
            </a:r>
            <a:endParaRPr lang="en-US" sz="2400" b="0" dirty="0" smtClean="0">
              <a:solidFill>
                <a:prstClr val="black"/>
              </a:solidFill>
              <a:latin typeface="+mn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367763" y="1300457"/>
            <a:ext cx="2496173" cy="351733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ounded Rectangle 4"/>
          <p:cNvSpPr/>
          <p:nvPr/>
        </p:nvSpPr>
        <p:spPr>
          <a:xfrm>
            <a:off x="609600" y="2496799"/>
            <a:ext cx="1905000" cy="965200"/>
          </a:xfrm>
          <a:prstGeom prst="roundRect">
            <a:avLst/>
          </a:prstGeom>
          <a:solidFill>
            <a:srgbClr val="00009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>
                <a:solidFill>
                  <a:prstClr val="white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rPr>
              <a:t>Specialized</a:t>
            </a:r>
            <a:endParaRPr lang="en-US" sz="2000" b="1">
              <a:solidFill>
                <a:prstClr val="white"/>
              </a:solidFill>
              <a:latin typeface="+mj-lt"/>
              <a:ea typeface="MS PGothic" panose="020B0600070205080204" charset="-128"/>
              <a:cs typeface="MS PGothic" panose="020B0600070205080204" charset="-128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>
                <a:solidFill>
                  <a:prstClr val="white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rPr>
              <a:t>Operating</a:t>
            </a:r>
            <a:endParaRPr lang="en-US" sz="2000" b="1">
              <a:solidFill>
                <a:prstClr val="white"/>
              </a:solidFill>
              <a:latin typeface="+mj-lt"/>
              <a:ea typeface="MS PGothic" panose="020B0600070205080204" charset="-128"/>
              <a:cs typeface="MS PGothic" panose="020B0600070205080204" charset="-128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>
                <a:solidFill>
                  <a:prstClr val="white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rPr>
              <a:t>System</a:t>
            </a:r>
            <a:endParaRPr lang="en-US" sz="2000" b="1">
              <a:solidFill>
                <a:prstClr val="white"/>
              </a:solidFill>
              <a:latin typeface="+mj-lt"/>
              <a:ea typeface="MS PGothic" panose="020B0600070205080204" charset="-128"/>
              <a:cs typeface="MS PGothic" panose="020B0600070205080204" charset="-128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09600" y="3538199"/>
            <a:ext cx="1905000" cy="838200"/>
          </a:xfrm>
          <a:prstGeom prst="roundRect">
            <a:avLst/>
          </a:prstGeom>
          <a:solidFill>
            <a:srgbClr val="00009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>
                <a:solidFill>
                  <a:prstClr val="white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rPr>
              <a:t>Specialized</a:t>
            </a:r>
            <a:endParaRPr lang="en-US" sz="2000" b="1">
              <a:solidFill>
                <a:prstClr val="white"/>
              </a:solidFill>
              <a:latin typeface="+mj-lt"/>
              <a:ea typeface="MS PGothic" panose="020B0600070205080204" charset="-128"/>
              <a:cs typeface="MS PGothic" panose="020B0600070205080204" charset="-128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>
                <a:solidFill>
                  <a:prstClr val="white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rPr>
              <a:t>Hardware</a:t>
            </a:r>
            <a:endParaRPr lang="en-US" sz="2000" b="1">
              <a:solidFill>
                <a:prstClr val="white"/>
              </a:solidFill>
              <a:latin typeface="+mj-lt"/>
              <a:ea typeface="MS PGothic" panose="020B0600070205080204" charset="-128"/>
              <a:cs typeface="MS PGothic" panose="020B0600070205080204" charset="-128"/>
            </a:endParaRPr>
          </a:p>
        </p:txBody>
      </p:sp>
      <p:grpSp>
        <p:nvGrpSpPr>
          <p:cNvPr id="2" name="Group 47"/>
          <p:cNvGrpSpPr/>
          <p:nvPr/>
        </p:nvGrpSpPr>
        <p:grpSpPr bwMode="auto">
          <a:xfrm>
            <a:off x="5440815" y="1480745"/>
            <a:ext cx="3048000" cy="417900"/>
            <a:chOff x="5334000" y="1371600"/>
            <a:chExt cx="3657600" cy="685800"/>
          </a:xfrm>
        </p:grpSpPr>
        <p:sp>
          <p:nvSpPr>
            <p:cNvPr id="46" name="Rounded Rectangle 45"/>
            <p:cNvSpPr/>
            <p:nvPr/>
          </p:nvSpPr>
          <p:spPr bwMode="auto">
            <a:xfrm>
              <a:off x="83820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45" name="Rounded Rectangle 44"/>
            <p:cNvSpPr/>
            <p:nvPr/>
          </p:nvSpPr>
          <p:spPr bwMode="auto">
            <a:xfrm>
              <a:off x="80772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44" name="Rounded Rectangle 43"/>
            <p:cNvSpPr/>
            <p:nvPr/>
          </p:nvSpPr>
          <p:spPr bwMode="auto">
            <a:xfrm>
              <a:off x="77724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43" name="Rounded Rectangle 42"/>
            <p:cNvSpPr/>
            <p:nvPr/>
          </p:nvSpPr>
          <p:spPr bwMode="auto">
            <a:xfrm>
              <a:off x="74676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42" name="Rounded Rectangle 41"/>
            <p:cNvSpPr/>
            <p:nvPr/>
          </p:nvSpPr>
          <p:spPr bwMode="auto">
            <a:xfrm>
              <a:off x="71628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41" name="Rounded Rectangle 40"/>
            <p:cNvSpPr/>
            <p:nvPr/>
          </p:nvSpPr>
          <p:spPr bwMode="auto">
            <a:xfrm>
              <a:off x="68580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40" name="Rounded Rectangle 39"/>
            <p:cNvSpPr/>
            <p:nvPr/>
          </p:nvSpPr>
          <p:spPr bwMode="auto">
            <a:xfrm>
              <a:off x="65532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39" name="Rounded Rectangle 38"/>
            <p:cNvSpPr/>
            <p:nvPr/>
          </p:nvSpPr>
          <p:spPr bwMode="auto">
            <a:xfrm>
              <a:off x="62484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38" name="Rounded Rectangle 37"/>
            <p:cNvSpPr/>
            <p:nvPr/>
          </p:nvSpPr>
          <p:spPr bwMode="auto">
            <a:xfrm>
              <a:off x="59436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37" name="Rounded Rectangle 36"/>
            <p:cNvSpPr/>
            <p:nvPr/>
          </p:nvSpPr>
          <p:spPr bwMode="auto">
            <a:xfrm>
              <a:off x="5638800" y="1371600"/>
              <a:ext cx="6096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 dirty="0">
                  <a:solidFill>
                    <a:srgbClr val="FFCC66"/>
                  </a:solidFill>
                  <a:latin typeface="Calibri" panose="020F0502020204030204"/>
                </a:rPr>
                <a:t>App</a:t>
              </a:r>
              <a:endParaRPr lang="en-US" sz="1600" b="1" dirty="0">
                <a:solidFill>
                  <a:srgbClr val="FFCC66"/>
                </a:solidFill>
                <a:latin typeface="Calibri" panose="020F0502020204030204"/>
              </a:endParaRP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5334000" y="1371600"/>
              <a:ext cx="914400" cy="685800"/>
            </a:xfrm>
            <a:prstGeom prst="roundRect">
              <a:avLst/>
            </a:prstGeom>
            <a:solidFill>
              <a:srgbClr val="FFCC66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400" b="1" dirty="0">
                  <a:solidFill>
                    <a:prstClr val="black"/>
                  </a:solidFill>
                  <a:latin typeface="Calibri" panose="020F0502020204030204"/>
                </a:rPr>
                <a:t>App</a:t>
              </a:r>
              <a:endParaRPr lang="en-US" sz="1400" b="1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35" name="Rounded Rectangle 34"/>
          <p:cNvSpPr/>
          <p:nvPr/>
        </p:nvSpPr>
        <p:spPr>
          <a:xfrm>
            <a:off x="609600" y="1658599"/>
            <a:ext cx="1905000" cy="736600"/>
          </a:xfrm>
          <a:prstGeom prst="roundRect">
            <a:avLst/>
          </a:prstGeom>
          <a:solidFill>
            <a:srgbClr val="00009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prstClr val="white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rPr>
              <a:t>Specialized</a:t>
            </a:r>
            <a:endParaRPr lang="en-US" sz="2000" b="1" dirty="0">
              <a:solidFill>
                <a:prstClr val="white"/>
              </a:solidFill>
              <a:latin typeface="+mj-lt"/>
              <a:ea typeface="MS PGothic" panose="020B0600070205080204" charset="-128"/>
              <a:cs typeface="MS PGothic" panose="020B0600070205080204" charset="-128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b="1" dirty="0">
                <a:solidFill>
                  <a:prstClr val="white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rPr>
              <a:t>Applications</a:t>
            </a:r>
            <a:endParaRPr lang="en-US" sz="2000" b="1" dirty="0">
              <a:solidFill>
                <a:prstClr val="white"/>
              </a:solidFill>
              <a:latin typeface="+mj-lt"/>
              <a:ea typeface="MS PGothic" panose="020B0600070205080204" charset="-128"/>
              <a:cs typeface="MS PGothic" panose="020B0600070205080204" charset="-128"/>
            </a:endParaRPr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5410200" y="4875620"/>
            <a:ext cx="3200400" cy="1570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  <a:cs typeface="MS PGothic" panose="020B0600070205080204" charset="-128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Helvetica" charset="0"/>
                <a:ea typeface="MS PGothic" panose="020B0600070205080204" charset="-128"/>
              </a:defRPr>
            </a:lvl9pPr>
          </a:lstStyle>
          <a:p>
            <a:pPr algn="ctr"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400" b="0" dirty="0" smtClean="0">
                <a:solidFill>
                  <a:prstClr val="black"/>
                </a:solidFill>
                <a:latin typeface="+mj-lt"/>
              </a:rPr>
              <a:t>Horizontal</a:t>
            </a:r>
            <a:endParaRPr lang="en-US" sz="2400" b="0" dirty="0" smtClean="0">
              <a:solidFill>
                <a:prstClr val="black"/>
              </a:solidFill>
              <a:latin typeface="+mj-lt"/>
            </a:endParaRPr>
          </a:p>
          <a:p>
            <a:pPr algn="ctr"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400" b="0" dirty="0" smtClean="0">
                <a:solidFill>
                  <a:prstClr val="black"/>
                </a:solidFill>
                <a:latin typeface="+mj-lt"/>
              </a:rPr>
              <a:t>Open interfaces</a:t>
            </a:r>
            <a:endParaRPr lang="en-US" sz="2400" b="0" dirty="0" smtClean="0">
              <a:solidFill>
                <a:prstClr val="black"/>
              </a:solidFill>
              <a:latin typeface="+mj-lt"/>
            </a:endParaRPr>
          </a:p>
          <a:p>
            <a:pPr algn="ctr"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400" b="0" dirty="0" smtClean="0">
                <a:solidFill>
                  <a:prstClr val="black"/>
                </a:solidFill>
                <a:latin typeface="+mj-lt"/>
              </a:rPr>
              <a:t>Rapid innovation</a:t>
            </a:r>
            <a:endParaRPr lang="en-US" sz="2400" b="0" dirty="0" smtClean="0">
              <a:solidFill>
                <a:prstClr val="black"/>
              </a:solidFill>
              <a:latin typeface="+mj-lt"/>
            </a:endParaRPr>
          </a:p>
          <a:p>
            <a:pPr algn="ctr"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2400" b="0" dirty="0" smtClean="0">
                <a:solidFill>
                  <a:prstClr val="black"/>
                </a:solidFill>
                <a:latin typeface="+mj-lt"/>
              </a:rPr>
              <a:t>Huge industry</a:t>
            </a:r>
            <a:endParaRPr lang="en-US" sz="2400" b="0" dirty="0" smtClean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47" name="Right Arrow 46"/>
          <p:cNvSpPr/>
          <p:nvPr/>
        </p:nvSpPr>
        <p:spPr>
          <a:xfrm>
            <a:off x="3733800" y="2437515"/>
            <a:ext cx="1143000" cy="762000"/>
          </a:xfrm>
          <a:prstGeom prst="rightArrow">
            <a:avLst>
              <a:gd name="adj1" fmla="val 50000"/>
              <a:gd name="adj2" fmla="val 68658"/>
            </a:avLst>
          </a:prstGeom>
          <a:solidFill>
            <a:srgbClr val="FF66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en-US" sz="2000" b="1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" name="Group 56"/>
          <p:cNvGrpSpPr/>
          <p:nvPr/>
        </p:nvGrpSpPr>
        <p:grpSpPr bwMode="auto">
          <a:xfrm>
            <a:off x="5737719" y="3484470"/>
            <a:ext cx="2721609" cy="1396073"/>
            <a:chOff x="5105400" y="3212068"/>
            <a:chExt cx="3451510" cy="1817132"/>
          </a:xfrm>
        </p:grpSpPr>
        <p:sp>
          <p:nvSpPr>
            <p:cNvPr id="23" name="Rounded Rectangle 22"/>
            <p:cNvSpPr/>
            <p:nvPr/>
          </p:nvSpPr>
          <p:spPr bwMode="auto">
            <a:xfrm>
              <a:off x="6096000" y="3874196"/>
              <a:ext cx="2424501" cy="697803"/>
            </a:xfrm>
            <a:prstGeom prst="roundRect">
              <a:avLst/>
            </a:prstGeom>
            <a:solidFill>
              <a:srgbClr val="000090"/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b="1" dirty="0">
                  <a:solidFill>
                    <a:prstClr val="white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rPr>
                <a:t>Microprocessor</a:t>
              </a:r>
              <a:endParaRPr lang="en-US" sz="1600" b="1" dirty="0">
                <a:solidFill>
                  <a:prstClr val="white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endParaRPr>
            </a:p>
          </p:txBody>
        </p:sp>
        <p:pic>
          <p:nvPicPr>
            <p:cNvPr id="45094" name="Picture 33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5400" y="3951732"/>
              <a:ext cx="1202196" cy="1077468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5095" name="Group 51"/>
            <p:cNvGrpSpPr/>
            <p:nvPr/>
          </p:nvGrpSpPr>
          <p:grpSpPr bwMode="auto">
            <a:xfrm>
              <a:off x="5435270" y="3212068"/>
              <a:ext cx="3121640" cy="440663"/>
              <a:chOff x="5511470" y="3200400"/>
              <a:chExt cx="3121640" cy="440663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>
                <a:off x="5511470" y="3424423"/>
                <a:ext cx="3121640" cy="450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097" name="TextBox 23"/>
              <p:cNvSpPr txBox="1">
                <a:spLocks noChangeArrowheads="1"/>
              </p:cNvSpPr>
              <p:nvPr/>
            </p:nvSpPr>
            <p:spPr bwMode="auto">
              <a:xfrm>
                <a:off x="5841339" y="3200400"/>
                <a:ext cx="2465881" cy="4406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wrap="squar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37931725" indent="-37474525"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2pPr>
                <a:lvl3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3pPr>
                <a:lvl4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4pPr>
                <a:lvl5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9pPr>
              </a:lstStyle>
              <a:p>
                <a:pPr algn="ctr" defTabSz="91440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dirty="0" smtClean="0">
                    <a:solidFill>
                      <a:prstClr val="black"/>
                    </a:solidFill>
                    <a:latin typeface="Arial" panose="020B0604020202020204" pitchFamily="34" charset="0"/>
                  </a:rPr>
                  <a:t>Open Interface</a:t>
                </a:r>
                <a:endParaRPr lang="en-US" sz="1600" dirty="0" smtClean="0">
                  <a:solidFill>
                    <a:prstClr val="black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grpSp>
        <p:nvGrpSpPr>
          <p:cNvPr id="6" name="Group 57"/>
          <p:cNvGrpSpPr/>
          <p:nvPr/>
        </p:nvGrpSpPr>
        <p:grpSpPr bwMode="auto">
          <a:xfrm>
            <a:off x="5183490" y="2081201"/>
            <a:ext cx="3575710" cy="1234932"/>
            <a:chOff x="5263490" y="1889268"/>
            <a:chExt cx="3575710" cy="1234932"/>
          </a:xfrm>
        </p:grpSpPr>
        <p:sp>
          <p:nvSpPr>
            <p:cNvPr id="20" name="Rounded Rectangle 19"/>
            <p:cNvSpPr/>
            <p:nvPr/>
          </p:nvSpPr>
          <p:spPr bwMode="auto">
            <a:xfrm>
              <a:off x="6934200" y="2286000"/>
              <a:ext cx="762000" cy="838200"/>
            </a:xfrm>
            <a:prstGeom prst="roundRect">
              <a:avLst/>
            </a:prstGeom>
            <a:gradFill>
              <a:gsLst>
                <a:gs pos="0">
                  <a:srgbClr val="008000"/>
                </a:gs>
                <a:gs pos="100000">
                  <a:srgbClr val="00C362"/>
                </a:gs>
              </a:gsLst>
            </a:gra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>
                  <a:solidFill>
                    <a:srgbClr val="FFFFFF"/>
                  </a:solidFill>
                  <a:latin typeface="Calibri" panose="020F0502020204030204"/>
                </a:rPr>
                <a:t>Linux</a:t>
              </a:r>
              <a:endParaRPr lang="en-US" sz="1600" b="1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22" name="Rounded Rectangle 21"/>
            <p:cNvSpPr/>
            <p:nvPr/>
          </p:nvSpPr>
          <p:spPr bwMode="auto">
            <a:xfrm>
              <a:off x="8077200" y="2286000"/>
              <a:ext cx="762000" cy="838200"/>
            </a:xfrm>
            <a:prstGeom prst="roundRect">
              <a:avLst/>
            </a:prstGeom>
            <a:gradFill>
              <a:gsLst>
                <a:gs pos="0">
                  <a:srgbClr val="FF00FF"/>
                </a:gs>
                <a:gs pos="100000">
                  <a:srgbClr val="FF99CC"/>
                </a:gs>
              </a:gsLst>
            </a:gra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1600" b="1">
                  <a:solidFill>
                    <a:srgbClr val="FFFFFF"/>
                  </a:solidFill>
                  <a:latin typeface="Calibri" panose="020F0502020204030204"/>
                </a:rPr>
                <a:t>Mac</a:t>
              </a:r>
              <a:endParaRPr lang="en-US" sz="1600" b="1">
                <a:solidFill>
                  <a:srgbClr val="FFFFFF"/>
                </a:solidFill>
                <a:latin typeface="Calibri" panose="020F0502020204030204"/>
              </a:endParaRPr>
            </a:p>
            <a:p>
              <a:pPr algn="ctr" defTabSz="914400">
                <a:defRPr/>
              </a:pPr>
              <a:r>
                <a:rPr lang="en-US" sz="1600" b="1">
                  <a:solidFill>
                    <a:srgbClr val="FFFFFF"/>
                  </a:solidFill>
                  <a:latin typeface="Calibri" panose="020F0502020204030204"/>
                </a:rPr>
                <a:t>OS</a:t>
              </a:r>
              <a:endParaRPr lang="en-US" sz="1600" b="1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24" name="Rounded Rectangle 23"/>
            <p:cNvSpPr/>
            <p:nvPr/>
          </p:nvSpPr>
          <p:spPr bwMode="auto">
            <a:xfrm>
              <a:off x="5263490" y="2286000"/>
              <a:ext cx="1289710" cy="838200"/>
            </a:xfrm>
            <a:prstGeom prst="roundRect">
              <a:avLst/>
            </a:prstGeom>
            <a:gradFill>
              <a:gsLst>
                <a:gs pos="0">
                  <a:srgbClr val="FF0000"/>
                </a:gs>
                <a:gs pos="100000">
                  <a:srgbClr val="F7545C"/>
                </a:gs>
              </a:gsLst>
            </a:gra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sz="2000" b="1" dirty="0">
                  <a:solidFill>
                    <a:srgbClr val="FFFFFF"/>
                  </a:solidFill>
                  <a:latin typeface="Calibri" panose="020F0502020204030204"/>
                </a:rPr>
                <a:t>Windows</a:t>
              </a:r>
              <a:endParaRPr lang="en-US" sz="2000" b="1" dirty="0">
                <a:solidFill>
                  <a:srgbClr val="FFFFFF"/>
                </a:solidFill>
                <a:latin typeface="Calibri" panose="020F0502020204030204"/>
              </a:endParaRPr>
            </a:p>
            <a:p>
              <a:pPr algn="ctr" defTabSz="914400">
                <a:defRPr/>
              </a:pPr>
              <a:r>
                <a:rPr lang="en-US" sz="1800" b="1" dirty="0">
                  <a:solidFill>
                    <a:srgbClr val="FFFFFF"/>
                  </a:solidFill>
                  <a:latin typeface="Calibri" panose="020F0502020204030204"/>
                </a:rPr>
                <a:t>(OS)</a:t>
              </a:r>
              <a:endParaRPr lang="en-US" sz="1800" b="1" dirty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45086" name="TextBox 23"/>
            <p:cNvSpPr txBox="1">
              <a:spLocks noChangeArrowheads="1"/>
            </p:cNvSpPr>
            <p:nvPr/>
          </p:nvSpPr>
          <p:spPr bwMode="auto">
            <a:xfrm>
              <a:off x="6553200" y="2526268"/>
              <a:ext cx="3899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smtClean="0">
                  <a:solidFill>
                    <a:prstClr val="black"/>
                  </a:solidFill>
                  <a:latin typeface="Arial" panose="020B0604020202020204" pitchFamily="34" charset="0"/>
                </a:rPr>
                <a:t>or</a:t>
              </a:r>
              <a:endParaRPr lang="en-US" smtClean="0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5087" name="TextBox 24"/>
            <p:cNvSpPr txBox="1">
              <a:spLocks noChangeArrowheads="1"/>
            </p:cNvSpPr>
            <p:nvPr/>
          </p:nvSpPr>
          <p:spPr bwMode="auto">
            <a:xfrm>
              <a:off x="7696200" y="2514600"/>
              <a:ext cx="3899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Helvetica" charset="0"/>
                  <a:ea typeface="MS PGothic" panose="020B0600070205080204" charset="-128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smtClean="0">
                  <a:solidFill>
                    <a:prstClr val="black"/>
                  </a:solidFill>
                  <a:latin typeface="Arial" panose="020B0604020202020204" pitchFamily="34" charset="0"/>
                </a:rPr>
                <a:t>or</a:t>
              </a:r>
              <a:endParaRPr lang="en-US" smtClean="0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45088" name="Group 52"/>
            <p:cNvGrpSpPr/>
            <p:nvPr/>
          </p:nvGrpSpPr>
          <p:grpSpPr bwMode="auto">
            <a:xfrm>
              <a:off x="5943600" y="1889268"/>
              <a:ext cx="2590800" cy="338554"/>
              <a:chOff x="6019800" y="3260868"/>
              <a:chExt cx="2590800" cy="338554"/>
            </a:xfrm>
          </p:grpSpPr>
          <p:cxnSp>
            <p:nvCxnSpPr>
              <p:cNvPr id="54" name="Straight Connector 53"/>
              <p:cNvCxnSpPr/>
              <p:nvPr/>
            </p:nvCxnSpPr>
            <p:spPr>
              <a:xfrm>
                <a:off x="6019800" y="3427413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090" name="TextBox 23"/>
              <p:cNvSpPr txBox="1">
                <a:spLocks noChangeArrowheads="1"/>
              </p:cNvSpPr>
              <p:nvPr/>
            </p:nvSpPr>
            <p:spPr bwMode="auto">
              <a:xfrm>
                <a:off x="6450385" y="3260868"/>
                <a:ext cx="1621357" cy="33855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37931725" indent="-37474525"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2pPr>
                <a:lvl3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3pPr>
                <a:lvl4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4pPr>
                <a:lvl5pPr eaLnBrk="0" hangingPunct="0"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Helvetica" charset="0"/>
                    <a:ea typeface="MS PGothic" panose="020B0600070205080204" charset="-128"/>
                  </a:defRPr>
                </a:lvl9pPr>
              </a:lstStyle>
              <a:p>
                <a:pPr algn="ctr" defTabSz="91440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600" dirty="0" smtClean="0">
                    <a:solidFill>
                      <a:prstClr val="black"/>
                    </a:solidFill>
                    <a:latin typeface="Arial" panose="020B0604020202020204" pitchFamily="34" charset="0"/>
                  </a:rPr>
                  <a:t>Open Interface</a:t>
                </a:r>
                <a:endParaRPr lang="en-US" sz="1600" dirty="0" smtClean="0">
                  <a:solidFill>
                    <a:prstClr val="black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56" name="Right Arrow 55"/>
          <p:cNvSpPr/>
          <p:nvPr/>
        </p:nvSpPr>
        <p:spPr>
          <a:xfrm>
            <a:off x="3868480" y="5210723"/>
            <a:ext cx="1143000" cy="762000"/>
          </a:xfrm>
          <a:prstGeom prst="rightArrow">
            <a:avLst>
              <a:gd name="adj1" fmla="val 50000"/>
              <a:gd name="adj2" fmla="val 68658"/>
            </a:avLst>
          </a:prstGeom>
          <a:solidFill>
            <a:srgbClr val="FF66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en-US" sz="2000" b="1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076" name="Title 47"/>
          <p:cNvSpPr>
            <a:spLocks noGrp="1"/>
          </p:cNvSpPr>
          <p:nvPr>
            <p:ph type="title"/>
          </p:nvPr>
        </p:nvSpPr>
        <p:spPr>
          <a:xfrm>
            <a:off x="535402" y="0"/>
            <a:ext cx="8534400" cy="1143000"/>
          </a:xfrm>
        </p:spPr>
        <p:txBody>
          <a:bodyPr/>
          <a:lstStyle/>
          <a:p>
            <a:pPr algn="l"/>
            <a:r>
              <a:rPr lang="en-US" sz="4000" dirty="0" smtClean="0">
                <a:solidFill>
                  <a:srgbClr val="000090"/>
                </a:solidFill>
                <a:latin typeface="Calibri" panose="020F0502020204030204" charset="0"/>
                <a:ea typeface="MS PGothic" panose="020B0600070205080204" charset="-128"/>
                <a:cs typeface="MS PGothic" panose="020B0600070205080204" charset="-128"/>
              </a:rPr>
              <a:t>Analogy: mainframe to PC evolution</a:t>
            </a:r>
            <a:r>
              <a:rPr lang="en-US" sz="2400" baseline="30000" dirty="0" smtClean="0">
                <a:solidFill>
                  <a:schemeClr val="tx1"/>
                </a:solidFill>
                <a:latin typeface="Calibri" panose="020F0502020204030204" charset="0"/>
                <a:ea typeface="MS PGothic" panose="020B0600070205080204" charset="-128"/>
                <a:cs typeface="MS PGothic" panose="020B0600070205080204" charset="-128"/>
              </a:rPr>
              <a:t>*</a:t>
            </a:r>
            <a:endParaRPr lang="en-US" sz="4000" baseline="30000" dirty="0">
              <a:solidFill>
                <a:schemeClr val="tx1"/>
              </a:solidFill>
              <a:latin typeface="Calibri" panose="020F0502020204030204" charset="0"/>
              <a:ea typeface="MS PGothic" panose="020B0600070205080204" charset="-128"/>
              <a:cs typeface="MS PGothic" panose="020B0600070205080204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2871" y="6550399"/>
            <a:ext cx="22544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* Slide  courtesy: N. McKeown</a:t>
            </a:r>
            <a:endParaRPr lang="en-US" sz="1200" dirty="0"/>
          </a:p>
        </p:txBody>
      </p:sp>
      <p:sp>
        <p:nvSpPr>
          <p:cNvPr id="4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537091"/>
            <a:ext cx="687845" cy="38210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5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536277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6" grpId="0"/>
      <p:bldP spid="47" grpId="0" animBg="1"/>
      <p:bldP spid="56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35" name="Picture 7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185" y="824211"/>
            <a:ext cx="8551394" cy="232121"/>
          </a:xfrm>
          <a:prstGeom prst="rect">
            <a:avLst/>
          </a:prstGeom>
          <a:noFill/>
          <a:ln>
            <a:noFill/>
          </a:ln>
        </p:spPr>
      </p:pic>
      <p:sp>
        <p:nvSpPr>
          <p:cNvPr id="75783" name="Rectangle 73"/>
          <p:cNvSpPr>
            <a:spLocks noGrp="1" noChangeArrowheads="1"/>
          </p:cNvSpPr>
          <p:nvPr>
            <p:ph type="title"/>
          </p:nvPr>
        </p:nvSpPr>
        <p:spPr>
          <a:xfrm>
            <a:off x="211698" y="170272"/>
            <a:ext cx="8679450" cy="796925"/>
          </a:xfrm>
        </p:spPr>
        <p:txBody>
          <a:bodyPr/>
          <a:lstStyle/>
          <a:p>
            <a:pPr>
              <a:lnSpc>
                <a:spcPct val="85000"/>
              </a:lnSpc>
              <a:defRPr/>
            </a:pPr>
            <a:r>
              <a:rPr lang="en-US" sz="3600" dirty="0" smtClean="0">
                <a:cs typeface="+mj-cs"/>
              </a:rPr>
              <a:t>Traffic engineering: difficult traditional routing</a:t>
            </a:r>
            <a:endParaRPr lang="en-US" sz="3600" dirty="0">
              <a:cs typeface="+mj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5390" y="4128444"/>
            <a:ext cx="8408298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u="sng" dirty="0" smtClean="0">
                <a:solidFill>
                  <a:srgbClr val="000090"/>
                </a:solidFill>
              </a:rPr>
              <a:t>Q: </a:t>
            </a:r>
            <a:r>
              <a:rPr lang="en-US" sz="2400" dirty="0" smtClean="0"/>
              <a:t>what if network operator wants u-to-z traffic to flow along </a:t>
            </a:r>
            <a:r>
              <a:rPr lang="en-US" sz="2400" i="1" dirty="0" err="1" smtClean="0"/>
              <a:t>uvw</a:t>
            </a:r>
            <a:r>
              <a:rPr lang="en-US" sz="2400" dirty="0" err="1" smtClean="0"/>
              <a:t>z</a:t>
            </a:r>
            <a:r>
              <a:rPr lang="en-US" sz="2400" dirty="0" smtClean="0"/>
              <a:t>, x-to-z traffic to flow </a:t>
            </a:r>
            <a:r>
              <a:rPr lang="en-US" sz="2400" i="1" dirty="0" err="1" smtClean="0"/>
              <a:t>xwyz</a:t>
            </a:r>
            <a:r>
              <a:rPr lang="en-US" sz="2400" dirty="0" smtClean="0"/>
              <a:t>?</a:t>
            </a:r>
            <a:endParaRPr lang="en-US" sz="2400" dirty="0" smtClean="0"/>
          </a:p>
          <a:p>
            <a:pPr algn="ctr">
              <a:spcBef>
                <a:spcPts val="1200"/>
              </a:spcBef>
            </a:pPr>
            <a:r>
              <a:rPr lang="en-US" sz="2400" i="1" u="sng" dirty="0" smtClean="0">
                <a:solidFill>
                  <a:srgbClr val="000090"/>
                </a:solidFill>
              </a:rPr>
              <a:t>A: </a:t>
            </a:r>
            <a:r>
              <a:rPr lang="en-US" sz="2400" dirty="0" smtClean="0"/>
              <a:t>need to define link weights so traffic routing algorithm computes routes accordingly </a:t>
            </a:r>
            <a:r>
              <a:rPr lang="en-US" sz="2000" dirty="0" smtClean="0"/>
              <a:t>(or need a new routing algorithm)!</a:t>
            </a:r>
            <a:endParaRPr lang="en-US" sz="2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589947" y="6025755"/>
            <a:ext cx="6350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CC0000"/>
                </a:solidFill>
              </a:rPr>
              <a:t>Link weights are only control “knobs”: wrong!</a:t>
            </a:r>
            <a:endParaRPr lang="en-US" sz="2400" i="1" dirty="0">
              <a:solidFill>
                <a:srgbClr val="CC0000"/>
              </a:solidFill>
            </a:endParaRPr>
          </a:p>
        </p:txBody>
      </p:sp>
      <p:sp>
        <p:nvSpPr>
          <p:cNvPr id="15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537091"/>
            <a:ext cx="687845" cy="38210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5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536277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grpSp>
        <p:nvGrpSpPr>
          <p:cNvPr id="118" name="Group 1612"/>
          <p:cNvGrpSpPr/>
          <p:nvPr/>
        </p:nvGrpSpPr>
        <p:grpSpPr bwMode="auto">
          <a:xfrm flipH="1">
            <a:off x="943464" y="2441244"/>
            <a:ext cx="855053" cy="655887"/>
            <a:chOff x="2839" y="3501"/>
            <a:chExt cx="755" cy="803"/>
          </a:xfrm>
        </p:grpSpPr>
        <p:pic>
          <p:nvPicPr>
            <p:cNvPr id="119" name="Picture 1613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0" name="Freeform 1614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120840" name="Freeform 3"/>
          <p:cNvSpPr/>
          <p:nvPr/>
        </p:nvSpPr>
        <p:spPr bwMode="auto">
          <a:xfrm>
            <a:off x="2059747" y="1363093"/>
            <a:ext cx="5142041" cy="2404002"/>
          </a:xfrm>
          <a:custGeom>
            <a:avLst/>
            <a:gdLst>
              <a:gd name="T0" fmla="*/ 0 w 2250"/>
              <a:gd name="T1" fmla="*/ 624 h 1409"/>
              <a:gd name="T2" fmla="*/ 219 w 2250"/>
              <a:gd name="T3" fmla="*/ 321 h 1409"/>
              <a:gd name="T4" fmla="*/ 529 w 2250"/>
              <a:gd name="T5" fmla="*/ 35 h 1409"/>
              <a:gd name="T6" fmla="*/ 1551 w 2250"/>
              <a:gd name="T7" fmla="*/ 111 h 1409"/>
              <a:gd name="T8" fmla="*/ 1968 w 2250"/>
              <a:gd name="T9" fmla="*/ 483 h 1409"/>
              <a:gd name="T10" fmla="*/ 2199 w 2250"/>
              <a:gd name="T11" fmla="*/ 906 h 1409"/>
              <a:gd name="T12" fmla="*/ 1659 w 2250"/>
              <a:gd name="T13" fmla="*/ 1314 h 1409"/>
              <a:gd name="T14" fmla="*/ 993 w 2250"/>
              <a:gd name="T15" fmla="*/ 1386 h 1409"/>
              <a:gd name="T16" fmla="*/ 465 w 2250"/>
              <a:gd name="T17" fmla="*/ 1356 h 1409"/>
              <a:gd name="T18" fmla="*/ 102 w 2250"/>
              <a:gd name="T19" fmla="*/ 1068 h 1409"/>
              <a:gd name="T20" fmla="*/ 0 w 2250"/>
              <a:gd name="T21" fmla="*/ 624 h 1409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250"/>
              <a:gd name="T34" fmla="*/ 0 h 1409"/>
              <a:gd name="T35" fmla="*/ 2250 w 2250"/>
              <a:gd name="T36" fmla="*/ 1409 h 1409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250" h="1409">
                <a:moveTo>
                  <a:pt x="0" y="624"/>
                </a:moveTo>
                <a:cubicBezTo>
                  <a:pt x="5" y="506"/>
                  <a:pt x="131" y="419"/>
                  <a:pt x="219" y="321"/>
                </a:cubicBezTo>
                <a:cubicBezTo>
                  <a:pt x="307" y="223"/>
                  <a:pt x="307" y="70"/>
                  <a:pt x="529" y="35"/>
                </a:cubicBezTo>
                <a:cubicBezTo>
                  <a:pt x="751" y="0"/>
                  <a:pt x="1311" y="36"/>
                  <a:pt x="1551" y="111"/>
                </a:cubicBezTo>
                <a:cubicBezTo>
                  <a:pt x="1791" y="186"/>
                  <a:pt x="1860" y="351"/>
                  <a:pt x="1968" y="483"/>
                </a:cubicBezTo>
                <a:cubicBezTo>
                  <a:pt x="2076" y="615"/>
                  <a:pt x="2250" y="767"/>
                  <a:pt x="2199" y="906"/>
                </a:cubicBezTo>
                <a:cubicBezTo>
                  <a:pt x="2148" y="1045"/>
                  <a:pt x="1860" y="1234"/>
                  <a:pt x="1659" y="1314"/>
                </a:cubicBezTo>
                <a:cubicBezTo>
                  <a:pt x="1458" y="1394"/>
                  <a:pt x="1192" y="1379"/>
                  <a:pt x="993" y="1386"/>
                </a:cubicBezTo>
                <a:cubicBezTo>
                  <a:pt x="794" y="1393"/>
                  <a:pt x="613" y="1409"/>
                  <a:pt x="465" y="1356"/>
                </a:cubicBezTo>
                <a:cubicBezTo>
                  <a:pt x="317" y="1303"/>
                  <a:pt x="180" y="1190"/>
                  <a:pt x="102" y="1068"/>
                </a:cubicBezTo>
                <a:cubicBezTo>
                  <a:pt x="24" y="946"/>
                  <a:pt x="21" y="716"/>
                  <a:pt x="0" y="624"/>
                </a:cubicBezTo>
                <a:close/>
              </a:path>
            </a:pathLst>
          </a:custGeom>
          <a:solidFill>
            <a:srgbClr val="99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41" name="Freeform 4"/>
          <p:cNvSpPr/>
          <p:nvPr/>
        </p:nvSpPr>
        <p:spPr bwMode="auto">
          <a:xfrm>
            <a:off x="2834105" y="2267385"/>
            <a:ext cx="781590" cy="317349"/>
          </a:xfrm>
          <a:custGeom>
            <a:avLst/>
            <a:gdLst>
              <a:gd name="T0" fmla="*/ 0 w 342"/>
              <a:gd name="T1" fmla="*/ 186 h 186"/>
              <a:gd name="T2" fmla="*/ 342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2" name="Freeform 35"/>
          <p:cNvSpPr/>
          <p:nvPr/>
        </p:nvSpPr>
        <p:spPr bwMode="auto">
          <a:xfrm>
            <a:off x="5254292" y="2313451"/>
            <a:ext cx="2285" cy="890624"/>
          </a:xfrm>
          <a:custGeom>
            <a:avLst/>
            <a:gdLst>
              <a:gd name="T0" fmla="*/ 0 w 1"/>
              <a:gd name="T1" fmla="*/ 0 h 522"/>
              <a:gd name="T2" fmla="*/ 0 w 1"/>
              <a:gd name="T3" fmla="*/ 522 h 522"/>
              <a:gd name="T4" fmla="*/ 0 60000 65536"/>
              <a:gd name="T5" fmla="*/ 0 60000 65536"/>
              <a:gd name="T6" fmla="*/ 0 w 1"/>
              <a:gd name="T7" fmla="*/ 0 h 522"/>
              <a:gd name="T8" fmla="*/ 1 w 1"/>
              <a:gd name="T9" fmla="*/ 522 h 52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522">
                <a:moveTo>
                  <a:pt x="0" y="0"/>
                </a:moveTo>
                <a:lnTo>
                  <a:pt x="0" y="522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3" name="Freeform 36"/>
          <p:cNvSpPr/>
          <p:nvPr/>
        </p:nvSpPr>
        <p:spPr bwMode="auto">
          <a:xfrm>
            <a:off x="3670544" y="2323688"/>
            <a:ext cx="2285" cy="916217"/>
          </a:xfrm>
          <a:custGeom>
            <a:avLst/>
            <a:gdLst>
              <a:gd name="T0" fmla="*/ 0 w 1"/>
              <a:gd name="T1" fmla="*/ 0 h 537"/>
              <a:gd name="T2" fmla="*/ 0 w 1"/>
              <a:gd name="T3" fmla="*/ 537 h 537"/>
              <a:gd name="T4" fmla="*/ 0 60000 65536"/>
              <a:gd name="T5" fmla="*/ 0 60000 65536"/>
              <a:gd name="T6" fmla="*/ 0 w 1"/>
              <a:gd name="T7" fmla="*/ 0 h 537"/>
              <a:gd name="T8" fmla="*/ 1 w 1"/>
              <a:gd name="T9" fmla="*/ 537 h 53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537">
                <a:moveTo>
                  <a:pt x="0" y="0"/>
                </a:moveTo>
                <a:lnTo>
                  <a:pt x="0" y="537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4" name="Freeform 37"/>
          <p:cNvSpPr/>
          <p:nvPr/>
        </p:nvSpPr>
        <p:spPr bwMode="auto">
          <a:xfrm>
            <a:off x="4017205" y="2298095"/>
            <a:ext cx="1182239" cy="1038973"/>
          </a:xfrm>
          <a:custGeom>
            <a:avLst/>
            <a:gdLst>
              <a:gd name="T0" fmla="*/ 0 w 378"/>
              <a:gd name="T1" fmla="*/ 142610238 h 174"/>
              <a:gd name="T2" fmla="*/ 8951 w 378"/>
              <a:gd name="T3" fmla="*/ 0 h 174"/>
              <a:gd name="T4" fmla="*/ 0 60000 65536"/>
              <a:gd name="T5" fmla="*/ 0 60000 65536"/>
              <a:gd name="T6" fmla="*/ 0 w 378"/>
              <a:gd name="T7" fmla="*/ 0 h 174"/>
              <a:gd name="T8" fmla="*/ 378 w 378"/>
              <a:gd name="T9" fmla="*/ 174 h 17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78" h="174">
                <a:moveTo>
                  <a:pt x="0" y="174"/>
                </a:moveTo>
                <a:lnTo>
                  <a:pt x="378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5" name="Freeform 38"/>
          <p:cNvSpPr/>
          <p:nvPr/>
        </p:nvSpPr>
        <p:spPr bwMode="auto">
          <a:xfrm>
            <a:off x="5617663" y="2891845"/>
            <a:ext cx="836439" cy="460668"/>
          </a:xfrm>
          <a:custGeom>
            <a:avLst/>
            <a:gdLst>
              <a:gd name="T0" fmla="*/ 0 w 366"/>
              <a:gd name="T1" fmla="*/ 270 h 270"/>
              <a:gd name="T2" fmla="*/ 366 w 366"/>
              <a:gd name="T3" fmla="*/ 0 h 270"/>
              <a:gd name="T4" fmla="*/ 0 60000 65536"/>
              <a:gd name="T5" fmla="*/ 0 60000 65536"/>
              <a:gd name="T6" fmla="*/ 0 w 366"/>
              <a:gd name="T7" fmla="*/ 0 h 270"/>
              <a:gd name="T8" fmla="*/ 366 w 366"/>
              <a:gd name="T9" fmla="*/ 270 h 27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66" h="270">
                <a:moveTo>
                  <a:pt x="0" y="270"/>
                </a:moveTo>
                <a:lnTo>
                  <a:pt x="366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6" name="Freeform 39"/>
          <p:cNvSpPr/>
          <p:nvPr/>
        </p:nvSpPr>
        <p:spPr bwMode="auto">
          <a:xfrm flipV="1">
            <a:off x="4022465" y="3327268"/>
            <a:ext cx="908330" cy="45719"/>
          </a:xfrm>
          <a:custGeom>
            <a:avLst/>
            <a:gdLst>
              <a:gd name="T0" fmla="*/ 366 w 366"/>
              <a:gd name="T1" fmla="*/ 0 h 1"/>
              <a:gd name="T2" fmla="*/ 0 w 366"/>
              <a:gd name="T3" fmla="*/ 0 h 1"/>
              <a:gd name="T4" fmla="*/ 0 60000 65536"/>
              <a:gd name="T5" fmla="*/ 0 60000 65536"/>
              <a:gd name="T6" fmla="*/ 0 w 366"/>
              <a:gd name="T7" fmla="*/ 0 h 1"/>
              <a:gd name="T8" fmla="*/ 366 w 36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66" h="1">
                <a:moveTo>
                  <a:pt x="366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7" name="Freeform 40"/>
          <p:cNvSpPr/>
          <p:nvPr/>
        </p:nvSpPr>
        <p:spPr bwMode="auto">
          <a:xfrm>
            <a:off x="2710696" y="2820186"/>
            <a:ext cx="630757" cy="450430"/>
          </a:xfrm>
          <a:custGeom>
            <a:avLst/>
            <a:gdLst>
              <a:gd name="T0" fmla="*/ 276 w 276"/>
              <a:gd name="T1" fmla="*/ 264 h 264"/>
              <a:gd name="T2" fmla="*/ 0 w 276"/>
              <a:gd name="T3" fmla="*/ 0 h 264"/>
              <a:gd name="T4" fmla="*/ 0 60000 65536"/>
              <a:gd name="T5" fmla="*/ 0 60000 65536"/>
              <a:gd name="T6" fmla="*/ 0 w 276"/>
              <a:gd name="T7" fmla="*/ 0 h 264"/>
              <a:gd name="T8" fmla="*/ 276 w 276"/>
              <a:gd name="T9" fmla="*/ 264 h 26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76" h="264">
                <a:moveTo>
                  <a:pt x="276" y="264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8" name="Freeform 41"/>
          <p:cNvSpPr/>
          <p:nvPr/>
        </p:nvSpPr>
        <p:spPr bwMode="auto">
          <a:xfrm>
            <a:off x="4047627" y="2195725"/>
            <a:ext cx="836439" cy="1706"/>
          </a:xfrm>
          <a:custGeom>
            <a:avLst/>
            <a:gdLst>
              <a:gd name="T0" fmla="*/ 366 w 366"/>
              <a:gd name="T1" fmla="*/ 0 h 1"/>
              <a:gd name="T2" fmla="*/ 0 w 366"/>
              <a:gd name="T3" fmla="*/ 0 h 1"/>
              <a:gd name="T4" fmla="*/ 0 60000 65536"/>
              <a:gd name="T5" fmla="*/ 0 60000 65536"/>
              <a:gd name="T6" fmla="*/ 0 w 366"/>
              <a:gd name="T7" fmla="*/ 0 h 1"/>
              <a:gd name="T8" fmla="*/ 366 w 36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66" h="1">
                <a:moveTo>
                  <a:pt x="366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9" name="Freeform 42"/>
          <p:cNvSpPr/>
          <p:nvPr/>
        </p:nvSpPr>
        <p:spPr bwMode="auto">
          <a:xfrm>
            <a:off x="5572253" y="2248471"/>
            <a:ext cx="922986" cy="397685"/>
          </a:xfrm>
          <a:custGeom>
            <a:avLst/>
            <a:gdLst>
              <a:gd name="T0" fmla="*/ 396 w 396"/>
              <a:gd name="T1" fmla="*/ 267 h 267"/>
              <a:gd name="T2" fmla="*/ 0 w 396"/>
              <a:gd name="T3" fmla="*/ 0 h 267"/>
              <a:gd name="T4" fmla="*/ 0 60000 65536"/>
              <a:gd name="T5" fmla="*/ 0 60000 65536"/>
              <a:gd name="T6" fmla="*/ 0 w 396"/>
              <a:gd name="T7" fmla="*/ 0 h 267"/>
              <a:gd name="T8" fmla="*/ 396 w 396"/>
              <a:gd name="T9" fmla="*/ 267 h 26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96" h="267">
                <a:moveTo>
                  <a:pt x="396" y="267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80" name="Freeform 43"/>
          <p:cNvSpPr/>
          <p:nvPr/>
        </p:nvSpPr>
        <p:spPr bwMode="auto">
          <a:xfrm>
            <a:off x="2580431" y="1458657"/>
            <a:ext cx="2536740" cy="1100484"/>
          </a:xfrm>
          <a:custGeom>
            <a:avLst/>
            <a:gdLst>
              <a:gd name="T0" fmla="*/ 1110 w 1110"/>
              <a:gd name="T1" fmla="*/ 342 h 645"/>
              <a:gd name="T2" fmla="*/ 0 w 1110"/>
              <a:gd name="T3" fmla="*/ 645 h 645"/>
              <a:gd name="T4" fmla="*/ 0 60000 65536"/>
              <a:gd name="T5" fmla="*/ 0 60000 65536"/>
              <a:gd name="T6" fmla="*/ 0 w 1110"/>
              <a:gd name="T7" fmla="*/ 0 h 645"/>
              <a:gd name="T8" fmla="*/ 1110 w 1110"/>
              <a:gd name="T9" fmla="*/ 645 h 64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10" h="645">
                <a:moveTo>
                  <a:pt x="1110" y="342"/>
                </a:moveTo>
                <a:cubicBezTo>
                  <a:pt x="1104" y="0"/>
                  <a:pt x="21" y="63"/>
                  <a:pt x="0" y="645"/>
                </a:cubicBez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87" name="Text Box 62"/>
          <p:cNvSpPr txBox="1">
            <a:spLocks noChangeArrowheads="1"/>
          </p:cNvSpPr>
          <p:nvPr/>
        </p:nvSpPr>
        <p:spPr bwMode="auto">
          <a:xfrm>
            <a:off x="2822678" y="2178663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2</a:t>
            </a:r>
            <a:endParaRPr lang="en-US"/>
          </a:p>
        </p:txBody>
      </p:sp>
      <p:sp>
        <p:nvSpPr>
          <p:cNvPr id="120888" name="Text Box 63"/>
          <p:cNvSpPr txBox="1">
            <a:spLocks noChangeArrowheads="1"/>
          </p:cNvSpPr>
          <p:nvPr/>
        </p:nvSpPr>
        <p:spPr bwMode="auto">
          <a:xfrm>
            <a:off x="3617981" y="2552316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2</a:t>
            </a:r>
            <a:endParaRPr lang="en-US"/>
          </a:p>
        </p:txBody>
      </p:sp>
      <p:sp>
        <p:nvSpPr>
          <p:cNvPr id="120889" name="Text Box 64"/>
          <p:cNvSpPr txBox="1">
            <a:spLocks noChangeArrowheads="1"/>
          </p:cNvSpPr>
          <p:nvPr/>
        </p:nvSpPr>
        <p:spPr bwMode="auto">
          <a:xfrm>
            <a:off x="2623853" y="2915732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1</a:t>
            </a:r>
            <a:endParaRPr lang="en-US"/>
          </a:p>
        </p:txBody>
      </p:sp>
      <p:sp>
        <p:nvSpPr>
          <p:cNvPr id="120890" name="Text Box 65"/>
          <p:cNvSpPr txBox="1">
            <a:spLocks noChangeArrowheads="1"/>
          </p:cNvSpPr>
          <p:nvPr/>
        </p:nvSpPr>
        <p:spPr bwMode="auto">
          <a:xfrm>
            <a:off x="4495556" y="2710990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3</a:t>
            </a:r>
            <a:endParaRPr lang="en-US"/>
          </a:p>
        </p:txBody>
      </p:sp>
      <p:sp>
        <p:nvSpPr>
          <p:cNvPr id="120891" name="Text Box 66"/>
          <p:cNvSpPr txBox="1">
            <a:spLocks noChangeArrowheads="1"/>
          </p:cNvSpPr>
          <p:nvPr/>
        </p:nvSpPr>
        <p:spPr bwMode="auto">
          <a:xfrm>
            <a:off x="4351579" y="3314977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1</a:t>
            </a:r>
            <a:endParaRPr lang="en-US"/>
          </a:p>
        </p:txBody>
      </p:sp>
      <p:sp>
        <p:nvSpPr>
          <p:cNvPr id="120892" name="Text Box 67"/>
          <p:cNvSpPr txBox="1">
            <a:spLocks noChangeArrowheads="1"/>
          </p:cNvSpPr>
          <p:nvPr/>
        </p:nvSpPr>
        <p:spPr bwMode="auto">
          <a:xfrm>
            <a:off x="5174305" y="2583027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1</a:t>
            </a:r>
            <a:endParaRPr lang="en-US"/>
          </a:p>
        </p:txBody>
      </p:sp>
      <p:sp>
        <p:nvSpPr>
          <p:cNvPr id="120893" name="Text Box 68"/>
          <p:cNvSpPr txBox="1">
            <a:spLocks noChangeArrowheads="1"/>
          </p:cNvSpPr>
          <p:nvPr/>
        </p:nvSpPr>
        <p:spPr bwMode="auto">
          <a:xfrm>
            <a:off x="5997032" y="3033458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2</a:t>
            </a:r>
            <a:endParaRPr lang="en-US"/>
          </a:p>
        </p:txBody>
      </p:sp>
      <p:sp>
        <p:nvSpPr>
          <p:cNvPr id="120894" name="Text Box 69"/>
          <p:cNvSpPr txBox="1">
            <a:spLocks noChangeArrowheads="1"/>
          </p:cNvSpPr>
          <p:nvPr/>
        </p:nvSpPr>
        <p:spPr bwMode="auto">
          <a:xfrm>
            <a:off x="5935327" y="2117241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5</a:t>
            </a:r>
            <a:endParaRPr lang="en-US"/>
          </a:p>
        </p:txBody>
      </p:sp>
      <p:sp>
        <p:nvSpPr>
          <p:cNvPr id="120895" name="Text Box 70"/>
          <p:cNvSpPr txBox="1">
            <a:spLocks noChangeArrowheads="1"/>
          </p:cNvSpPr>
          <p:nvPr/>
        </p:nvSpPr>
        <p:spPr bwMode="auto">
          <a:xfrm>
            <a:off x="4255594" y="1861315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3</a:t>
            </a:r>
            <a:endParaRPr lang="en-US"/>
          </a:p>
        </p:txBody>
      </p:sp>
      <p:sp>
        <p:nvSpPr>
          <p:cNvPr id="120896" name="Text Box 71"/>
          <p:cNvSpPr txBox="1">
            <a:spLocks noChangeArrowheads="1"/>
          </p:cNvSpPr>
          <p:nvPr/>
        </p:nvSpPr>
        <p:spPr bwMode="auto">
          <a:xfrm>
            <a:off x="3453435" y="1405766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5</a:t>
            </a:r>
            <a:endParaRPr lang="en-US"/>
          </a:p>
        </p:txBody>
      </p:sp>
      <p:grpSp>
        <p:nvGrpSpPr>
          <p:cNvPr id="121" name="Group 1507"/>
          <p:cNvGrpSpPr/>
          <p:nvPr/>
        </p:nvGrpSpPr>
        <p:grpSpPr bwMode="auto">
          <a:xfrm>
            <a:off x="7391175" y="2426604"/>
            <a:ext cx="427480" cy="711995"/>
            <a:chOff x="4140" y="429"/>
            <a:chExt cx="1425" cy="2396"/>
          </a:xfrm>
        </p:grpSpPr>
        <p:sp>
          <p:nvSpPr>
            <p:cNvPr id="122" name="Freeform 1508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6 w 354"/>
                <a:gd name="T1" fmla="*/ 0 h 2742"/>
                <a:gd name="T2" fmla="*/ 30 w 354"/>
                <a:gd name="T3" fmla="*/ 46 h 2742"/>
                <a:gd name="T4" fmla="*/ 30 w 354"/>
                <a:gd name="T5" fmla="*/ 354 h 2742"/>
                <a:gd name="T6" fmla="*/ 0 w 354"/>
                <a:gd name="T7" fmla="*/ 371 h 2742"/>
                <a:gd name="T8" fmla="*/ 6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Rectangle 1509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1510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18 w 211"/>
                <a:gd name="T3" fmla="*/ 30 h 2537"/>
                <a:gd name="T4" fmla="*/ 2 w 211"/>
                <a:gd name="T5" fmla="*/ 338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1511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29 w 328"/>
                <a:gd name="T3" fmla="*/ 18 h 226"/>
                <a:gd name="T4" fmla="*/ 29 w 328"/>
                <a:gd name="T5" fmla="*/ 32 h 226"/>
                <a:gd name="T6" fmla="*/ 0 w 328"/>
                <a:gd name="T7" fmla="*/ 13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Rectangle 1512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7" name="Group 1513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52" name="AutoShape 1514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3" name="AutoShape 1515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28" name="Rectangle 1516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9" name="Group 1517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50" name="AutoShape 1518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1" name="AutoShape 1519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0" name="Rectangle 1520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1" name="Rectangle 1521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2" name="Group 1522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48" name="AutoShape 1523"/>
              <p:cNvSpPr>
                <a:spLocks noChangeArrowheads="1"/>
              </p:cNvSpPr>
              <p:nvPr/>
            </p:nvSpPr>
            <p:spPr bwMode="auto">
              <a:xfrm>
                <a:off x="618" y="2579"/>
                <a:ext cx="720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9" name="AutoShape 1524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3" name="Freeform 1525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29 w 328"/>
                <a:gd name="T3" fmla="*/ 17 h 226"/>
                <a:gd name="T4" fmla="*/ 29 w 328"/>
                <a:gd name="T5" fmla="*/ 30 h 226"/>
                <a:gd name="T6" fmla="*/ 0 w 328"/>
                <a:gd name="T7" fmla="*/ 1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34" name="Group 1526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46" name="AutoShape 1527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7" name="AutoShape 1528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5" name="Rectangle 1529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1530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26 w 296"/>
                <a:gd name="T3" fmla="*/ 18 h 256"/>
                <a:gd name="T4" fmla="*/ 26 w 296"/>
                <a:gd name="T5" fmla="*/ 34 h 256"/>
                <a:gd name="T6" fmla="*/ 0 w 296"/>
                <a:gd name="T7" fmla="*/ 1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1531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27 w 304"/>
                <a:gd name="T3" fmla="*/ 23 h 288"/>
                <a:gd name="T4" fmla="*/ 25 w 304"/>
                <a:gd name="T5" fmla="*/ 40 h 288"/>
                <a:gd name="T6" fmla="*/ 2 w 304"/>
                <a:gd name="T7" fmla="*/ 17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8" name="Oval 1532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" name="Freeform 1533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5 h 240"/>
                <a:gd name="T2" fmla="*/ 2 w 306"/>
                <a:gd name="T3" fmla="*/ 33 h 240"/>
                <a:gd name="T4" fmla="*/ 27 w 306"/>
                <a:gd name="T5" fmla="*/ 15 h 240"/>
                <a:gd name="T6" fmla="*/ 26 w 306"/>
                <a:gd name="T7" fmla="*/ 0 h 240"/>
                <a:gd name="T8" fmla="*/ 0 w 306"/>
                <a:gd name="T9" fmla="*/ 15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AutoShape 1534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1" name="AutoShape 1535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2" name="Oval 1536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" name="Oval 1537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wrap="none" anchor="ctr"/>
            <a:lstStyle/>
            <a:p>
              <a:pPr algn="ctr" eaLnBrk="1" hangingPunct="1"/>
              <a:endParaRPr lang="en-US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44" name="Oval 1538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" name="Rectangle 1539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cxnSp>
        <p:nvCxnSpPr>
          <p:cNvPr id="10" name="Straight Connector 9"/>
          <p:cNvCxnSpPr/>
          <p:nvPr/>
        </p:nvCxnSpPr>
        <p:spPr bwMode="auto">
          <a:xfrm>
            <a:off x="1682405" y="2744686"/>
            <a:ext cx="52677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3" name="Straight Connector 162"/>
          <p:cNvCxnSpPr/>
          <p:nvPr/>
        </p:nvCxnSpPr>
        <p:spPr bwMode="auto">
          <a:xfrm>
            <a:off x="6895267" y="2779855"/>
            <a:ext cx="52677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56" name="Group 155"/>
          <p:cNvGrpSpPr/>
          <p:nvPr/>
        </p:nvGrpSpPr>
        <p:grpSpPr>
          <a:xfrm>
            <a:off x="3414626" y="1982945"/>
            <a:ext cx="687402" cy="571677"/>
            <a:chOff x="1736090" y="2893762"/>
            <a:chExt cx="565150" cy="413310"/>
          </a:xfrm>
        </p:grpSpPr>
        <p:grpSp>
          <p:nvGrpSpPr>
            <p:cNvPr id="157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161" name="Oval 160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62" name="Rectangle 161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4" name="Oval 16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65" name="Freeform 16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6" name="Freeform 16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7" name="Freeform 16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8" name="Freeform 16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69" name="Straight Connector 168"/>
              <p:cNvCxnSpPr>
                <a:endCxn id="16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8" name="Group 157"/>
            <p:cNvGrpSpPr/>
            <p:nvPr/>
          </p:nvGrpSpPr>
          <p:grpSpPr>
            <a:xfrm>
              <a:off x="1844715" y="2907714"/>
              <a:ext cx="356365" cy="399358"/>
              <a:chOff x="741398" y="1743005"/>
              <a:chExt cx="356365" cy="399358"/>
            </a:xfrm>
          </p:grpSpPr>
          <p:sp>
            <p:nvSpPr>
              <p:cNvPr id="159" name="Oval 158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0" name="TextBox 159"/>
              <p:cNvSpPr txBox="1"/>
              <p:nvPr/>
            </p:nvSpPr>
            <p:spPr>
              <a:xfrm>
                <a:off x="783895" y="1743005"/>
                <a:ext cx="288887" cy="3993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v</a:t>
                </a:r>
                <a:endParaRPr lang="en-US" sz="2400" dirty="0"/>
              </a:p>
            </p:txBody>
          </p:sp>
        </p:grpSp>
      </p:grpSp>
      <p:grpSp>
        <p:nvGrpSpPr>
          <p:cNvPr id="173" name="Group 172"/>
          <p:cNvGrpSpPr/>
          <p:nvPr/>
        </p:nvGrpSpPr>
        <p:grpSpPr>
          <a:xfrm>
            <a:off x="4888811" y="1979830"/>
            <a:ext cx="687402" cy="480963"/>
            <a:chOff x="1736090" y="2893762"/>
            <a:chExt cx="565150" cy="347726"/>
          </a:xfrm>
        </p:grpSpPr>
        <p:grpSp>
          <p:nvGrpSpPr>
            <p:cNvPr id="174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178" name="Oval 177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79" name="Rectangle 178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0" name="Oval 179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81" name="Freeform 180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2" name="Freeform 181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3" name="Freeform 182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4" name="Freeform 183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85" name="Straight Connector 184"/>
              <p:cNvCxnSpPr>
                <a:endCxn id="180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Group 174"/>
            <p:cNvGrpSpPr/>
            <p:nvPr/>
          </p:nvGrpSpPr>
          <p:grpSpPr>
            <a:xfrm>
              <a:off x="1844715" y="2907714"/>
              <a:ext cx="378664" cy="333774"/>
              <a:chOff x="741398" y="1743005"/>
              <a:chExt cx="378664" cy="333774"/>
            </a:xfrm>
          </p:grpSpPr>
          <p:sp>
            <p:nvSpPr>
              <p:cNvPr id="176" name="Oval 175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7" name="TextBox 176"/>
              <p:cNvSpPr txBox="1"/>
              <p:nvPr/>
            </p:nvSpPr>
            <p:spPr>
              <a:xfrm>
                <a:off x="767915" y="1743005"/>
                <a:ext cx="352147" cy="333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w</a:t>
                </a:r>
                <a:endParaRPr lang="en-US" sz="2400" dirty="0"/>
              </a:p>
            </p:txBody>
          </p:sp>
        </p:grpSp>
      </p:grpSp>
      <p:grpSp>
        <p:nvGrpSpPr>
          <p:cNvPr id="187" name="Group 186"/>
          <p:cNvGrpSpPr/>
          <p:nvPr/>
        </p:nvGrpSpPr>
        <p:grpSpPr>
          <a:xfrm>
            <a:off x="2206359" y="2517647"/>
            <a:ext cx="687402" cy="480963"/>
            <a:chOff x="1736090" y="2893762"/>
            <a:chExt cx="565150" cy="347726"/>
          </a:xfrm>
        </p:grpSpPr>
        <p:grpSp>
          <p:nvGrpSpPr>
            <p:cNvPr id="188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192" name="Oval 19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93" name="Rectangle 19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4" name="Oval 19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95" name="Freeform 19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6" name="Freeform 19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7" name="Freeform 19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8" name="Freeform 19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99" name="Straight Connector 198"/>
              <p:cNvCxnSpPr>
                <a:endCxn id="19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9" name="Group 188"/>
            <p:cNvGrpSpPr/>
            <p:nvPr/>
          </p:nvGrpSpPr>
          <p:grpSpPr>
            <a:xfrm>
              <a:off x="1844715" y="2907714"/>
              <a:ext cx="356365" cy="333774"/>
              <a:chOff x="741398" y="1743005"/>
              <a:chExt cx="356365" cy="333774"/>
            </a:xfrm>
          </p:grpSpPr>
          <p:sp>
            <p:nvSpPr>
              <p:cNvPr id="190" name="Oval 189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1" name="TextBox 190"/>
              <p:cNvSpPr txBox="1"/>
              <p:nvPr/>
            </p:nvSpPr>
            <p:spPr>
              <a:xfrm>
                <a:off x="783895" y="1743005"/>
                <a:ext cx="292553" cy="333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u</a:t>
                </a:r>
                <a:endParaRPr lang="en-US" sz="2400" dirty="0"/>
              </a:p>
            </p:txBody>
          </p:sp>
        </p:grpSp>
      </p:grpSp>
      <p:grpSp>
        <p:nvGrpSpPr>
          <p:cNvPr id="201" name="Group 200"/>
          <p:cNvGrpSpPr/>
          <p:nvPr/>
        </p:nvGrpSpPr>
        <p:grpSpPr>
          <a:xfrm>
            <a:off x="6285253" y="2579331"/>
            <a:ext cx="687402" cy="480963"/>
            <a:chOff x="1736090" y="2893762"/>
            <a:chExt cx="565150" cy="347726"/>
          </a:xfrm>
        </p:grpSpPr>
        <p:grpSp>
          <p:nvGrpSpPr>
            <p:cNvPr id="202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06" name="Oval 205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07" name="Rectangle 206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09" name="Freeform 208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0" name="Freeform 209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1" name="Freeform 210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2" name="Freeform 211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213" name="Straight Connector 212"/>
              <p:cNvCxnSpPr>
                <a:endCxn id="208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3" name="Group 202"/>
            <p:cNvGrpSpPr/>
            <p:nvPr/>
          </p:nvGrpSpPr>
          <p:grpSpPr>
            <a:xfrm>
              <a:off x="1844715" y="2907714"/>
              <a:ext cx="356365" cy="333774"/>
              <a:chOff x="741398" y="1743005"/>
              <a:chExt cx="356365" cy="333774"/>
            </a:xfrm>
          </p:grpSpPr>
          <p:sp>
            <p:nvSpPr>
              <p:cNvPr id="204" name="Oval 203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5" name="TextBox 204"/>
              <p:cNvSpPr txBox="1"/>
              <p:nvPr/>
            </p:nvSpPr>
            <p:spPr>
              <a:xfrm>
                <a:off x="783895" y="1743005"/>
                <a:ext cx="278343" cy="333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z</a:t>
                </a:r>
                <a:endParaRPr lang="en-US" sz="2400" dirty="0"/>
              </a:p>
            </p:txBody>
          </p:sp>
        </p:grpSp>
      </p:grpSp>
      <p:grpSp>
        <p:nvGrpSpPr>
          <p:cNvPr id="215" name="Group 214"/>
          <p:cNvGrpSpPr/>
          <p:nvPr/>
        </p:nvGrpSpPr>
        <p:grpSpPr>
          <a:xfrm>
            <a:off x="4927962" y="3152913"/>
            <a:ext cx="687402" cy="480963"/>
            <a:chOff x="1736090" y="2893762"/>
            <a:chExt cx="565150" cy="347726"/>
          </a:xfrm>
        </p:grpSpPr>
        <p:grpSp>
          <p:nvGrpSpPr>
            <p:cNvPr id="216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20" name="Oval 219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21" name="Rectangle 220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2" name="Oval 221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23" name="Freeform 222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4" name="Freeform 223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5" name="Freeform 224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6" name="Freeform 225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227" name="Straight Connector 226"/>
              <p:cNvCxnSpPr>
                <a:endCxn id="222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7" name="Group 216"/>
            <p:cNvGrpSpPr/>
            <p:nvPr/>
          </p:nvGrpSpPr>
          <p:grpSpPr>
            <a:xfrm>
              <a:off x="1844715" y="2907714"/>
              <a:ext cx="356365" cy="333774"/>
              <a:chOff x="741398" y="1743005"/>
              <a:chExt cx="356365" cy="333774"/>
            </a:xfrm>
          </p:grpSpPr>
          <p:sp>
            <p:nvSpPr>
              <p:cNvPr id="218" name="Oval 217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9" name="TextBox 218"/>
              <p:cNvSpPr txBox="1"/>
              <p:nvPr/>
            </p:nvSpPr>
            <p:spPr>
              <a:xfrm>
                <a:off x="783895" y="1743005"/>
                <a:ext cx="278343" cy="333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y</a:t>
                </a:r>
                <a:endParaRPr lang="en-US" sz="2400" dirty="0"/>
              </a:p>
            </p:txBody>
          </p:sp>
        </p:grpSp>
      </p:grpSp>
      <p:grpSp>
        <p:nvGrpSpPr>
          <p:cNvPr id="229" name="Group 228"/>
          <p:cNvGrpSpPr/>
          <p:nvPr/>
        </p:nvGrpSpPr>
        <p:grpSpPr>
          <a:xfrm>
            <a:off x="3337414" y="3136841"/>
            <a:ext cx="687402" cy="480963"/>
            <a:chOff x="1736090" y="2893762"/>
            <a:chExt cx="565150" cy="347726"/>
          </a:xfrm>
        </p:grpSpPr>
        <p:grpSp>
          <p:nvGrpSpPr>
            <p:cNvPr id="230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234" name="Oval 233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35" name="Rectangle 234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6" name="Oval 235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37" name="Freeform 236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8" name="Freeform 237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9" name="Freeform 238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0" name="Freeform 239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241" name="Straight Connector 240"/>
              <p:cNvCxnSpPr>
                <a:endCxn id="236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1" name="Group 230"/>
            <p:cNvGrpSpPr/>
            <p:nvPr/>
          </p:nvGrpSpPr>
          <p:grpSpPr>
            <a:xfrm>
              <a:off x="1844715" y="2907714"/>
              <a:ext cx="356365" cy="333774"/>
              <a:chOff x="741398" y="1743005"/>
              <a:chExt cx="356365" cy="333774"/>
            </a:xfrm>
          </p:grpSpPr>
          <p:sp>
            <p:nvSpPr>
              <p:cNvPr id="232" name="Oval 231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3" name="TextBox 232"/>
              <p:cNvSpPr txBox="1"/>
              <p:nvPr/>
            </p:nvSpPr>
            <p:spPr>
              <a:xfrm>
                <a:off x="783895" y="1743005"/>
                <a:ext cx="278343" cy="333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x</a:t>
                </a:r>
                <a:endParaRPr lang="en-US" sz="2400"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35" name="Picture 7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87" y="847725"/>
            <a:ext cx="6263659" cy="194956"/>
          </a:xfrm>
          <a:prstGeom prst="rect">
            <a:avLst/>
          </a:prstGeom>
          <a:noFill/>
          <a:ln>
            <a:noFill/>
          </a:ln>
        </p:spPr>
      </p:pic>
      <p:sp>
        <p:nvSpPr>
          <p:cNvPr id="75783" name="Rectangle 73"/>
          <p:cNvSpPr>
            <a:spLocks noGrp="1" noChangeArrowheads="1"/>
          </p:cNvSpPr>
          <p:nvPr>
            <p:ph type="title"/>
          </p:nvPr>
        </p:nvSpPr>
        <p:spPr>
          <a:xfrm>
            <a:off x="530774" y="170272"/>
            <a:ext cx="7772400" cy="796925"/>
          </a:xfrm>
        </p:spPr>
        <p:txBody>
          <a:bodyPr/>
          <a:lstStyle/>
          <a:p>
            <a:pPr>
              <a:defRPr/>
            </a:pPr>
            <a:r>
              <a:rPr lang="en-US" dirty="0" smtClean="0">
                <a:cs typeface="+mj-cs"/>
              </a:rPr>
              <a:t>Traffic engineering: difficult</a:t>
            </a:r>
            <a:endParaRPr lang="en-US" dirty="0">
              <a:cs typeface="+mj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44898" y="4078636"/>
            <a:ext cx="7417563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u="sng" dirty="0" smtClean="0">
                <a:solidFill>
                  <a:srgbClr val="000090"/>
                </a:solidFill>
              </a:rPr>
              <a:t>Q: </a:t>
            </a:r>
            <a:r>
              <a:rPr lang="en-US" sz="2400" dirty="0" smtClean="0"/>
              <a:t>what if network operator wants to split  u-to-z traffic along </a:t>
            </a:r>
            <a:r>
              <a:rPr lang="en-US" sz="2400" dirty="0" err="1" smtClean="0"/>
              <a:t>uvwz</a:t>
            </a:r>
            <a:r>
              <a:rPr lang="en-US" sz="2400" dirty="0" smtClean="0"/>
              <a:t> </a:t>
            </a:r>
            <a:r>
              <a:rPr lang="en-US" sz="2400" i="1" dirty="0" smtClean="0">
                <a:solidFill>
                  <a:srgbClr val="CC0000"/>
                </a:solidFill>
              </a:rPr>
              <a:t>and</a:t>
            </a:r>
            <a:r>
              <a:rPr lang="en-US" sz="2400" dirty="0" smtClean="0"/>
              <a:t> </a:t>
            </a:r>
            <a:r>
              <a:rPr lang="en-US" sz="2400" dirty="0" err="1" smtClean="0"/>
              <a:t>uxyz</a:t>
            </a:r>
            <a:r>
              <a:rPr lang="en-US" sz="2400" dirty="0" smtClean="0"/>
              <a:t> (load balancing)?</a:t>
            </a:r>
            <a:endParaRPr lang="en-US" sz="2400" dirty="0" smtClean="0"/>
          </a:p>
          <a:p>
            <a:pPr algn="ctr"/>
            <a:r>
              <a:rPr lang="en-US" sz="2400" i="1" u="sng" dirty="0" smtClean="0">
                <a:solidFill>
                  <a:srgbClr val="000090"/>
                </a:solidFill>
              </a:rPr>
              <a:t>A: </a:t>
            </a:r>
            <a:r>
              <a:rPr lang="en-US" sz="2400" dirty="0" smtClean="0"/>
              <a:t>can’t do it (or need a new routing algorithm)</a:t>
            </a:r>
            <a:endParaRPr lang="en-US" sz="2400" dirty="0"/>
          </a:p>
        </p:txBody>
      </p:sp>
      <p:sp>
        <p:nvSpPr>
          <p:cNvPr id="15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687845" cy="38210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5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grpSp>
        <p:nvGrpSpPr>
          <p:cNvPr id="160" name="Group 159"/>
          <p:cNvGrpSpPr/>
          <p:nvPr/>
        </p:nvGrpSpPr>
        <p:grpSpPr>
          <a:xfrm>
            <a:off x="943464" y="1363093"/>
            <a:ext cx="6875191" cy="2404002"/>
            <a:chOff x="943464" y="1363093"/>
            <a:chExt cx="6875191" cy="2404002"/>
          </a:xfrm>
        </p:grpSpPr>
        <p:grpSp>
          <p:nvGrpSpPr>
            <p:cNvPr id="161" name="Group 1612"/>
            <p:cNvGrpSpPr/>
            <p:nvPr/>
          </p:nvGrpSpPr>
          <p:grpSpPr bwMode="auto">
            <a:xfrm flipH="1">
              <a:off x="943464" y="2441244"/>
              <a:ext cx="855053" cy="655887"/>
              <a:chOff x="2839" y="3501"/>
              <a:chExt cx="755" cy="803"/>
            </a:xfrm>
          </p:grpSpPr>
          <p:pic>
            <p:nvPicPr>
              <p:cNvPr id="303" name="Picture 1613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" y="3501"/>
                <a:ext cx="755" cy="80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4" name="Freeform 1614"/>
              <p:cNvSpPr/>
              <p:nvPr/>
            </p:nvSpPr>
            <p:spPr bwMode="auto">
              <a:xfrm>
                <a:off x="2916" y="3578"/>
                <a:ext cx="356" cy="368"/>
              </a:xfrm>
              <a:custGeom>
                <a:avLst/>
                <a:gdLst>
                  <a:gd name="T0" fmla="*/ 0 w 356"/>
                  <a:gd name="T1" fmla="*/ 0 h 368"/>
                  <a:gd name="T2" fmla="*/ 300 w 356"/>
                  <a:gd name="T3" fmla="*/ 14 h 368"/>
                  <a:gd name="T4" fmla="*/ 356 w 356"/>
                  <a:gd name="T5" fmla="*/ 294 h 368"/>
                  <a:gd name="T6" fmla="*/ 78 w 356"/>
                  <a:gd name="T7" fmla="*/ 368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6"/>
                  <a:gd name="T16" fmla="*/ 0 h 368"/>
                  <a:gd name="T17" fmla="*/ 356 w 356"/>
                  <a:gd name="T18" fmla="*/ 368 h 3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</p:spPr>
            <p:txBody>
              <a:bodyPr wrap="none"/>
              <a:lstStyle/>
              <a:p>
                <a:endParaRPr lang="en-US"/>
              </a:p>
            </p:txBody>
          </p:sp>
        </p:grpSp>
        <p:sp>
          <p:nvSpPr>
            <p:cNvPr id="162" name="Freeform 3"/>
            <p:cNvSpPr/>
            <p:nvPr/>
          </p:nvSpPr>
          <p:spPr bwMode="auto">
            <a:xfrm>
              <a:off x="2059747" y="1363093"/>
              <a:ext cx="5142041" cy="2404002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" name="Freeform 4"/>
            <p:cNvSpPr/>
            <p:nvPr/>
          </p:nvSpPr>
          <p:spPr bwMode="auto">
            <a:xfrm>
              <a:off x="2834105" y="2267385"/>
              <a:ext cx="781590" cy="317349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5" name="Freeform 35"/>
            <p:cNvSpPr/>
            <p:nvPr/>
          </p:nvSpPr>
          <p:spPr bwMode="auto">
            <a:xfrm>
              <a:off x="5254292" y="2313451"/>
              <a:ext cx="2285" cy="890624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6" name="Freeform 36"/>
            <p:cNvSpPr/>
            <p:nvPr/>
          </p:nvSpPr>
          <p:spPr bwMode="auto">
            <a:xfrm>
              <a:off x="3670544" y="2323688"/>
              <a:ext cx="2285" cy="91621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7" name="Freeform 37"/>
            <p:cNvSpPr/>
            <p:nvPr/>
          </p:nvSpPr>
          <p:spPr bwMode="auto">
            <a:xfrm>
              <a:off x="4017205" y="2298095"/>
              <a:ext cx="1182239" cy="1038973"/>
            </a:xfrm>
            <a:custGeom>
              <a:avLst/>
              <a:gdLst>
                <a:gd name="T0" fmla="*/ 0 w 378"/>
                <a:gd name="T1" fmla="*/ 142610238 h 174"/>
                <a:gd name="T2" fmla="*/ 8951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8" name="Freeform 38"/>
            <p:cNvSpPr/>
            <p:nvPr/>
          </p:nvSpPr>
          <p:spPr bwMode="auto">
            <a:xfrm>
              <a:off x="5617663" y="2891845"/>
              <a:ext cx="836439" cy="460668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9" name="Freeform 39"/>
            <p:cNvSpPr/>
            <p:nvPr/>
          </p:nvSpPr>
          <p:spPr bwMode="auto">
            <a:xfrm flipV="1">
              <a:off x="4022465" y="3327268"/>
              <a:ext cx="908330" cy="45719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0" name="Freeform 40"/>
            <p:cNvSpPr/>
            <p:nvPr/>
          </p:nvSpPr>
          <p:spPr bwMode="auto">
            <a:xfrm>
              <a:off x="2710696" y="2820186"/>
              <a:ext cx="630757" cy="450430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1" name="Freeform 41"/>
            <p:cNvSpPr/>
            <p:nvPr/>
          </p:nvSpPr>
          <p:spPr bwMode="auto">
            <a:xfrm>
              <a:off x="4047627" y="2195725"/>
              <a:ext cx="836439" cy="1706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2" name="Freeform 42"/>
            <p:cNvSpPr/>
            <p:nvPr/>
          </p:nvSpPr>
          <p:spPr bwMode="auto">
            <a:xfrm>
              <a:off x="5572253" y="2248471"/>
              <a:ext cx="922986" cy="397685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3" name="Freeform 43"/>
            <p:cNvSpPr/>
            <p:nvPr/>
          </p:nvSpPr>
          <p:spPr bwMode="auto">
            <a:xfrm>
              <a:off x="2580431" y="1458657"/>
              <a:ext cx="2536740" cy="1100484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4" name="Text Box 62"/>
            <p:cNvSpPr txBox="1">
              <a:spLocks noChangeArrowheads="1"/>
            </p:cNvSpPr>
            <p:nvPr/>
          </p:nvSpPr>
          <p:spPr bwMode="auto">
            <a:xfrm>
              <a:off x="2822678" y="2178663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75" name="Text Box 63"/>
            <p:cNvSpPr txBox="1">
              <a:spLocks noChangeArrowheads="1"/>
            </p:cNvSpPr>
            <p:nvPr/>
          </p:nvSpPr>
          <p:spPr bwMode="auto">
            <a:xfrm>
              <a:off x="3617981" y="2552316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76" name="Text Box 64"/>
            <p:cNvSpPr txBox="1">
              <a:spLocks noChangeArrowheads="1"/>
            </p:cNvSpPr>
            <p:nvPr/>
          </p:nvSpPr>
          <p:spPr bwMode="auto">
            <a:xfrm>
              <a:off x="2623853" y="2915732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77" name="Text Box 65"/>
            <p:cNvSpPr txBox="1">
              <a:spLocks noChangeArrowheads="1"/>
            </p:cNvSpPr>
            <p:nvPr/>
          </p:nvSpPr>
          <p:spPr bwMode="auto">
            <a:xfrm>
              <a:off x="4495556" y="2710990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78" name="Text Box 66"/>
            <p:cNvSpPr txBox="1">
              <a:spLocks noChangeArrowheads="1"/>
            </p:cNvSpPr>
            <p:nvPr/>
          </p:nvSpPr>
          <p:spPr bwMode="auto">
            <a:xfrm>
              <a:off x="4351579" y="3314977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79" name="Text Box 67"/>
            <p:cNvSpPr txBox="1">
              <a:spLocks noChangeArrowheads="1"/>
            </p:cNvSpPr>
            <p:nvPr/>
          </p:nvSpPr>
          <p:spPr bwMode="auto">
            <a:xfrm>
              <a:off x="5174305" y="2583027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80" name="Text Box 68"/>
            <p:cNvSpPr txBox="1">
              <a:spLocks noChangeArrowheads="1"/>
            </p:cNvSpPr>
            <p:nvPr/>
          </p:nvSpPr>
          <p:spPr bwMode="auto">
            <a:xfrm>
              <a:off x="5997032" y="3033458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81" name="Text Box 69"/>
            <p:cNvSpPr txBox="1">
              <a:spLocks noChangeArrowheads="1"/>
            </p:cNvSpPr>
            <p:nvPr/>
          </p:nvSpPr>
          <p:spPr bwMode="auto">
            <a:xfrm>
              <a:off x="5935327" y="2117241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  <p:sp>
          <p:nvSpPr>
            <p:cNvPr id="182" name="Text Box 70"/>
            <p:cNvSpPr txBox="1">
              <a:spLocks noChangeArrowheads="1"/>
            </p:cNvSpPr>
            <p:nvPr/>
          </p:nvSpPr>
          <p:spPr bwMode="auto">
            <a:xfrm>
              <a:off x="4255594" y="1861315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83" name="Text Box 71"/>
            <p:cNvSpPr txBox="1">
              <a:spLocks noChangeArrowheads="1"/>
            </p:cNvSpPr>
            <p:nvPr/>
          </p:nvSpPr>
          <p:spPr bwMode="auto">
            <a:xfrm>
              <a:off x="3453435" y="1405766"/>
              <a:ext cx="447929" cy="39412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  <p:grpSp>
          <p:nvGrpSpPr>
            <p:cNvPr id="184" name="Group 1507"/>
            <p:cNvGrpSpPr/>
            <p:nvPr/>
          </p:nvGrpSpPr>
          <p:grpSpPr bwMode="auto">
            <a:xfrm>
              <a:off x="7391175" y="2426604"/>
              <a:ext cx="427480" cy="711995"/>
              <a:chOff x="4140" y="429"/>
              <a:chExt cx="1425" cy="2396"/>
            </a:xfrm>
          </p:grpSpPr>
          <p:sp>
            <p:nvSpPr>
              <p:cNvPr id="271" name="Freeform 1508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6 w 354"/>
                  <a:gd name="T1" fmla="*/ 0 h 2742"/>
                  <a:gd name="T2" fmla="*/ 30 w 354"/>
                  <a:gd name="T3" fmla="*/ 46 h 2742"/>
                  <a:gd name="T4" fmla="*/ 30 w 354"/>
                  <a:gd name="T5" fmla="*/ 354 h 2742"/>
                  <a:gd name="T6" fmla="*/ 0 w 354"/>
                  <a:gd name="T7" fmla="*/ 371 h 2742"/>
                  <a:gd name="T8" fmla="*/ 6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2" name="Rectangle 1509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3" name="Freeform 1510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18 w 211"/>
                  <a:gd name="T3" fmla="*/ 30 h 2537"/>
                  <a:gd name="T4" fmla="*/ 2 w 211"/>
                  <a:gd name="T5" fmla="*/ 338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4" name="Freeform 1511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8 h 226"/>
                  <a:gd name="T4" fmla="*/ 29 w 328"/>
                  <a:gd name="T5" fmla="*/ 32 h 226"/>
                  <a:gd name="T6" fmla="*/ 0 w 328"/>
                  <a:gd name="T7" fmla="*/ 13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5" name="Rectangle 1512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276" name="Group 1513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301" name="AutoShape 1514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2" name="AutoShape 1515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77" name="Rectangle 1516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278" name="Group 1517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99" name="AutoShape 1518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0" name="AutoShape 1519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79" name="Rectangle 1520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0" name="Rectangle 1521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281" name="Group 1522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97" name="AutoShape 1523"/>
                <p:cNvSpPr>
                  <a:spLocks noChangeArrowheads="1"/>
                </p:cNvSpPr>
                <p:nvPr/>
              </p:nvSpPr>
              <p:spPr bwMode="auto">
                <a:xfrm>
                  <a:off x="618" y="2579"/>
                  <a:ext cx="720" cy="13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98" name="AutoShape 1524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82" name="Freeform 1525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7 h 226"/>
                  <a:gd name="T4" fmla="*/ 29 w 328"/>
                  <a:gd name="T5" fmla="*/ 30 h 226"/>
                  <a:gd name="T6" fmla="*/ 0 w 328"/>
                  <a:gd name="T7" fmla="*/ 1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83" name="Group 1526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95" name="AutoShape 1527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96" name="AutoShape 1528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84" name="Rectangle 1529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5" name="Freeform 1530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26 w 296"/>
                  <a:gd name="T3" fmla="*/ 18 h 256"/>
                  <a:gd name="T4" fmla="*/ 26 w 296"/>
                  <a:gd name="T5" fmla="*/ 34 h 256"/>
                  <a:gd name="T6" fmla="*/ 0 w 296"/>
                  <a:gd name="T7" fmla="*/ 1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6" name="Freeform 1531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27 w 304"/>
                  <a:gd name="T3" fmla="*/ 23 h 288"/>
                  <a:gd name="T4" fmla="*/ 25 w 304"/>
                  <a:gd name="T5" fmla="*/ 40 h 288"/>
                  <a:gd name="T6" fmla="*/ 2 w 304"/>
                  <a:gd name="T7" fmla="*/ 17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7" name="Oval 1532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8" name="Freeform 1533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5 h 240"/>
                  <a:gd name="T2" fmla="*/ 2 w 306"/>
                  <a:gd name="T3" fmla="*/ 33 h 240"/>
                  <a:gd name="T4" fmla="*/ 27 w 306"/>
                  <a:gd name="T5" fmla="*/ 15 h 240"/>
                  <a:gd name="T6" fmla="*/ 26 w 306"/>
                  <a:gd name="T7" fmla="*/ 0 h 240"/>
                  <a:gd name="T8" fmla="*/ 0 w 306"/>
                  <a:gd name="T9" fmla="*/ 15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9" name="AutoShape 1534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0" name="AutoShape 1535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1" name="Oval 1536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2" name="Oval 1537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 eaLnBrk="1" hangingPunct="1"/>
                <a:endParaRPr lang="en-US">
                  <a:solidFill>
                    <a:srgbClr val="FF0000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293" name="Oval 1538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4" name="Rectangle 1539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cxnSp>
          <p:nvCxnSpPr>
            <p:cNvPr id="185" name="Straight Connector 184"/>
            <p:cNvCxnSpPr/>
            <p:nvPr/>
          </p:nvCxnSpPr>
          <p:spPr bwMode="auto">
            <a:xfrm>
              <a:off x="1682405" y="2744686"/>
              <a:ext cx="52677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6" name="Straight Connector 185"/>
            <p:cNvCxnSpPr/>
            <p:nvPr/>
          </p:nvCxnSpPr>
          <p:spPr bwMode="auto">
            <a:xfrm>
              <a:off x="6895267" y="2779855"/>
              <a:ext cx="52677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187" name="Group 186"/>
            <p:cNvGrpSpPr/>
            <p:nvPr/>
          </p:nvGrpSpPr>
          <p:grpSpPr>
            <a:xfrm>
              <a:off x="3414626" y="1982945"/>
              <a:ext cx="687402" cy="571677"/>
              <a:chOff x="1736090" y="2893762"/>
              <a:chExt cx="565150" cy="413310"/>
            </a:xfrm>
          </p:grpSpPr>
          <p:grpSp>
            <p:nvGrpSpPr>
              <p:cNvPr id="258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62" name="Oval 261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63" name="Rectangle 262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64" name="Oval 263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65" name="Freeform 264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66" name="Freeform 265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67" name="Freeform 266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68" name="Freeform 267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69" name="Straight Connector 268"/>
                <p:cNvCxnSpPr>
                  <a:endCxn id="264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9" name="Group 258"/>
              <p:cNvGrpSpPr/>
              <p:nvPr/>
            </p:nvGrpSpPr>
            <p:grpSpPr>
              <a:xfrm>
                <a:off x="1844715" y="2907714"/>
                <a:ext cx="356365" cy="399358"/>
                <a:chOff x="741398" y="1743005"/>
                <a:chExt cx="356365" cy="399358"/>
              </a:xfrm>
            </p:grpSpPr>
            <p:sp>
              <p:nvSpPr>
                <p:cNvPr id="260" name="Oval 259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1" name="TextBox 260"/>
                <p:cNvSpPr txBox="1"/>
                <p:nvPr/>
              </p:nvSpPr>
              <p:spPr>
                <a:xfrm>
                  <a:off x="783895" y="1743005"/>
                  <a:ext cx="288887" cy="3993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 smtClean="0"/>
                    <a:t>v</a:t>
                  </a:r>
                  <a:endParaRPr lang="en-US" sz="2400" dirty="0"/>
                </a:p>
              </p:txBody>
            </p:sp>
          </p:grpSp>
        </p:grpSp>
        <p:grpSp>
          <p:nvGrpSpPr>
            <p:cNvPr id="188" name="Group 187"/>
            <p:cNvGrpSpPr/>
            <p:nvPr/>
          </p:nvGrpSpPr>
          <p:grpSpPr>
            <a:xfrm>
              <a:off x="4888811" y="1979830"/>
              <a:ext cx="687402" cy="480963"/>
              <a:chOff x="1736090" y="2893762"/>
              <a:chExt cx="565150" cy="347726"/>
            </a:xfrm>
          </p:grpSpPr>
          <p:grpSp>
            <p:nvGrpSpPr>
              <p:cNvPr id="245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49" name="Oval 24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50" name="Rectangle 24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1" name="Oval 25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52" name="Freeform 25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3" name="Freeform 25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4" name="Freeform 25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5" name="Freeform 25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56" name="Straight Connector 255"/>
                <p:cNvCxnSpPr>
                  <a:endCxn id="25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Straight Connector 25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6" name="Group 245"/>
              <p:cNvGrpSpPr/>
              <p:nvPr/>
            </p:nvGrpSpPr>
            <p:grpSpPr>
              <a:xfrm>
                <a:off x="1844715" y="2907714"/>
                <a:ext cx="378664" cy="333774"/>
                <a:chOff x="741398" y="1743005"/>
                <a:chExt cx="378664" cy="333774"/>
              </a:xfrm>
            </p:grpSpPr>
            <p:sp>
              <p:nvSpPr>
                <p:cNvPr id="247" name="Oval 246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8" name="TextBox 247"/>
                <p:cNvSpPr txBox="1"/>
                <p:nvPr/>
              </p:nvSpPr>
              <p:spPr>
                <a:xfrm>
                  <a:off x="767915" y="1743005"/>
                  <a:ext cx="352147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 smtClean="0"/>
                    <a:t>w</a:t>
                  </a:r>
                  <a:endParaRPr lang="en-US" sz="2400" dirty="0"/>
                </a:p>
              </p:txBody>
            </p:sp>
          </p:grpSp>
        </p:grpSp>
        <p:grpSp>
          <p:nvGrpSpPr>
            <p:cNvPr id="189" name="Group 188"/>
            <p:cNvGrpSpPr/>
            <p:nvPr/>
          </p:nvGrpSpPr>
          <p:grpSpPr>
            <a:xfrm>
              <a:off x="2206359" y="2517647"/>
              <a:ext cx="687402" cy="480963"/>
              <a:chOff x="1736090" y="2893762"/>
              <a:chExt cx="565150" cy="347726"/>
            </a:xfrm>
          </p:grpSpPr>
          <p:grpSp>
            <p:nvGrpSpPr>
              <p:cNvPr id="232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36" name="Oval 235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37" name="Rectangle 236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38" name="Oval 237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39" name="Freeform 238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0" name="Freeform 239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1" name="Freeform 240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2" name="Freeform 241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43" name="Straight Connector 242"/>
                <p:cNvCxnSpPr>
                  <a:endCxn id="238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Straight Connector 243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3" name="Group 232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234" name="Oval 233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5" name="TextBox 234"/>
                <p:cNvSpPr txBox="1"/>
                <p:nvPr/>
              </p:nvSpPr>
              <p:spPr>
                <a:xfrm>
                  <a:off x="783895" y="1743005"/>
                  <a:ext cx="29255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 smtClean="0"/>
                    <a:t>u</a:t>
                  </a:r>
                  <a:endParaRPr lang="en-US" sz="2400" dirty="0"/>
                </a:p>
              </p:txBody>
            </p:sp>
          </p:grpSp>
        </p:grpSp>
        <p:grpSp>
          <p:nvGrpSpPr>
            <p:cNvPr id="190" name="Group 189"/>
            <p:cNvGrpSpPr/>
            <p:nvPr/>
          </p:nvGrpSpPr>
          <p:grpSpPr>
            <a:xfrm>
              <a:off x="6285253" y="2579331"/>
              <a:ext cx="687402" cy="480963"/>
              <a:chOff x="1736090" y="2893762"/>
              <a:chExt cx="565150" cy="347726"/>
            </a:xfrm>
          </p:grpSpPr>
          <p:grpSp>
            <p:nvGrpSpPr>
              <p:cNvPr id="219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23" name="Oval 222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24" name="Rectangle 223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25" name="Oval 224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26" name="Freeform 225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27" name="Freeform 226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28" name="Freeform 227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29" name="Freeform 228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30" name="Straight Connector 229"/>
                <p:cNvCxnSpPr>
                  <a:endCxn id="225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Group 219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221" name="Oval 220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2" name="TextBox 221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 smtClean="0"/>
                    <a:t>z</a:t>
                  </a:r>
                  <a:endParaRPr lang="en-US" sz="2400" dirty="0"/>
                </a:p>
              </p:txBody>
            </p:sp>
          </p:grpSp>
        </p:grpSp>
        <p:grpSp>
          <p:nvGrpSpPr>
            <p:cNvPr id="191" name="Group 190"/>
            <p:cNvGrpSpPr/>
            <p:nvPr/>
          </p:nvGrpSpPr>
          <p:grpSpPr>
            <a:xfrm>
              <a:off x="4927962" y="3152913"/>
              <a:ext cx="687402" cy="480963"/>
              <a:chOff x="1736090" y="2893762"/>
              <a:chExt cx="565150" cy="347726"/>
            </a:xfrm>
          </p:grpSpPr>
          <p:grpSp>
            <p:nvGrpSpPr>
              <p:cNvPr id="206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210" name="Oval 209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11" name="Rectangle 210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2" name="Oval 211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13" name="Freeform 212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4" name="Freeform 213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5" name="Freeform 214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16" name="Freeform 215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17" name="Straight Connector 216"/>
                <p:cNvCxnSpPr>
                  <a:endCxn id="212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8" name="Straight Connector 217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7" name="Group 206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208" name="Oval 207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9" name="TextBox 208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 smtClean="0"/>
                    <a:t>y</a:t>
                  </a:r>
                  <a:endParaRPr lang="en-US" sz="2400" dirty="0"/>
                </a:p>
              </p:txBody>
            </p:sp>
          </p:grpSp>
        </p:grpSp>
        <p:grpSp>
          <p:nvGrpSpPr>
            <p:cNvPr id="192" name="Group 191"/>
            <p:cNvGrpSpPr/>
            <p:nvPr/>
          </p:nvGrpSpPr>
          <p:grpSpPr>
            <a:xfrm>
              <a:off x="3337414" y="3136841"/>
              <a:ext cx="687402" cy="480963"/>
              <a:chOff x="1736090" y="2893762"/>
              <a:chExt cx="565150" cy="347726"/>
            </a:xfrm>
          </p:grpSpPr>
          <p:grpSp>
            <p:nvGrpSpPr>
              <p:cNvPr id="193" name="Group 327"/>
              <p:cNvGrpSpPr/>
              <p:nvPr/>
            </p:nvGrpSpPr>
            <p:grpSpPr bwMode="auto">
              <a:xfrm>
                <a:off x="1736090" y="2893762"/>
                <a:ext cx="565150" cy="292100"/>
                <a:chOff x="1871277" y="1576300"/>
                <a:chExt cx="1128371" cy="437861"/>
              </a:xfrm>
            </p:grpSpPr>
            <p:sp>
              <p:nvSpPr>
                <p:cNvPr id="197" name="Oval 196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98" name="Rectangle 197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99" name="Oval 198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00" name="Freeform 199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01" name="Freeform 200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02" name="Freeform 201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03" name="Freeform 202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04" name="Straight Connector 203"/>
                <p:cNvCxnSpPr>
                  <a:endCxn id="199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844715" y="2907714"/>
                <a:ext cx="356365" cy="333774"/>
                <a:chOff x="741398" y="1743005"/>
                <a:chExt cx="356365" cy="333774"/>
              </a:xfrm>
            </p:grpSpPr>
            <p:sp>
              <p:nvSpPr>
                <p:cNvPr id="195" name="Oval 194"/>
                <p:cNvSpPr/>
                <p:nvPr/>
              </p:nvSpPr>
              <p:spPr bwMode="auto">
                <a:xfrm>
                  <a:off x="741398" y="1850752"/>
                  <a:ext cx="356365" cy="168450"/>
                </a:xfrm>
                <a:prstGeom prst="ellipse">
                  <a:avLst/>
                </a:prstGeom>
                <a:solidFill>
                  <a:schemeClr val="bg1">
                    <a:alpha val="76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6" name="TextBox 195"/>
                <p:cNvSpPr txBox="1"/>
                <p:nvPr/>
              </p:nvSpPr>
              <p:spPr>
                <a:xfrm>
                  <a:off x="783895" y="1743005"/>
                  <a:ext cx="278343" cy="333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 smtClean="0"/>
                    <a:t>x</a:t>
                  </a:r>
                  <a:endParaRPr lang="en-US" sz="2400" dirty="0"/>
                </a:p>
              </p:txBody>
            </p:sp>
          </p:grpSp>
        </p:grpSp>
      </p:grpSp>
      <p:grpSp>
        <p:nvGrpSpPr>
          <p:cNvPr id="157" name="Group 156"/>
          <p:cNvGrpSpPr/>
          <p:nvPr/>
        </p:nvGrpSpPr>
        <p:grpSpPr>
          <a:xfrm>
            <a:off x="1824193" y="2137617"/>
            <a:ext cx="1838752" cy="1207922"/>
            <a:chOff x="1800839" y="2199110"/>
            <a:chExt cx="1838752" cy="1207922"/>
          </a:xfrm>
        </p:grpSpPr>
        <p:sp>
          <p:nvSpPr>
            <p:cNvPr id="158" name="Freeform 157"/>
            <p:cNvSpPr/>
            <p:nvPr/>
          </p:nvSpPr>
          <p:spPr>
            <a:xfrm>
              <a:off x="1800839" y="2199110"/>
              <a:ext cx="1838752" cy="549777"/>
            </a:xfrm>
            <a:custGeom>
              <a:avLst/>
              <a:gdLst>
                <a:gd name="connsiteX0" fmla="*/ 0 w 1876665"/>
                <a:gd name="connsiteY0" fmla="*/ 739356 h 739356"/>
                <a:gd name="connsiteX1" fmla="*/ 985723 w 1876665"/>
                <a:gd name="connsiteY1" fmla="*/ 720399 h 739356"/>
                <a:gd name="connsiteX2" fmla="*/ 1876665 w 1876665"/>
                <a:gd name="connsiteY2" fmla="*/ 0 h 739356"/>
                <a:gd name="connsiteX0-1" fmla="*/ 0 w 1876665"/>
                <a:gd name="connsiteY0-2" fmla="*/ 739356 h 739356"/>
                <a:gd name="connsiteX1-3" fmla="*/ 818495 w 1876665"/>
                <a:gd name="connsiteY1-4" fmla="*/ 720399 h 739356"/>
                <a:gd name="connsiteX2-5" fmla="*/ 1876665 w 1876665"/>
                <a:gd name="connsiteY2-6" fmla="*/ 0 h 739356"/>
                <a:gd name="connsiteX0-7" fmla="*/ 0 w 1802341"/>
                <a:gd name="connsiteY0-8" fmla="*/ 630627 h 630627"/>
                <a:gd name="connsiteX1-9" fmla="*/ 818495 w 1802341"/>
                <a:gd name="connsiteY1-10" fmla="*/ 611670 h 630627"/>
                <a:gd name="connsiteX2-11" fmla="*/ 1802341 w 1802341"/>
                <a:gd name="connsiteY2-12" fmla="*/ 0 h 6306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802341" h="630627">
                  <a:moveTo>
                    <a:pt x="0" y="630627"/>
                  </a:moveTo>
                  <a:lnTo>
                    <a:pt x="818495" y="611670"/>
                  </a:lnTo>
                  <a:lnTo>
                    <a:pt x="1802341" y="0"/>
                  </a:lnTo>
                </a:path>
              </a:pathLst>
            </a:custGeom>
            <a:ln w="50800" cmpd="sng">
              <a:solidFill>
                <a:srgbClr val="CC0000"/>
              </a:solidFill>
              <a:tailEnd type="triangle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Freeform 158"/>
            <p:cNvSpPr/>
            <p:nvPr/>
          </p:nvSpPr>
          <p:spPr>
            <a:xfrm flipV="1">
              <a:off x="1801588" y="2749626"/>
              <a:ext cx="1741891" cy="657406"/>
            </a:xfrm>
            <a:custGeom>
              <a:avLst/>
              <a:gdLst>
                <a:gd name="connsiteX0" fmla="*/ 0 w 1876665"/>
                <a:gd name="connsiteY0" fmla="*/ 739356 h 739356"/>
                <a:gd name="connsiteX1" fmla="*/ 985723 w 1876665"/>
                <a:gd name="connsiteY1" fmla="*/ 720399 h 739356"/>
                <a:gd name="connsiteX2" fmla="*/ 1876665 w 1876665"/>
                <a:gd name="connsiteY2" fmla="*/ 0 h 739356"/>
                <a:gd name="connsiteX0-1" fmla="*/ 0 w 1876665"/>
                <a:gd name="connsiteY0-2" fmla="*/ 739356 h 739356"/>
                <a:gd name="connsiteX1-3" fmla="*/ 818495 w 1876665"/>
                <a:gd name="connsiteY1-4" fmla="*/ 720399 h 739356"/>
                <a:gd name="connsiteX2-5" fmla="*/ 1876665 w 1876665"/>
                <a:gd name="connsiteY2-6" fmla="*/ 0 h 739356"/>
                <a:gd name="connsiteX0-7" fmla="*/ 0 w 1802341"/>
                <a:gd name="connsiteY0-8" fmla="*/ 630627 h 630627"/>
                <a:gd name="connsiteX1-9" fmla="*/ 818495 w 1802341"/>
                <a:gd name="connsiteY1-10" fmla="*/ 611670 h 630627"/>
                <a:gd name="connsiteX2-11" fmla="*/ 1802341 w 1802341"/>
                <a:gd name="connsiteY2-12" fmla="*/ 0 h 630627"/>
                <a:gd name="connsiteX0-13" fmla="*/ 0 w 1707398"/>
                <a:gd name="connsiteY0-14" fmla="*/ 754084 h 754084"/>
                <a:gd name="connsiteX1-15" fmla="*/ 818495 w 1707398"/>
                <a:gd name="connsiteY1-16" fmla="*/ 735127 h 754084"/>
                <a:gd name="connsiteX2-17" fmla="*/ 1707398 w 1707398"/>
                <a:gd name="connsiteY2-18" fmla="*/ 0 h 75408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707398" h="754084">
                  <a:moveTo>
                    <a:pt x="0" y="754084"/>
                  </a:moveTo>
                  <a:lnTo>
                    <a:pt x="818495" y="735127"/>
                  </a:lnTo>
                  <a:lnTo>
                    <a:pt x="1707398" y="0"/>
                  </a:lnTo>
                </a:path>
              </a:pathLst>
            </a:custGeom>
            <a:ln w="50800" cmpd="sng">
              <a:solidFill>
                <a:srgbClr val="CC0000"/>
              </a:solidFill>
              <a:tailEnd type="triangle"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612"/>
          <p:cNvGrpSpPr/>
          <p:nvPr/>
        </p:nvGrpSpPr>
        <p:grpSpPr bwMode="auto">
          <a:xfrm flipH="1">
            <a:off x="943464" y="2441244"/>
            <a:ext cx="855053" cy="655887"/>
            <a:chOff x="2839" y="3501"/>
            <a:chExt cx="755" cy="803"/>
          </a:xfrm>
        </p:grpSpPr>
        <p:pic>
          <p:nvPicPr>
            <p:cNvPr id="119" name="Picture 1613" descr="desktop_computer_stylized_medium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9" y="3501"/>
              <a:ext cx="755" cy="8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0" name="Freeform 1614"/>
            <p:cNvSpPr/>
            <p:nvPr/>
          </p:nvSpPr>
          <p:spPr bwMode="auto">
            <a:xfrm>
              <a:off x="2916" y="3578"/>
              <a:ext cx="356" cy="368"/>
            </a:xfrm>
            <a:custGeom>
              <a:avLst/>
              <a:gdLst>
                <a:gd name="T0" fmla="*/ 0 w 356"/>
                <a:gd name="T1" fmla="*/ 0 h 368"/>
                <a:gd name="T2" fmla="*/ 300 w 356"/>
                <a:gd name="T3" fmla="*/ 14 h 368"/>
                <a:gd name="T4" fmla="*/ 356 w 356"/>
                <a:gd name="T5" fmla="*/ 294 h 368"/>
                <a:gd name="T6" fmla="*/ 78 w 356"/>
                <a:gd name="T7" fmla="*/ 368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</p:spPr>
          <p:txBody>
            <a:bodyPr wrap="none"/>
            <a:lstStyle/>
            <a:p>
              <a:endParaRPr lang="en-US"/>
            </a:p>
          </p:txBody>
        </p:sp>
      </p:grpSp>
      <p:pic>
        <p:nvPicPr>
          <p:cNvPr id="120835" name="Picture 75" descr="underline_base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87" y="847725"/>
            <a:ext cx="6263659" cy="194956"/>
          </a:xfrm>
          <a:prstGeom prst="rect">
            <a:avLst/>
          </a:prstGeom>
          <a:noFill/>
          <a:ln>
            <a:noFill/>
          </a:ln>
        </p:spPr>
      </p:pic>
      <p:sp>
        <p:nvSpPr>
          <p:cNvPr id="120840" name="Freeform 3"/>
          <p:cNvSpPr/>
          <p:nvPr/>
        </p:nvSpPr>
        <p:spPr bwMode="auto">
          <a:xfrm>
            <a:off x="2066227" y="1330694"/>
            <a:ext cx="5142041" cy="2404002"/>
          </a:xfrm>
          <a:custGeom>
            <a:avLst/>
            <a:gdLst>
              <a:gd name="T0" fmla="*/ 0 w 2250"/>
              <a:gd name="T1" fmla="*/ 624 h 1409"/>
              <a:gd name="T2" fmla="*/ 219 w 2250"/>
              <a:gd name="T3" fmla="*/ 321 h 1409"/>
              <a:gd name="T4" fmla="*/ 529 w 2250"/>
              <a:gd name="T5" fmla="*/ 35 h 1409"/>
              <a:gd name="T6" fmla="*/ 1551 w 2250"/>
              <a:gd name="T7" fmla="*/ 111 h 1409"/>
              <a:gd name="T8" fmla="*/ 1968 w 2250"/>
              <a:gd name="T9" fmla="*/ 483 h 1409"/>
              <a:gd name="T10" fmla="*/ 2199 w 2250"/>
              <a:gd name="T11" fmla="*/ 906 h 1409"/>
              <a:gd name="T12" fmla="*/ 1659 w 2250"/>
              <a:gd name="T13" fmla="*/ 1314 h 1409"/>
              <a:gd name="T14" fmla="*/ 993 w 2250"/>
              <a:gd name="T15" fmla="*/ 1386 h 1409"/>
              <a:gd name="T16" fmla="*/ 465 w 2250"/>
              <a:gd name="T17" fmla="*/ 1356 h 1409"/>
              <a:gd name="T18" fmla="*/ 102 w 2250"/>
              <a:gd name="T19" fmla="*/ 1068 h 1409"/>
              <a:gd name="T20" fmla="*/ 0 w 2250"/>
              <a:gd name="T21" fmla="*/ 624 h 1409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250"/>
              <a:gd name="T34" fmla="*/ 0 h 1409"/>
              <a:gd name="T35" fmla="*/ 2250 w 2250"/>
              <a:gd name="T36" fmla="*/ 1409 h 1409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250" h="1409">
                <a:moveTo>
                  <a:pt x="0" y="624"/>
                </a:moveTo>
                <a:cubicBezTo>
                  <a:pt x="5" y="506"/>
                  <a:pt x="131" y="419"/>
                  <a:pt x="219" y="321"/>
                </a:cubicBezTo>
                <a:cubicBezTo>
                  <a:pt x="307" y="223"/>
                  <a:pt x="307" y="70"/>
                  <a:pt x="529" y="35"/>
                </a:cubicBezTo>
                <a:cubicBezTo>
                  <a:pt x="751" y="0"/>
                  <a:pt x="1311" y="36"/>
                  <a:pt x="1551" y="111"/>
                </a:cubicBezTo>
                <a:cubicBezTo>
                  <a:pt x="1791" y="186"/>
                  <a:pt x="1860" y="351"/>
                  <a:pt x="1968" y="483"/>
                </a:cubicBezTo>
                <a:cubicBezTo>
                  <a:pt x="2076" y="615"/>
                  <a:pt x="2250" y="767"/>
                  <a:pt x="2199" y="906"/>
                </a:cubicBezTo>
                <a:cubicBezTo>
                  <a:pt x="2148" y="1045"/>
                  <a:pt x="1860" y="1234"/>
                  <a:pt x="1659" y="1314"/>
                </a:cubicBezTo>
                <a:cubicBezTo>
                  <a:pt x="1458" y="1394"/>
                  <a:pt x="1192" y="1379"/>
                  <a:pt x="993" y="1386"/>
                </a:cubicBezTo>
                <a:cubicBezTo>
                  <a:pt x="794" y="1393"/>
                  <a:pt x="613" y="1409"/>
                  <a:pt x="465" y="1356"/>
                </a:cubicBezTo>
                <a:cubicBezTo>
                  <a:pt x="317" y="1303"/>
                  <a:pt x="180" y="1190"/>
                  <a:pt x="102" y="1068"/>
                </a:cubicBezTo>
                <a:cubicBezTo>
                  <a:pt x="24" y="946"/>
                  <a:pt x="21" y="716"/>
                  <a:pt x="0" y="624"/>
                </a:cubicBezTo>
                <a:close/>
              </a:path>
            </a:pathLst>
          </a:custGeom>
          <a:solidFill>
            <a:srgbClr val="99CCFF"/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41" name="Freeform 4"/>
          <p:cNvSpPr/>
          <p:nvPr/>
        </p:nvSpPr>
        <p:spPr bwMode="auto">
          <a:xfrm>
            <a:off x="2834105" y="2267385"/>
            <a:ext cx="781590" cy="317349"/>
          </a:xfrm>
          <a:custGeom>
            <a:avLst/>
            <a:gdLst>
              <a:gd name="T0" fmla="*/ 0 w 342"/>
              <a:gd name="T1" fmla="*/ 186 h 186"/>
              <a:gd name="T2" fmla="*/ 342 w 342"/>
              <a:gd name="T3" fmla="*/ 0 h 186"/>
              <a:gd name="T4" fmla="*/ 0 60000 65536"/>
              <a:gd name="T5" fmla="*/ 0 60000 65536"/>
              <a:gd name="T6" fmla="*/ 0 w 342"/>
              <a:gd name="T7" fmla="*/ 0 h 186"/>
              <a:gd name="T8" fmla="*/ 342 w 342"/>
              <a:gd name="T9" fmla="*/ 186 h 18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42" h="186">
                <a:moveTo>
                  <a:pt x="0" y="186"/>
                </a:moveTo>
                <a:lnTo>
                  <a:pt x="342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47" name="Oval 10"/>
          <p:cNvSpPr>
            <a:spLocks noChangeArrowheads="1"/>
          </p:cNvSpPr>
          <p:nvPr/>
        </p:nvSpPr>
        <p:spPr bwMode="auto">
          <a:xfrm>
            <a:off x="3323170" y="3340569"/>
            <a:ext cx="715315" cy="138200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48" name="Line 11"/>
          <p:cNvSpPr>
            <a:spLocks noChangeShapeType="1"/>
          </p:cNvSpPr>
          <p:nvPr/>
        </p:nvSpPr>
        <p:spPr bwMode="auto">
          <a:xfrm>
            <a:off x="3323170" y="3328626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49" name="Line 12"/>
          <p:cNvSpPr>
            <a:spLocks noChangeShapeType="1"/>
          </p:cNvSpPr>
          <p:nvPr/>
        </p:nvSpPr>
        <p:spPr bwMode="auto">
          <a:xfrm>
            <a:off x="4038485" y="3328626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50" name="Rectangle 13"/>
          <p:cNvSpPr>
            <a:spLocks noChangeArrowheads="1"/>
          </p:cNvSpPr>
          <p:nvPr/>
        </p:nvSpPr>
        <p:spPr bwMode="auto">
          <a:xfrm>
            <a:off x="3323170" y="3328626"/>
            <a:ext cx="708459" cy="83603"/>
          </a:xfrm>
          <a:prstGeom prst="rect">
            <a:avLst/>
          </a:prstGeom>
          <a:solidFill>
            <a:schemeClr val="hlink"/>
          </a:solidFill>
          <a:ln>
            <a:noFill/>
          </a:ln>
        </p:spPr>
        <p:txBody>
          <a:bodyPr wrap="none" anchor="ctr"/>
          <a:lstStyle/>
          <a:p>
            <a:pPr algn="ctr"/>
            <a:endParaRPr lang="en-US" sz="2400"/>
          </a:p>
        </p:txBody>
      </p:sp>
      <p:sp>
        <p:nvSpPr>
          <p:cNvPr id="120851" name="Oval 14"/>
          <p:cNvSpPr>
            <a:spLocks noChangeArrowheads="1"/>
          </p:cNvSpPr>
          <p:nvPr/>
        </p:nvSpPr>
        <p:spPr bwMode="auto">
          <a:xfrm>
            <a:off x="3316314" y="3227962"/>
            <a:ext cx="715315" cy="162087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52" name="Oval 15"/>
          <p:cNvSpPr>
            <a:spLocks noChangeArrowheads="1"/>
          </p:cNvSpPr>
          <p:nvPr/>
        </p:nvSpPr>
        <p:spPr bwMode="auto">
          <a:xfrm>
            <a:off x="3314029" y="2163308"/>
            <a:ext cx="715315" cy="138200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53" name="Line 16"/>
          <p:cNvSpPr>
            <a:spLocks noChangeShapeType="1"/>
          </p:cNvSpPr>
          <p:nvPr/>
        </p:nvSpPr>
        <p:spPr bwMode="auto">
          <a:xfrm>
            <a:off x="3314029" y="2151365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54" name="Line 17"/>
          <p:cNvSpPr>
            <a:spLocks noChangeShapeType="1"/>
          </p:cNvSpPr>
          <p:nvPr/>
        </p:nvSpPr>
        <p:spPr bwMode="auto">
          <a:xfrm>
            <a:off x="4029344" y="2151365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55" name="Rectangle 18"/>
          <p:cNvSpPr>
            <a:spLocks noChangeArrowheads="1"/>
          </p:cNvSpPr>
          <p:nvPr/>
        </p:nvSpPr>
        <p:spPr bwMode="auto">
          <a:xfrm>
            <a:off x="3314029" y="2151365"/>
            <a:ext cx="708459" cy="83603"/>
          </a:xfrm>
          <a:prstGeom prst="rect">
            <a:avLst/>
          </a:prstGeom>
          <a:solidFill>
            <a:schemeClr val="hlink"/>
          </a:solidFill>
          <a:ln>
            <a:noFill/>
          </a:ln>
        </p:spPr>
        <p:txBody>
          <a:bodyPr wrap="none" anchor="ctr"/>
          <a:lstStyle/>
          <a:p>
            <a:pPr algn="ctr"/>
            <a:endParaRPr lang="en-US" sz="2400"/>
          </a:p>
        </p:txBody>
      </p:sp>
      <p:sp>
        <p:nvSpPr>
          <p:cNvPr id="120856" name="Oval 19"/>
          <p:cNvSpPr>
            <a:spLocks noChangeArrowheads="1"/>
          </p:cNvSpPr>
          <p:nvPr/>
        </p:nvSpPr>
        <p:spPr bwMode="auto">
          <a:xfrm>
            <a:off x="3307173" y="2050700"/>
            <a:ext cx="715315" cy="162087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57" name="Oval 20"/>
          <p:cNvSpPr>
            <a:spLocks noChangeArrowheads="1"/>
          </p:cNvSpPr>
          <p:nvPr/>
        </p:nvSpPr>
        <p:spPr bwMode="auto">
          <a:xfrm>
            <a:off x="4874924" y="2156483"/>
            <a:ext cx="713030" cy="138200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58" name="Line 21"/>
          <p:cNvSpPr>
            <a:spLocks noChangeShapeType="1"/>
          </p:cNvSpPr>
          <p:nvPr/>
        </p:nvSpPr>
        <p:spPr bwMode="auto">
          <a:xfrm>
            <a:off x="4874924" y="2144540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59" name="Line 22"/>
          <p:cNvSpPr>
            <a:spLocks noChangeShapeType="1"/>
          </p:cNvSpPr>
          <p:nvPr/>
        </p:nvSpPr>
        <p:spPr bwMode="auto">
          <a:xfrm>
            <a:off x="5587954" y="2144540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60" name="Rectangle 23"/>
          <p:cNvSpPr>
            <a:spLocks noChangeArrowheads="1"/>
          </p:cNvSpPr>
          <p:nvPr/>
        </p:nvSpPr>
        <p:spPr bwMode="auto">
          <a:xfrm>
            <a:off x="4874924" y="2144540"/>
            <a:ext cx="706174" cy="83603"/>
          </a:xfrm>
          <a:prstGeom prst="rect">
            <a:avLst/>
          </a:prstGeom>
          <a:solidFill>
            <a:schemeClr val="hlink"/>
          </a:solidFill>
          <a:ln>
            <a:noFill/>
          </a:ln>
        </p:spPr>
        <p:txBody>
          <a:bodyPr wrap="none" anchor="ctr"/>
          <a:lstStyle/>
          <a:p>
            <a:pPr algn="ctr"/>
            <a:endParaRPr lang="en-US" sz="2400"/>
          </a:p>
        </p:txBody>
      </p:sp>
      <p:sp>
        <p:nvSpPr>
          <p:cNvPr id="120861" name="Oval 24"/>
          <p:cNvSpPr>
            <a:spLocks noChangeArrowheads="1"/>
          </p:cNvSpPr>
          <p:nvPr/>
        </p:nvSpPr>
        <p:spPr bwMode="auto">
          <a:xfrm>
            <a:off x="4881780" y="2048994"/>
            <a:ext cx="713030" cy="162087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62" name="Oval 25"/>
          <p:cNvSpPr>
            <a:spLocks noChangeArrowheads="1"/>
          </p:cNvSpPr>
          <p:nvPr/>
        </p:nvSpPr>
        <p:spPr bwMode="auto">
          <a:xfrm>
            <a:off x="4897778" y="3335451"/>
            <a:ext cx="715315" cy="138200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63" name="Line 26"/>
          <p:cNvSpPr>
            <a:spLocks noChangeShapeType="1"/>
          </p:cNvSpPr>
          <p:nvPr/>
        </p:nvSpPr>
        <p:spPr bwMode="auto">
          <a:xfrm>
            <a:off x="4897778" y="3323508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64" name="Line 27"/>
          <p:cNvSpPr>
            <a:spLocks noChangeShapeType="1"/>
          </p:cNvSpPr>
          <p:nvPr/>
        </p:nvSpPr>
        <p:spPr bwMode="auto">
          <a:xfrm>
            <a:off x="5613093" y="3323508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65" name="Rectangle 28"/>
          <p:cNvSpPr>
            <a:spLocks noChangeArrowheads="1"/>
          </p:cNvSpPr>
          <p:nvPr/>
        </p:nvSpPr>
        <p:spPr bwMode="auto">
          <a:xfrm>
            <a:off x="4897778" y="3323508"/>
            <a:ext cx="708459" cy="83603"/>
          </a:xfrm>
          <a:prstGeom prst="rect">
            <a:avLst/>
          </a:prstGeom>
          <a:solidFill>
            <a:schemeClr val="hlink"/>
          </a:solidFill>
          <a:ln>
            <a:noFill/>
          </a:ln>
        </p:spPr>
        <p:txBody>
          <a:bodyPr wrap="none" anchor="ctr"/>
          <a:lstStyle/>
          <a:p>
            <a:pPr algn="ctr"/>
            <a:endParaRPr lang="en-US" sz="2400"/>
          </a:p>
        </p:txBody>
      </p:sp>
      <p:sp>
        <p:nvSpPr>
          <p:cNvPr id="120866" name="Oval 29"/>
          <p:cNvSpPr>
            <a:spLocks noChangeArrowheads="1"/>
          </p:cNvSpPr>
          <p:nvPr/>
        </p:nvSpPr>
        <p:spPr bwMode="auto">
          <a:xfrm>
            <a:off x="4890922" y="3222843"/>
            <a:ext cx="715315" cy="162087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67" name="Oval 30"/>
          <p:cNvSpPr>
            <a:spLocks noChangeArrowheads="1"/>
          </p:cNvSpPr>
          <p:nvPr/>
        </p:nvSpPr>
        <p:spPr bwMode="auto">
          <a:xfrm>
            <a:off x="6189001" y="2753645"/>
            <a:ext cx="715315" cy="138200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68" name="Line 31"/>
          <p:cNvSpPr>
            <a:spLocks noChangeShapeType="1"/>
          </p:cNvSpPr>
          <p:nvPr/>
        </p:nvSpPr>
        <p:spPr bwMode="auto">
          <a:xfrm>
            <a:off x="6189001" y="2741702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69" name="Line 32"/>
          <p:cNvSpPr>
            <a:spLocks noChangeShapeType="1"/>
          </p:cNvSpPr>
          <p:nvPr/>
        </p:nvSpPr>
        <p:spPr bwMode="auto">
          <a:xfrm>
            <a:off x="6904316" y="2741702"/>
            <a:ext cx="0" cy="8530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0" name="Rectangle 33"/>
          <p:cNvSpPr>
            <a:spLocks noChangeArrowheads="1"/>
          </p:cNvSpPr>
          <p:nvPr/>
        </p:nvSpPr>
        <p:spPr bwMode="auto">
          <a:xfrm>
            <a:off x="6189001" y="2741702"/>
            <a:ext cx="708459" cy="83603"/>
          </a:xfrm>
          <a:prstGeom prst="rect">
            <a:avLst/>
          </a:prstGeom>
          <a:solidFill>
            <a:schemeClr val="hlink"/>
          </a:solidFill>
          <a:ln>
            <a:noFill/>
          </a:ln>
        </p:spPr>
        <p:txBody>
          <a:bodyPr wrap="none" anchor="ctr"/>
          <a:lstStyle/>
          <a:p>
            <a:pPr algn="ctr"/>
            <a:endParaRPr lang="en-US" sz="2400"/>
          </a:p>
        </p:txBody>
      </p:sp>
      <p:sp>
        <p:nvSpPr>
          <p:cNvPr id="120871" name="Oval 34"/>
          <p:cNvSpPr>
            <a:spLocks noChangeArrowheads="1"/>
          </p:cNvSpPr>
          <p:nvPr/>
        </p:nvSpPr>
        <p:spPr bwMode="auto">
          <a:xfrm>
            <a:off x="6182145" y="2641037"/>
            <a:ext cx="715315" cy="162087"/>
          </a:xfrm>
          <a:prstGeom prst="ellipse">
            <a:avLst/>
          </a:prstGeom>
          <a:solidFill>
            <a:schemeClr val="hlink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2" name="Freeform 35"/>
          <p:cNvSpPr/>
          <p:nvPr/>
        </p:nvSpPr>
        <p:spPr bwMode="auto">
          <a:xfrm>
            <a:off x="5254292" y="2313451"/>
            <a:ext cx="2285" cy="890624"/>
          </a:xfrm>
          <a:custGeom>
            <a:avLst/>
            <a:gdLst>
              <a:gd name="T0" fmla="*/ 0 w 1"/>
              <a:gd name="T1" fmla="*/ 0 h 522"/>
              <a:gd name="T2" fmla="*/ 0 w 1"/>
              <a:gd name="T3" fmla="*/ 522 h 522"/>
              <a:gd name="T4" fmla="*/ 0 60000 65536"/>
              <a:gd name="T5" fmla="*/ 0 60000 65536"/>
              <a:gd name="T6" fmla="*/ 0 w 1"/>
              <a:gd name="T7" fmla="*/ 0 h 522"/>
              <a:gd name="T8" fmla="*/ 1 w 1"/>
              <a:gd name="T9" fmla="*/ 522 h 52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522">
                <a:moveTo>
                  <a:pt x="0" y="0"/>
                </a:moveTo>
                <a:lnTo>
                  <a:pt x="0" y="522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3" name="Freeform 36"/>
          <p:cNvSpPr/>
          <p:nvPr/>
        </p:nvSpPr>
        <p:spPr bwMode="auto">
          <a:xfrm>
            <a:off x="3670544" y="2323688"/>
            <a:ext cx="2285" cy="916217"/>
          </a:xfrm>
          <a:custGeom>
            <a:avLst/>
            <a:gdLst>
              <a:gd name="T0" fmla="*/ 0 w 1"/>
              <a:gd name="T1" fmla="*/ 0 h 537"/>
              <a:gd name="T2" fmla="*/ 0 w 1"/>
              <a:gd name="T3" fmla="*/ 537 h 537"/>
              <a:gd name="T4" fmla="*/ 0 60000 65536"/>
              <a:gd name="T5" fmla="*/ 0 60000 65536"/>
              <a:gd name="T6" fmla="*/ 0 w 1"/>
              <a:gd name="T7" fmla="*/ 0 h 537"/>
              <a:gd name="T8" fmla="*/ 1 w 1"/>
              <a:gd name="T9" fmla="*/ 537 h 53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537">
                <a:moveTo>
                  <a:pt x="0" y="0"/>
                </a:moveTo>
                <a:lnTo>
                  <a:pt x="0" y="537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4" name="Freeform 37"/>
          <p:cNvSpPr/>
          <p:nvPr/>
        </p:nvSpPr>
        <p:spPr bwMode="auto">
          <a:xfrm>
            <a:off x="4047627" y="2298096"/>
            <a:ext cx="1151817" cy="1023706"/>
          </a:xfrm>
          <a:custGeom>
            <a:avLst/>
            <a:gdLst>
              <a:gd name="T0" fmla="*/ 0 w 378"/>
              <a:gd name="T1" fmla="*/ 142610238 h 174"/>
              <a:gd name="T2" fmla="*/ 8951 w 378"/>
              <a:gd name="T3" fmla="*/ 0 h 174"/>
              <a:gd name="T4" fmla="*/ 0 60000 65536"/>
              <a:gd name="T5" fmla="*/ 0 60000 65536"/>
              <a:gd name="T6" fmla="*/ 0 w 378"/>
              <a:gd name="T7" fmla="*/ 0 h 174"/>
              <a:gd name="T8" fmla="*/ 378 w 378"/>
              <a:gd name="T9" fmla="*/ 174 h 17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78" h="174">
                <a:moveTo>
                  <a:pt x="0" y="174"/>
                </a:moveTo>
                <a:lnTo>
                  <a:pt x="378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5" name="Freeform 38"/>
          <p:cNvSpPr/>
          <p:nvPr/>
        </p:nvSpPr>
        <p:spPr bwMode="auto">
          <a:xfrm>
            <a:off x="5617663" y="2891845"/>
            <a:ext cx="836439" cy="460668"/>
          </a:xfrm>
          <a:custGeom>
            <a:avLst/>
            <a:gdLst>
              <a:gd name="T0" fmla="*/ 0 w 366"/>
              <a:gd name="T1" fmla="*/ 270 h 270"/>
              <a:gd name="T2" fmla="*/ 366 w 366"/>
              <a:gd name="T3" fmla="*/ 0 h 270"/>
              <a:gd name="T4" fmla="*/ 0 60000 65536"/>
              <a:gd name="T5" fmla="*/ 0 60000 65536"/>
              <a:gd name="T6" fmla="*/ 0 w 366"/>
              <a:gd name="T7" fmla="*/ 0 h 270"/>
              <a:gd name="T8" fmla="*/ 366 w 366"/>
              <a:gd name="T9" fmla="*/ 270 h 27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66" h="270">
                <a:moveTo>
                  <a:pt x="0" y="270"/>
                </a:moveTo>
                <a:lnTo>
                  <a:pt x="366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6" name="Freeform 39"/>
          <p:cNvSpPr/>
          <p:nvPr/>
        </p:nvSpPr>
        <p:spPr bwMode="auto">
          <a:xfrm>
            <a:off x="4061339" y="3372987"/>
            <a:ext cx="836439" cy="1706"/>
          </a:xfrm>
          <a:custGeom>
            <a:avLst/>
            <a:gdLst>
              <a:gd name="T0" fmla="*/ 366 w 366"/>
              <a:gd name="T1" fmla="*/ 0 h 1"/>
              <a:gd name="T2" fmla="*/ 0 w 366"/>
              <a:gd name="T3" fmla="*/ 0 h 1"/>
              <a:gd name="T4" fmla="*/ 0 60000 65536"/>
              <a:gd name="T5" fmla="*/ 0 60000 65536"/>
              <a:gd name="T6" fmla="*/ 0 w 366"/>
              <a:gd name="T7" fmla="*/ 0 h 1"/>
              <a:gd name="T8" fmla="*/ 366 w 36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66" h="1">
                <a:moveTo>
                  <a:pt x="366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7" name="Freeform 40"/>
          <p:cNvSpPr/>
          <p:nvPr/>
        </p:nvSpPr>
        <p:spPr bwMode="auto">
          <a:xfrm>
            <a:off x="2710696" y="2820186"/>
            <a:ext cx="630757" cy="450430"/>
          </a:xfrm>
          <a:custGeom>
            <a:avLst/>
            <a:gdLst>
              <a:gd name="T0" fmla="*/ 276 w 276"/>
              <a:gd name="T1" fmla="*/ 264 h 264"/>
              <a:gd name="T2" fmla="*/ 0 w 276"/>
              <a:gd name="T3" fmla="*/ 0 h 264"/>
              <a:gd name="T4" fmla="*/ 0 60000 65536"/>
              <a:gd name="T5" fmla="*/ 0 60000 65536"/>
              <a:gd name="T6" fmla="*/ 0 w 276"/>
              <a:gd name="T7" fmla="*/ 0 h 264"/>
              <a:gd name="T8" fmla="*/ 276 w 276"/>
              <a:gd name="T9" fmla="*/ 264 h 26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76" h="264">
                <a:moveTo>
                  <a:pt x="276" y="264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8" name="Freeform 41"/>
          <p:cNvSpPr/>
          <p:nvPr/>
        </p:nvSpPr>
        <p:spPr bwMode="auto">
          <a:xfrm>
            <a:off x="4047627" y="2195725"/>
            <a:ext cx="836439" cy="1706"/>
          </a:xfrm>
          <a:custGeom>
            <a:avLst/>
            <a:gdLst>
              <a:gd name="T0" fmla="*/ 366 w 366"/>
              <a:gd name="T1" fmla="*/ 0 h 1"/>
              <a:gd name="T2" fmla="*/ 0 w 366"/>
              <a:gd name="T3" fmla="*/ 0 h 1"/>
              <a:gd name="T4" fmla="*/ 0 60000 65536"/>
              <a:gd name="T5" fmla="*/ 0 60000 65536"/>
              <a:gd name="T6" fmla="*/ 0 w 366"/>
              <a:gd name="T7" fmla="*/ 0 h 1"/>
              <a:gd name="T8" fmla="*/ 366 w 36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66" h="1">
                <a:moveTo>
                  <a:pt x="366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79" name="Freeform 42"/>
          <p:cNvSpPr/>
          <p:nvPr/>
        </p:nvSpPr>
        <p:spPr bwMode="auto">
          <a:xfrm>
            <a:off x="5590239" y="2190607"/>
            <a:ext cx="904999" cy="455549"/>
          </a:xfrm>
          <a:custGeom>
            <a:avLst/>
            <a:gdLst>
              <a:gd name="T0" fmla="*/ 396 w 396"/>
              <a:gd name="T1" fmla="*/ 267 h 267"/>
              <a:gd name="T2" fmla="*/ 0 w 396"/>
              <a:gd name="T3" fmla="*/ 0 h 267"/>
              <a:gd name="T4" fmla="*/ 0 60000 65536"/>
              <a:gd name="T5" fmla="*/ 0 60000 65536"/>
              <a:gd name="T6" fmla="*/ 0 w 396"/>
              <a:gd name="T7" fmla="*/ 0 h 267"/>
              <a:gd name="T8" fmla="*/ 396 w 396"/>
              <a:gd name="T9" fmla="*/ 267 h 26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96" h="267">
                <a:moveTo>
                  <a:pt x="396" y="267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880" name="Freeform 43"/>
          <p:cNvSpPr/>
          <p:nvPr/>
        </p:nvSpPr>
        <p:spPr bwMode="auto">
          <a:xfrm>
            <a:off x="2580431" y="1458657"/>
            <a:ext cx="2536740" cy="1100484"/>
          </a:xfrm>
          <a:custGeom>
            <a:avLst/>
            <a:gdLst>
              <a:gd name="T0" fmla="*/ 1110 w 1110"/>
              <a:gd name="T1" fmla="*/ 342 h 645"/>
              <a:gd name="T2" fmla="*/ 0 w 1110"/>
              <a:gd name="T3" fmla="*/ 645 h 645"/>
              <a:gd name="T4" fmla="*/ 0 60000 65536"/>
              <a:gd name="T5" fmla="*/ 0 60000 65536"/>
              <a:gd name="T6" fmla="*/ 0 w 1110"/>
              <a:gd name="T7" fmla="*/ 0 h 645"/>
              <a:gd name="T8" fmla="*/ 1110 w 1110"/>
              <a:gd name="T9" fmla="*/ 645 h 64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10" h="645">
                <a:moveTo>
                  <a:pt x="1110" y="342"/>
                </a:moveTo>
                <a:cubicBezTo>
                  <a:pt x="1104" y="0"/>
                  <a:pt x="21" y="63"/>
                  <a:pt x="0" y="645"/>
                </a:cubicBezTo>
              </a:path>
            </a:pathLst>
          </a:cu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20882" name="Group 47"/>
          <p:cNvGrpSpPr/>
          <p:nvPr/>
        </p:nvGrpSpPr>
        <p:grpSpPr bwMode="auto">
          <a:xfrm>
            <a:off x="5034899" y="3134122"/>
            <a:ext cx="447929" cy="426544"/>
            <a:chOff x="2958" y="2425"/>
            <a:chExt cx="199" cy="250"/>
          </a:xfrm>
        </p:grpSpPr>
        <p:sp>
          <p:nvSpPr>
            <p:cNvPr id="120905" name="Rectangle 48"/>
            <p:cNvSpPr>
              <a:spLocks noChangeArrowheads="1"/>
            </p:cNvSpPr>
            <p:nvPr/>
          </p:nvSpPr>
          <p:spPr bwMode="auto">
            <a:xfrm>
              <a:off x="2982" y="2490"/>
              <a:ext cx="142" cy="132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906" name="Text Box 49"/>
            <p:cNvSpPr txBox="1">
              <a:spLocks noChangeArrowheads="1"/>
            </p:cNvSpPr>
            <p:nvPr/>
          </p:nvSpPr>
          <p:spPr bwMode="auto">
            <a:xfrm>
              <a:off x="2958" y="2425"/>
              <a:ext cx="199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y</a:t>
              </a:r>
              <a:endParaRPr lang="en-US"/>
            </a:p>
          </p:txBody>
        </p:sp>
      </p:grpSp>
      <p:grpSp>
        <p:nvGrpSpPr>
          <p:cNvPr id="120883" name="Group 50"/>
          <p:cNvGrpSpPr/>
          <p:nvPr/>
        </p:nvGrpSpPr>
        <p:grpSpPr bwMode="auto">
          <a:xfrm>
            <a:off x="3460291" y="3077818"/>
            <a:ext cx="484495" cy="491379"/>
            <a:chOff x="2951" y="2395"/>
            <a:chExt cx="213" cy="288"/>
          </a:xfrm>
        </p:grpSpPr>
        <p:sp>
          <p:nvSpPr>
            <p:cNvPr id="120903" name="Rectangle 51"/>
            <p:cNvSpPr>
              <a:spLocks noChangeArrowheads="1"/>
            </p:cNvSpPr>
            <p:nvPr/>
          </p:nvSpPr>
          <p:spPr bwMode="auto">
            <a:xfrm>
              <a:off x="2982" y="2490"/>
              <a:ext cx="144" cy="132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904" name="Text Box 52"/>
            <p:cNvSpPr txBox="1">
              <a:spLocks noChangeArrowheads="1"/>
            </p:cNvSpPr>
            <p:nvPr/>
          </p:nvSpPr>
          <p:spPr bwMode="auto">
            <a:xfrm>
              <a:off x="2951" y="2395"/>
              <a:ext cx="213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/>
                <a:t>x</a:t>
              </a:r>
              <a:endParaRPr lang="en-US"/>
            </a:p>
          </p:txBody>
        </p:sp>
      </p:grpSp>
      <p:grpSp>
        <p:nvGrpSpPr>
          <p:cNvPr id="120884" name="Group 53"/>
          <p:cNvGrpSpPr/>
          <p:nvPr/>
        </p:nvGrpSpPr>
        <p:grpSpPr bwMode="auto">
          <a:xfrm>
            <a:off x="4982336" y="1956861"/>
            <a:ext cx="530202" cy="426544"/>
            <a:chOff x="2941" y="2425"/>
            <a:chExt cx="235" cy="250"/>
          </a:xfrm>
        </p:grpSpPr>
        <p:sp>
          <p:nvSpPr>
            <p:cNvPr id="120901" name="Rectangle 54"/>
            <p:cNvSpPr>
              <a:spLocks noChangeArrowheads="1"/>
            </p:cNvSpPr>
            <p:nvPr/>
          </p:nvSpPr>
          <p:spPr bwMode="auto">
            <a:xfrm>
              <a:off x="2982" y="2490"/>
              <a:ext cx="146" cy="132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902" name="Text Box 55"/>
            <p:cNvSpPr txBox="1">
              <a:spLocks noChangeArrowheads="1"/>
            </p:cNvSpPr>
            <p:nvPr/>
          </p:nvSpPr>
          <p:spPr bwMode="auto">
            <a:xfrm>
              <a:off x="2941" y="2425"/>
              <a:ext cx="235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w</a:t>
              </a:r>
              <a:endParaRPr lang="en-US"/>
            </a:p>
          </p:txBody>
        </p:sp>
      </p:grpSp>
      <p:grpSp>
        <p:nvGrpSpPr>
          <p:cNvPr id="120885" name="Group 56"/>
          <p:cNvGrpSpPr/>
          <p:nvPr/>
        </p:nvGrpSpPr>
        <p:grpSpPr bwMode="auto">
          <a:xfrm>
            <a:off x="3458006" y="1956861"/>
            <a:ext cx="447929" cy="426544"/>
            <a:chOff x="2958" y="2425"/>
            <a:chExt cx="199" cy="250"/>
          </a:xfrm>
        </p:grpSpPr>
        <p:sp>
          <p:nvSpPr>
            <p:cNvPr id="120899" name="Rectangle 57"/>
            <p:cNvSpPr>
              <a:spLocks noChangeArrowheads="1"/>
            </p:cNvSpPr>
            <p:nvPr/>
          </p:nvSpPr>
          <p:spPr bwMode="auto">
            <a:xfrm>
              <a:off x="2982" y="2490"/>
              <a:ext cx="142" cy="132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900" name="Text Box 58"/>
            <p:cNvSpPr txBox="1">
              <a:spLocks noChangeArrowheads="1"/>
            </p:cNvSpPr>
            <p:nvPr/>
          </p:nvSpPr>
          <p:spPr bwMode="auto">
            <a:xfrm>
              <a:off x="2958" y="2425"/>
              <a:ext cx="199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2000"/>
                <a:t>v</a:t>
              </a:r>
              <a:endParaRPr lang="en-US"/>
            </a:p>
          </p:txBody>
        </p:sp>
      </p:grpSp>
      <p:grpSp>
        <p:nvGrpSpPr>
          <p:cNvPr id="120886" name="Group 59"/>
          <p:cNvGrpSpPr/>
          <p:nvPr/>
        </p:nvGrpSpPr>
        <p:grpSpPr bwMode="auto">
          <a:xfrm>
            <a:off x="6323837" y="2499425"/>
            <a:ext cx="484495" cy="491379"/>
            <a:chOff x="2949" y="2395"/>
            <a:chExt cx="214" cy="288"/>
          </a:xfrm>
        </p:grpSpPr>
        <p:sp>
          <p:nvSpPr>
            <p:cNvPr id="120897" name="Rectangle 60"/>
            <p:cNvSpPr>
              <a:spLocks noChangeArrowheads="1"/>
            </p:cNvSpPr>
            <p:nvPr/>
          </p:nvSpPr>
          <p:spPr bwMode="auto">
            <a:xfrm>
              <a:off x="2982" y="2490"/>
              <a:ext cx="142" cy="132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98" name="Text Box 61"/>
            <p:cNvSpPr txBox="1">
              <a:spLocks noChangeArrowheads="1"/>
            </p:cNvSpPr>
            <p:nvPr/>
          </p:nvSpPr>
          <p:spPr bwMode="auto">
            <a:xfrm>
              <a:off x="2949" y="2395"/>
              <a:ext cx="214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/>
                <a:t>z</a:t>
              </a:r>
              <a:endParaRPr lang="en-US"/>
            </a:p>
          </p:txBody>
        </p:sp>
      </p:grpSp>
      <p:sp>
        <p:nvSpPr>
          <p:cNvPr id="120887" name="Text Box 62"/>
          <p:cNvSpPr txBox="1">
            <a:spLocks noChangeArrowheads="1"/>
          </p:cNvSpPr>
          <p:nvPr/>
        </p:nvSpPr>
        <p:spPr bwMode="auto">
          <a:xfrm>
            <a:off x="2822678" y="2178663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2</a:t>
            </a:r>
            <a:endParaRPr lang="en-US"/>
          </a:p>
        </p:txBody>
      </p:sp>
      <p:sp>
        <p:nvSpPr>
          <p:cNvPr id="120888" name="Text Box 63"/>
          <p:cNvSpPr txBox="1">
            <a:spLocks noChangeArrowheads="1"/>
          </p:cNvSpPr>
          <p:nvPr/>
        </p:nvSpPr>
        <p:spPr bwMode="auto">
          <a:xfrm>
            <a:off x="3617981" y="2552316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2</a:t>
            </a:r>
            <a:endParaRPr lang="en-US"/>
          </a:p>
        </p:txBody>
      </p:sp>
      <p:sp>
        <p:nvSpPr>
          <p:cNvPr id="120889" name="Text Box 64"/>
          <p:cNvSpPr txBox="1">
            <a:spLocks noChangeArrowheads="1"/>
          </p:cNvSpPr>
          <p:nvPr/>
        </p:nvSpPr>
        <p:spPr bwMode="auto">
          <a:xfrm>
            <a:off x="2623853" y="2915732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1</a:t>
            </a:r>
            <a:endParaRPr lang="en-US"/>
          </a:p>
        </p:txBody>
      </p:sp>
      <p:sp>
        <p:nvSpPr>
          <p:cNvPr id="120890" name="Text Box 65"/>
          <p:cNvSpPr txBox="1">
            <a:spLocks noChangeArrowheads="1"/>
          </p:cNvSpPr>
          <p:nvPr/>
        </p:nvSpPr>
        <p:spPr bwMode="auto">
          <a:xfrm>
            <a:off x="4495556" y="2710990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3</a:t>
            </a:r>
            <a:endParaRPr lang="en-US"/>
          </a:p>
        </p:txBody>
      </p:sp>
      <p:sp>
        <p:nvSpPr>
          <p:cNvPr id="120891" name="Text Box 66"/>
          <p:cNvSpPr txBox="1">
            <a:spLocks noChangeArrowheads="1"/>
          </p:cNvSpPr>
          <p:nvPr/>
        </p:nvSpPr>
        <p:spPr bwMode="auto">
          <a:xfrm>
            <a:off x="4351579" y="3314977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1</a:t>
            </a:r>
            <a:endParaRPr lang="en-US"/>
          </a:p>
        </p:txBody>
      </p:sp>
      <p:sp>
        <p:nvSpPr>
          <p:cNvPr id="120892" name="Text Box 67"/>
          <p:cNvSpPr txBox="1">
            <a:spLocks noChangeArrowheads="1"/>
          </p:cNvSpPr>
          <p:nvPr/>
        </p:nvSpPr>
        <p:spPr bwMode="auto">
          <a:xfrm>
            <a:off x="5174305" y="2583027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1</a:t>
            </a:r>
            <a:endParaRPr lang="en-US"/>
          </a:p>
        </p:txBody>
      </p:sp>
      <p:sp>
        <p:nvSpPr>
          <p:cNvPr id="120893" name="Text Box 68"/>
          <p:cNvSpPr txBox="1">
            <a:spLocks noChangeArrowheads="1"/>
          </p:cNvSpPr>
          <p:nvPr/>
        </p:nvSpPr>
        <p:spPr bwMode="auto">
          <a:xfrm>
            <a:off x="5997032" y="3033458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2</a:t>
            </a:r>
            <a:endParaRPr lang="en-US"/>
          </a:p>
        </p:txBody>
      </p:sp>
      <p:sp>
        <p:nvSpPr>
          <p:cNvPr id="120894" name="Text Box 69"/>
          <p:cNvSpPr txBox="1">
            <a:spLocks noChangeArrowheads="1"/>
          </p:cNvSpPr>
          <p:nvPr/>
        </p:nvSpPr>
        <p:spPr bwMode="auto">
          <a:xfrm>
            <a:off x="5935327" y="2117241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5</a:t>
            </a:r>
            <a:endParaRPr lang="en-US"/>
          </a:p>
        </p:txBody>
      </p:sp>
      <p:sp>
        <p:nvSpPr>
          <p:cNvPr id="120895" name="Text Box 70"/>
          <p:cNvSpPr txBox="1">
            <a:spLocks noChangeArrowheads="1"/>
          </p:cNvSpPr>
          <p:nvPr/>
        </p:nvSpPr>
        <p:spPr bwMode="auto">
          <a:xfrm>
            <a:off x="4255594" y="1861315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3</a:t>
            </a:r>
            <a:endParaRPr lang="en-US"/>
          </a:p>
        </p:txBody>
      </p:sp>
      <p:sp>
        <p:nvSpPr>
          <p:cNvPr id="120896" name="Text Box 71"/>
          <p:cNvSpPr txBox="1">
            <a:spLocks noChangeArrowheads="1"/>
          </p:cNvSpPr>
          <p:nvPr/>
        </p:nvSpPr>
        <p:spPr bwMode="auto">
          <a:xfrm>
            <a:off x="3453435" y="1405766"/>
            <a:ext cx="447929" cy="39412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/>
            <a:r>
              <a:rPr lang="en-US" sz="1800"/>
              <a:t>5</a:t>
            </a:r>
            <a:endParaRPr lang="en-US"/>
          </a:p>
        </p:txBody>
      </p:sp>
      <p:sp>
        <p:nvSpPr>
          <p:cNvPr id="75783" name="Rectangle 73"/>
          <p:cNvSpPr>
            <a:spLocks noGrp="1" noChangeArrowheads="1"/>
          </p:cNvSpPr>
          <p:nvPr>
            <p:ph type="title"/>
          </p:nvPr>
        </p:nvSpPr>
        <p:spPr>
          <a:xfrm>
            <a:off x="530774" y="170272"/>
            <a:ext cx="7772400" cy="796925"/>
          </a:xfrm>
        </p:spPr>
        <p:txBody>
          <a:bodyPr/>
          <a:lstStyle/>
          <a:p>
            <a:pPr>
              <a:defRPr/>
            </a:pPr>
            <a:r>
              <a:rPr lang="en-US" dirty="0" smtClean="0">
                <a:cs typeface="+mj-cs"/>
              </a:rPr>
              <a:t>Traffic engineering: difficult</a:t>
            </a:r>
            <a:endParaRPr lang="en-US" dirty="0">
              <a:cs typeface="+mj-c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96464" y="2397247"/>
            <a:ext cx="978441" cy="597428"/>
            <a:chOff x="4034923" y="3926353"/>
            <a:chExt cx="978441" cy="597428"/>
          </a:xfrm>
        </p:grpSpPr>
        <p:pic>
          <p:nvPicPr>
            <p:cNvPr id="3" name="Picture 2" descr="router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4923" y="3926353"/>
              <a:ext cx="978441" cy="597428"/>
            </a:xfrm>
            <a:prstGeom prst="rect">
              <a:avLst/>
            </a:prstGeom>
          </p:spPr>
        </p:pic>
        <p:sp>
          <p:nvSpPr>
            <p:cNvPr id="87" name="Text Box 46"/>
            <p:cNvSpPr txBox="1">
              <a:spLocks noChangeArrowheads="1"/>
            </p:cNvSpPr>
            <p:nvPr/>
          </p:nvSpPr>
          <p:spPr bwMode="auto">
            <a:xfrm>
              <a:off x="4339956" y="4136876"/>
              <a:ext cx="313044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 dirty="0"/>
                <a:t>u</a:t>
              </a:r>
              <a:endParaRPr lang="en-US" dirty="0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3201386" y="1897890"/>
            <a:ext cx="978441" cy="597428"/>
            <a:chOff x="4034923" y="3926353"/>
            <a:chExt cx="978441" cy="597428"/>
          </a:xfrm>
        </p:grpSpPr>
        <p:pic>
          <p:nvPicPr>
            <p:cNvPr id="103" name="Picture 102" descr="router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4923" y="3926353"/>
              <a:ext cx="978441" cy="597428"/>
            </a:xfrm>
            <a:prstGeom prst="rect">
              <a:avLst/>
            </a:prstGeom>
          </p:spPr>
        </p:pic>
        <p:sp>
          <p:nvSpPr>
            <p:cNvPr id="104" name="Text Box 46"/>
            <p:cNvSpPr txBox="1">
              <a:spLocks noChangeArrowheads="1"/>
            </p:cNvSpPr>
            <p:nvPr/>
          </p:nvSpPr>
          <p:spPr bwMode="auto">
            <a:xfrm>
              <a:off x="4333613" y="4136876"/>
              <a:ext cx="32573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 dirty="0" smtClean="0"/>
                <a:t>v</a:t>
              </a:r>
              <a:endParaRPr lang="en-US" dirty="0"/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3228455" y="3027916"/>
            <a:ext cx="978441" cy="597428"/>
            <a:chOff x="4034923" y="3926353"/>
            <a:chExt cx="978441" cy="597428"/>
          </a:xfrm>
        </p:grpSpPr>
        <p:pic>
          <p:nvPicPr>
            <p:cNvPr id="106" name="Picture 105" descr="router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4923" y="3926353"/>
              <a:ext cx="978441" cy="597428"/>
            </a:xfrm>
            <a:prstGeom prst="rect">
              <a:avLst/>
            </a:prstGeom>
          </p:spPr>
        </p:pic>
        <p:sp>
          <p:nvSpPr>
            <p:cNvPr id="107" name="Text Box 46"/>
            <p:cNvSpPr txBox="1">
              <a:spLocks noChangeArrowheads="1"/>
            </p:cNvSpPr>
            <p:nvPr/>
          </p:nvSpPr>
          <p:spPr bwMode="auto">
            <a:xfrm>
              <a:off x="4346437" y="4136876"/>
              <a:ext cx="3000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 dirty="0" smtClean="0"/>
                <a:t>x</a:t>
              </a:r>
              <a:endParaRPr lang="en-US" dirty="0"/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4759505" y="1885171"/>
            <a:ext cx="978441" cy="597428"/>
            <a:chOff x="4034923" y="3926353"/>
            <a:chExt cx="978441" cy="597428"/>
          </a:xfrm>
        </p:grpSpPr>
        <p:pic>
          <p:nvPicPr>
            <p:cNvPr id="109" name="Picture 108" descr="router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4923" y="3926353"/>
              <a:ext cx="978441" cy="597428"/>
            </a:xfrm>
            <a:prstGeom prst="rect">
              <a:avLst/>
            </a:prstGeom>
          </p:spPr>
        </p:pic>
        <p:sp>
          <p:nvSpPr>
            <p:cNvPr id="110" name="Text Box 46"/>
            <p:cNvSpPr txBox="1">
              <a:spLocks noChangeArrowheads="1"/>
            </p:cNvSpPr>
            <p:nvPr/>
          </p:nvSpPr>
          <p:spPr bwMode="auto">
            <a:xfrm>
              <a:off x="4307965" y="4136876"/>
              <a:ext cx="37702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 dirty="0" smtClean="0"/>
                <a:t>w</a:t>
              </a:r>
              <a:endParaRPr lang="en-US" dirty="0"/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4786573" y="3031908"/>
            <a:ext cx="978441" cy="597428"/>
            <a:chOff x="4034923" y="3926353"/>
            <a:chExt cx="978441" cy="597428"/>
          </a:xfrm>
        </p:grpSpPr>
        <p:pic>
          <p:nvPicPr>
            <p:cNvPr id="112" name="Picture 111" descr="router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4923" y="3926353"/>
              <a:ext cx="978441" cy="597428"/>
            </a:xfrm>
            <a:prstGeom prst="rect">
              <a:avLst/>
            </a:prstGeom>
          </p:spPr>
        </p:pic>
        <p:sp>
          <p:nvSpPr>
            <p:cNvPr id="113" name="Text Box 46"/>
            <p:cNvSpPr txBox="1">
              <a:spLocks noChangeArrowheads="1"/>
            </p:cNvSpPr>
            <p:nvPr/>
          </p:nvSpPr>
          <p:spPr bwMode="auto">
            <a:xfrm>
              <a:off x="4340025" y="4136876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 dirty="0" smtClean="0"/>
                <a:t>y</a:t>
              </a:r>
              <a:endParaRPr lang="en-US" dirty="0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6058604" y="2465712"/>
            <a:ext cx="978441" cy="597428"/>
            <a:chOff x="4034923" y="3926353"/>
            <a:chExt cx="978441" cy="597428"/>
          </a:xfrm>
        </p:grpSpPr>
        <p:pic>
          <p:nvPicPr>
            <p:cNvPr id="115" name="Picture 114" descr="router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4923" y="3926353"/>
              <a:ext cx="978441" cy="597428"/>
            </a:xfrm>
            <a:prstGeom prst="rect">
              <a:avLst/>
            </a:prstGeom>
          </p:spPr>
        </p:pic>
        <p:sp>
          <p:nvSpPr>
            <p:cNvPr id="116" name="Text Box 46"/>
            <p:cNvSpPr txBox="1">
              <a:spLocks noChangeArrowheads="1"/>
            </p:cNvSpPr>
            <p:nvPr/>
          </p:nvSpPr>
          <p:spPr bwMode="auto">
            <a:xfrm>
              <a:off x="4346437" y="4136876"/>
              <a:ext cx="3000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 dirty="0" smtClean="0"/>
                <a:t>z</a:t>
              </a:r>
              <a:endParaRPr lang="en-US" dirty="0"/>
            </a:p>
          </p:txBody>
        </p:sp>
      </p:grpSp>
      <p:grpSp>
        <p:nvGrpSpPr>
          <p:cNvPr id="121" name="Group 1507"/>
          <p:cNvGrpSpPr/>
          <p:nvPr/>
        </p:nvGrpSpPr>
        <p:grpSpPr bwMode="auto">
          <a:xfrm>
            <a:off x="7391175" y="2426604"/>
            <a:ext cx="427480" cy="711995"/>
            <a:chOff x="4140" y="429"/>
            <a:chExt cx="1425" cy="2396"/>
          </a:xfrm>
        </p:grpSpPr>
        <p:sp>
          <p:nvSpPr>
            <p:cNvPr id="122" name="Freeform 1508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6 w 354"/>
                <a:gd name="T1" fmla="*/ 0 h 2742"/>
                <a:gd name="T2" fmla="*/ 30 w 354"/>
                <a:gd name="T3" fmla="*/ 46 h 2742"/>
                <a:gd name="T4" fmla="*/ 30 w 354"/>
                <a:gd name="T5" fmla="*/ 354 h 2742"/>
                <a:gd name="T6" fmla="*/ 0 w 354"/>
                <a:gd name="T7" fmla="*/ 371 h 2742"/>
                <a:gd name="T8" fmla="*/ 6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Rectangle 1509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1510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18 w 211"/>
                <a:gd name="T3" fmla="*/ 30 h 2537"/>
                <a:gd name="T4" fmla="*/ 2 w 211"/>
                <a:gd name="T5" fmla="*/ 338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1511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29 w 328"/>
                <a:gd name="T3" fmla="*/ 18 h 226"/>
                <a:gd name="T4" fmla="*/ 29 w 328"/>
                <a:gd name="T5" fmla="*/ 32 h 226"/>
                <a:gd name="T6" fmla="*/ 0 w 328"/>
                <a:gd name="T7" fmla="*/ 13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Rectangle 1512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7" name="Group 1513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52" name="AutoShape 1514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3" name="AutoShape 1515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28" name="Rectangle 1516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9" name="Group 1517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50" name="AutoShape 1518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1" name="AutoShape 1519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0" name="Rectangle 1520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1" name="Rectangle 1521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32" name="Group 1522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48" name="AutoShape 1523"/>
              <p:cNvSpPr>
                <a:spLocks noChangeArrowheads="1"/>
              </p:cNvSpPr>
              <p:nvPr/>
            </p:nvSpPr>
            <p:spPr bwMode="auto">
              <a:xfrm>
                <a:off x="618" y="2579"/>
                <a:ext cx="720" cy="13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9" name="AutoShape 1524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3" name="Freeform 1525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29 w 328"/>
                <a:gd name="T3" fmla="*/ 17 h 226"/>
                <a:gd name="T4" fmla="*/ 29 w 328"/>
                <a:gd name="T5" fmla="*/ 30 h 226"/>
                <a:gd name="T6" fmla="*/ 0 w 328"/>
                <a:gd name="T7" fmla="*/ 1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34" name="Group 1526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46" name="AutoShape 1527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7" name="AutoShape 1528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5" name="Rectangle 1529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1530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26 w 296"/>
                <a:gd name="T3" fmla="*/ 18 h 256"/>
                <a:gd name="T4" fmla="*/ 26 w 296"/>
                <a:gd name="T5" fmla="*/ 34 h 256"/>
                <a:gd name="T6" fmla="*/ 0 w 296"/>
                <a:gd name="T7" fmla="*/ 1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1531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27 w 304"/>
                <a:gd name="T3" fmla="*/ 23 h 288"/>
                <a:gd name="T4" fmla="*/ 25 w 304"/>
                <a:gd name="T5" fmla="*/ 40 h 288"/>
                <a:gd name="T6" fmla="*/ 2 w 304"/>
                <a:gd name="T7" fmla="*/ 17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8" name="Oval 1532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" name="Freeform 1533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15 h 240"/>
                <a:gd name="T2" fmla="*/ 2 w 306"/>
                <a:gd name="T3" fmla="*/ 33 h 240"/>
                <a:gd name="T4" fmla="*/ 27 w 306"/>
                <a:gd name="T5" fmla="*/ 15 h 240"/>
                <a:gd name="T6" fmla="*/ 26 w 306"/>
                <a:gd name="T7" fmla="*/ 0 h 240"/>
                <a:gd name="T8" fmla="*/ 0 w 306"/>
                <a:gd name="T9" fmla="*/ 15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AutoShape 1534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1" name="AutoShape 1535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2" name="Oval 1536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" name="Oval 1537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wrap="none" anchor="ctr"/>
            <a:lstStyle/>
            <a:p>
              <a:pPr algn="ctr" eaLnBrk="1" hangingPunct="1"/>
              <a:endParaRPr lang="en-US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44" name="Oval 1538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5" name="Rectangle 1539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cxnSp>
        <p:nvCxnSpPr>
          <p:cNvPr id="10" name="Straight Connector 9"/>
          <p:cNvCxnSpPr/>
          <p:nvPr/>
        </p:nvCxnSpPr>
        <p:spPr bwMode="auto">
          <a:xfrm>
            <a:off x="1682405" y="2744686"/>
            <a:ext cx="52677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3" name="Straight Connector 162"/>
          <p:cNvCxnSpPr/>
          <p:nvPr/>
        </p:nvCxnSpPr>
        <p:spPr bwMode="auto">
          <a:xfrm>
            <a:off x="6895267" y="2779855"/>
            <a:ext cx="52677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717422" y="4173425"/>
            <a:ext cx="79455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u="sng" dirty="0" smtClean="0">
                <a:solidFill>
                  <a:srgbClr val="000090"/>
                </a:solidFill>
              </a:rPr>
              <a:t>Q: </a:t>
            </a:r>
            <a:r>
              <a:rPr lang="en-US" sz="2400" dirty="0" smtClean="0"/>
              <a:t>what if w wants to route blue and red traffic differently?</a:t>
            </a:r>
            <a:endParaRPr lang="en-US" sz="2400" dirty="0" smtClean="0"/>
          </a:p>
          <a:p>
            <a:endParaRPr lang="en-US" sz="2400" dirty="0" smtClean="0"/>
          </a:p>
          <a:p>
            <a:r>
              <a:rPr lang="en-US" sz="2400" i="1" u="sng" dirty="0" smtClean="0">
                <a:solidFill>
                  <a:srgbClr val="000090"/>
                </a:solidFill>
              </a:rPr>
              <a:t>A: </a:t>
            </a:r>
            <a:r>
              <a:rPr lang="en-US" sz="2400" dirty="0" smtClean="0"/>
              <a:t>can’t do it (with destination based forwarding, and LS, DV routing)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7177246" y="0"/>
            <a:ext cx="1966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Networking 401</a:t>
            </a:r>
            <a:endParaRPr lang="en-US" sz="2000" dirty="0"/>
          </a:p>
        </p:txBody>
      </p:sp>
      <p:sp>
        <p:nvSpPr>
          <p:cNvPr id="2" name="Freeform 1"/>
          <p:cNvSpPr/>
          <p:nvPr/>
        </p:nvSpPr>
        <p:spPr>
          <a:xfrm>
            <a:off x="1781883" y="2123278"/>
            <a:ext cx="4644270" cy="644565"/>
          </a:xfrm>
          <a:custGeom>
            <a:avLst/>
            <a:gdLst>
              <a:gd name="connsiteX0" fmla="*/ 0 w 1876665"/>
              <a:gd name="connsiteY0" fmla="*/ 739356 h 739356"/>
              <a:gd name="connsiteX1" fmla="*/ 985723 w 1876665"/>
              <a:gd name="connsiteY1" fmla="*/ 720399 h 739356"/>
              <a:gd name="connsiteX2" fmla="*/ 1876665 w 1876665"/>
              <a:gd name="connsiteY2" fmla="*/ 0 h 739356"/>
              <a:gd name="connsiteX0-1" fmla="*/ 0 w 1876665"/>
              <a:gd name="connsiteY0-2" fmla="*/ 739356 h 739356"/>
              <a:gd name="connsiteX1-3" fmla="*/ 818495 w 1876665"/>
              <a:gd name="connsiteY1-4" fmla="*/ 720399 h 739356"/>
              <a:gd name="connsiteX2-5" fmla="*/ 1876665 w 1876665"/>
              <a:gd name="connsiteY2-6" fmla="*/ 0 h 739356"/>
              <a:gd name="connsiteX0-7" fmla="*/ 0 w 1802341"/>
              <a:gd name="connsiteY0-8" fmla="*/ 630627 h 630627"/>
              <a:gd name="connsiteX1-9" fmla="*/ 818495 w 1802341"/>
              <a:gd name="connsiteY1-10" fmla="*/ 611670 h 630627"/>
              <a:gd name="connsiteX2-11" fmla="*/ 1802341 w 1802341"/>
              <a:gd name="connsiteY2-12" fmla="*/ 0 h 630627"/>
              <a:gd name="connsiteX0-13" fmla="*/ 0 w 1802341"/>
              <a:gd name="connsiteY0-14" fmla="*/ 630627 h 630627"/>
              <a:gd name="connsiteX1-15" fmla="*/ 818495 w 1802341"/>
              <a:gd name="connsiteY1-16" fmla="*/ 611670 h 630627"/>
              <a:gd name="connsiteX2-17" fmla="*/ 1337821 w 1802341"/>
              <a:gd name="connsiteY2-18" fmla="*/ 260949 h 630627"/>
              <a:gd name="connsiteX3" fmla="*/ 1802341 w 1802341"/>
              <a:gd name="connsiteY3" fmla="*/ 0 h 630627"/>
              <a:gd name="connsiteX0-19" fmla="*/ 0 w 3381711"/>
              <a:gd name="connsiteY0-20" fmla="*/ 717610 h 717610"/>
              <a:gd name="connsiteX1-21" fmla="*/ 818495 w 3381711"/>
              <a:gd name="connsiteY1-22" fmla="*/ 698653 h 717610"/>
              <a:gd name="connsiteX2-23" fmla="*/ 1337821 w 3381711"/>
              <a:gd name="connsiteY2-24" fmla="*/ 347932 h 717610"/>
              <a:gd name="connsiteX3-25" fmla="*/ 3381711 w 3381711"/>
              <a:gd name="connsiteY3-26" fmla="*/ 0 h 717610"/>
              <a:gd name="connsiteX0-27" fmla="*/ 0 w 3381711"/>
              <a:gd name="connsiteY0-28" fmla="*/ 717611 h 717611"/>
              <a:gd name="connsiteX1-29" fmla="*/ 818495 w 3381711"/>
              <a:gd name="connsiteY1-30" fmla="*/ 698654 h 717611"/>
              <a:gd name="connsiteX2-31" fmla="*/ 1765180 w 3381711"/>
              <a:gd name="connsiteY2-32" fmla="*/ 0 h 717611"/>
              <a:gd name="connsiteX3-33" fmla="*/ 3381711 w 3381711"/>
              <a:gd name="connsiteY3-34" fmla="*/ 1 h 717611"/>
              <a:gd name="connsiteX0-35" fmla="*/ 0 w 3381711"/>
              <a:gd name="connsiteY0-36" fmla="*/ 739355 h 739355"/>
              <a:gd name="connsiteX1-37" fmla="*/ 818495 w 3381711"/>
              <a:gd name="connsiteY1-38" fmla="*/ 720398 h 739355"/>
              <a:gd name="connsiteX2-39" fmla="*/ 1765180 w 3381711"/>
              <a:gd name="connsiteY2-40" fmla="*/ 21744 h 739355"/>
              <a:gd name="connsiteX3-41" fmla="*/ 2935773 w 3381711"/>
              <a:gd name="connsiteY3-42" fmla="*/ 0 h 739355"/>
              <a:gd name="connsiteX4" fmla="*/ 3381711 w 3381711"/>
              <a:gd name="connsiteY4" fmla="*/ 21745 h 739355"/>
              <a:gd name="connsiteX0-43" fmla="*/ 0 w 4533723"/>
              <a:gd name="connsiteY0-44" fmla="*/ 739355 h 739355"/>
              <a:gd name="connsiteX1-45" fmla="*/ 818495 w 4533723"/>
              <a:gd name="connsiteY1-46" fmla="*/ 720398 h 739355"/>
              <a:gd name="connsiteX2-47" fmla="*/ 1765180 w 4533723"/>
              <a:gd name="connsiteY2-48" fmla="*/ 21744 h 739355"/>
              <a:gd name="connsiteX3-49" fmla="*/ 2935773 w 4533723"/>
              <a:gd name="connsiteY3-50" fmla="*/ 0 h 739355"/>
              <a:gd name="connsiteX4-51" fmla="*/ 4533723 w 4533723"/>
              <a:gd name="connsiteY4-52" fmla="*/ 674118 h 739355"/>
              <a:gd name="connsiteX0-53" fmla="*/ 0 w 4533723"/>
              <a:gd name="connsiteY0-54" fmla="*/ 717611 h 717611"/>
              <a:gd name="connsiteX1-55" fmla="*/ 818495 w 4533723"/>
              <a:gd name="connsiteY1-56" fmla="*/ 698654 h 717611"/>
              <a:gd name="connsiteX2-57" fmla="*/ 1765180 w 4533723"/>
              <a:gd name="connsiteY2-58" fmla="*/ 0 h 717611"/>
              <a:gd name="connsiteX3-59" fmla="*/ 3325971 w 4533723"/>
              <a:gd name="connsiteY3-60" fmla="*/ 1 h 717611"/>
              <a:gd name="connsiteX4-61" fmla="*/ 4533723 w 4533723"/>
              <a:gd name="connsiteY4-62" fmla="*/ 652374 h 717611"/>
              <a:gd name="connsiteX0-63" fmla="*/ 0 w 4533723"/>
              <a:gd name="connsiteY0-64" fmla="*/ 717610 h 717610"/>
              <a:gd name="connsiteX1-65" fmla="*/ 818495 w 4533723"/>
              <a:gd name="connsiteY1-66" fmla="*/ 698653 h 717610"/>
              <a:gd name="connsiteX2-67" fmla="*/ 1858085 w 4533723"/>
              <a:gd name="connsiteY2-68" fmla="*/ 21745 h 717610"/>
              <a:gd name="connsiteX3-69" fmla="*/ 3325971 w 4533723"/>
              <a:gd name="connsiteY3-70" fmla="*/ 0 h 717610"/>
              <a:gd name="connsiteX4-71" fmla="*/ 4533723 w 4533723"/>
              <a:gd name="connsiteY4-72" fmla="*/ 652373 h 717610"/>
              <a:gd name="connsiteX0-73" fmla="*/ 0 w 4533723"/>
              <a:gd name="connsiteY0-74" fmla="*/ 739356 h 739356"/>
              <a:gd name="connsiteX1-75" fmla="*/ 818495 w 4533723"/>
              <a:gd name="connsiteY1-76" fmla="*/ 720399 h 739356"/>
              <a:gd name="connsiteX2-77" fmla="*/ 1802342 w 4533723"/>
              <a:gd name="connsiteY2-78" fmla="*/ 0 h 739356"/>
              <a:gd name="connsiteX3-79" fmla="*/ 3325971 w 4533723"/>
              <a:gd name="connsiteY3-80" fmla="*/ 21746 h 739356"/>
              <a:gd name="connsiteX4-81" fmla="*/ 4533723 w 4533723"/>
              <a:gd name="connsiteY4-82" fmla="*/ 674119 h 739356"/>
              <a:gd name="connsiteX0-83" fmla="*/ 0 w 4552304"/>
              <a:gd name="connsiteY0-84" fmla="*/ 652373 h 720399"/>
              <a:gd name="connsiteX1-85" fmla="*/ 837076 w 4552304"/>
              <a:gd name="connsiteY1-86" fmla="*/ 720399 h 720399"/>
              <a:gd name="connsiteX2-87" fmla="*/ 1820923 w 4552304"/>
              <a:gd name="connsiteY2-88" fmla="*/ 0 h 720399"/>
              <a:gd name="connsiteX3-89" fmla="*/ 3344552 w 4552304"/>
              <a:gd name="connsiteY3-90" fmla="*/ 21746 h 720399"/>
              <a:gd name="connsiteX4-91" fmla="*/ 4552304 w 4552304"/>
              <a:gd name="connsiteY4-92" fmla="*/ 674119 h 720399"/>
              <a:gd name="connsiteX0-93" fmla="*/ 0 w 4552304"/>
              <a:gd name="connsiteY0-94" fmla="*/ 739355 h 739355"/>
              <a:gd name="connsiteX1-95" fmla="*/ 837076 w 4552304"/>
              <a:gd name="connsiteY1-96" fmla="*/ 720399 h 739355"/>
              <a:gd name="connsiteX2-97" fmla="*/ 1820923 w 4552304"/>
              <a:gd name="connsiteY2-98" fmla="*/ 0 h 739355"/>
              <a:gd name="connsiteX3-99" fmla="*/ 3344552 w 4552304"/>
              <a:gd name="connsiteY3-100" fmla="*/ 21746 h 739355"/>
              <a:gd name="connsiteX4-101" fmla="*/ 4552304 w 4552304"/>
              <a:gd name="connsiteY4-102" fmla="*/ 674119 h 7393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25" y="connsiteY3-26"/>
              </a:cxn>
              <a:cxn ang="0">
                <a:pos x="connsiteX4-51" y="connsiteY4-52"/>
              </a:cxn>
            </a:cxnLst>
            <a:rect l="l" t="t" r="r" b="b"/>
            <a:pathLst>
              <a:path w="4552304" h="739355">
                <a:moveTo>
                  <a:pt x="0" y="739355"/>
                </a:moveTo>
                <a:lnTo>
                  <a:pt x="837076" y="720399"/>
                </a:lnTo>
                <a:lnTo>
                  <a:pt x="1820923" y="0"/>
                </a:lnTo>
                <a:lnTo>
                  <a:pt x="3344552" y="21746"/>
                </a:lnTo>
                <a:lnTo>
                  <a:pt x="4552304" y="674119"/>
                </a:lnTo>
              </a:path>
            </a:pathLst>
          </a:custGeom>
          <a:ln w="76200" cmpd="sng">
            <a:solidFill>
              <a:srgbClr val="CC0000"/>
            </a:solidFill>
            <a:tailEnd type="triangle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Freeform 153"/>
          <p:cNvSpPr/>
          <p:nvPr/>
        </p:nvSpPr>
        <p:spPr>
          <a:xfrm flipV="1">
            <a:off x="3810198" y="2367837"/>
            <a:ext cx="2747318" cy="1595090"/>
          </a:xfrm>
          <a:custGeom>
            <a:avLst/>
            <a:gdLst>
              <a:gd name="connsiteX0" fmla="*/ 0 w 1876665"/>
              <a:gd name="connsiteY0" fmla="*/ 739356 h 739356"/>
              <a:gd name="connsiteX1" fmla="*/ 985723 w 1876665"/>
              <a:gd name="connsiteY1" fmla="*/ 720399 h 739356"/>
              <a:gd name="connsiteX2" fmla="*/ 1876665 w 1876665"/>
              <a:gd name="connsiteY2" fmla="*/ 0 h 739356"/>
              <a:gd name="connsiteX0-1" fmla="*/ 0 w 1876665"/>
              <a:gd name="connsiteY0-2" fmla="*/ 739356 h 739356"/>
              <a:gd name="connsiteX1-3" fmla="*/ 818495 w 1876665"/>
              <a:gd name="connsiteY1-4" fmla="*/ 720399 h 739356"/>
              <a:gd name="connsiteX2-5" fmla="*/ 1876665 w 1876665"/>
              <a:gd name="connsiteY2-6" fmla="*/ 0 h 739356"/>
              <a:gd name="connsiteX0-7" fmla="*/ 0 w 1802341"/>
              <a:gd name="connsiteY0-8" fmla="*/ 630627 h 630627"/>
              <a:gd name="connsiteX1-9" fmla="*/ 818495 w 1802341"/>
              <a:gd name="connsiteY1-10" fmla="*/ 611670 h 630627"/>
              <a:gd name="connsiteX2-11" fmla="*/ 1802341 w 1802341"/>
              <a:gd name="connsiteY2-12" fmla="*/ 0 h 630627"/>
              <a:gd name="connsiteX0-13" fmla="*/ 0 w 1707398"/>
              <a:gd name="connsiteY0-14" fmla="*/ 754084 h 754084"/>
              <a:gd name="connsiteX1-15" fmla="*/ 818495 w 1707398"/>
              <a:gd name="connsiteY1-16" fmla="*/ 735127 h 754084"/>
              <a:gd name="connsiteX2-17" fmla="*/ 1707398 w 1707398"/>
              <a:gd name="connsiteY2-18" fmla="*/ 0 h 754084"/>
              <a:gd name="connsiteX0-19" fmla="*/ 0 w 1707398"/>
              <a:gd name="connsiteY0-20" fmla="*/ 754084 h 754932"/>
              <a:gd name="connsiteX1-21" fmla="*/ 445208 w 1707398"/>
              <a:gd name="connsiteY1-22" fmla="*/ 754932 h 754932"/>
              <a:gd name="connsiteX2-23" fmla="*/ 818495 w 1707398"/>
              <a:gd name="connsiteY2-24" fmla="*/ 735127 h 754932"/>
              <a:gd name="connsiteX3" fmla="*/ 1707398 w 1707398"/>
              <a:gd name="connsiteY3" fmla="*/ 0 h 754932"/>
              <a:gd name="connsiteX0-25" fmla="*/ 0 w 1707398"/>
              <a:gd name="connsiteY0-26" fmla="*/ 754084 h 754932"/>
              <a:gd name="connsiteX1-27" fmla="*/ 445208 w 1707398"/>
              <a:gd name="connsiteY1-28" fmla="*/ 754932 h 754932"/>
              <a:gd name="connsiteX2-29" fmla="*/ 818495 w 1707398"/>
              <a:gd name="connsiteY2-30" fmla="*/ 735127 h 754932"/>
              <a:gd name="connsiteX3-31" fmla="*/ 1039794 w 1707398"/>
              <a:gd name="connsiteY3-32" fmla="*/ 537472 h 754932"/>
              <a:gd name="connsiteX4" fmla="*/ 1707398 w 1707398"/>
              <a:gd name="connsiteY4" fmla="*/ 0 h 754932"/>
              <a:gd name="connsiteX0-33" fmla="*/ 0 w 1707398"/>
              <a:gd name="connsiteY0-34" fmla="*/ 754084 h 754932"/>
              <a:gd name="connsiteX1-35" fmla="*/ 445208 w 1707398"/>
              <a:gd name="connsiteY1-36" fmla="*/ 754932 h 754932"/>
              <a:gd name="connsiteX2-37" fmla="*/ 818495 w 1707398"/>
              <a:gd name="connsiteY2-38" fmla="*/ 735127 h 754932"/>
              <a:gd name="connsiteX3-39" fmla="*/ 1039794 w 1707398"/>
              <a:gd name="connsiteY3-40" fmla="*/ 537472 h 754932"/>
              <a:gd name="connsiteX4-41" fmla="*/ 1448573 w 1707398"/>
              <a:gd name="connsiteY4-42" fmla="*/ 233032 h 754932"/>
              <a:gd name="connsiteX5" fmla="*/ 1707398 w 1707398"/>
              <a:gd name="connsiteY5" fmla="*/ 0 h 754932"/>
              <a:gd name="connsiteX0-43" fmla="*/ 0 w 1707398"/>
              <a:gd name="connsiteY0-44" fmla="*/ 754084 h 1233339"/>
              <a:gd name="connsiteX1-45" fmla="*/ 17848 w 1707398"/>
              <a:gd name="connsiteY1-46" fmla="*/ 1233339 h 1233339"/>
              <a:gd name="connsiteX2-47" fmla="*/ 818495 w 1707398"/>
              <a:gd name="connsiteY2-48" fmla="*/ 735127 h 1233339"/>
              <a:gd name="connsiteX3-49" fmla="*/ 1039794 w 1707398"/>
              <a:gd name="connsiteY3-50" fmla="*/ 537472 h 1233339"/>
              <a:gd name="connsiteX4-51" fmla="*/ 1448573 w 1707398"/>
              <a:gd name="connsiteY4-52" fmla="*/ 233032 h 1233339"/>
              <a:gd name="connsiteX5-53" fmla="*/ 1707398 w 1707398"/>
              <a:gd name="connsiteY5-54" fmla="*/ 0 h 1233339"/>
              <a:gd name="connsiteX0-55" fmla="*/ 0 w 1707398"/>
              <a:gd name="connsiteY0-56" fmla="*/ 754084 h 2518282"/>
              <a:gd name="connsiteX1-57" fmla="*/ 17848 w 1707398"/>
              <a:gd name="connsiteY1-58" fmla="*/ 1233339 h 2518282"/>
              <a:gd name="connsiteX2-59" fmla="*/ 1487404 w 1707398"/>
              <a:gd name="connsiteY2-60" fmla="*/ 2518282 h 2518282"/>
              <a:gd name="connsiteX3-61" fmla="*/ 1039794 w 1707398"/>
              <a:gd name="connsiteY3-62" fmla="*/ 537472 h 2518282"/>
              <a:gd name="connsiteX4-63" fmla="*/ 1448573 w 1707398"/>
              <a:gd name="connsiteY4-64" fmla="*/ 233032 h 2518282"/>
              <a:gd name="connsiteX5-65" fmla="*/ 1707398 w 1707398"/>
              <a:gd name="connsiteY5-66" fmla="*/ 0 h 2518282"/>
              <a:gd name="connsiteX0-67" fmla="*/ 0 w 1707398"/>
              <a:gd name="connsiteY0-68" fmla="*/ 754084 h 2518282"/>
              <a:gd name="connsiteX1-69" fmla="*/ 17848 w 1707398"/>
              <a:gd name="connsiteY1-70" fmla="*/ 1233339 h 2518282"/>
              <a:gd name="connsiteX2-71" fmla="*/ 1487404 w 1707398"/>
              <a:gd name="connsiteY2-72" fmla="*/ 2518282 h 2518282"/>
              <a:gd name="connsiteX3-73" fmla="*/ 1429991 w 1707398"/>
              <a:gd name="connsiteY3-74" fmla="*/ 1255084 h 2518282"/>
              <a:gd name="connsiteX4-75" fmla="*/ 1448573 w 1707398"/>
              <a:gd name="connsiteY4-76" fmla="*/ 233032 h 2518282"/>
              <a:gd name="connsiteX5-77" fmla="*/ 1707398 w 1707398"/>
              <a:gd name="connsiteY5-78" fmla="*/ 0 h 2518282"/>
              <a:gd name="connsiteX0-79" fmla="*/ 0 w 2766506"/>
              <a:gd name="connsiteY0-80" fmla="*/ 521052 h 2285250"/>
              <a:gd name="connsiteX1-81" fmla="*/ 17848 w 2766506"/>
              <a:gd name="connsiteY1-82" fmla="*/ 1000307 h 2285250"/>
              <a:gd name="connsiteX2-83" fmla="*/ 1487404 w 2766506"/>
              <a:gd name="connsiteY2-84" fmla="*/ 2285250 h 2285250"/>
              <a:gd name="connsiteX3-85" fmla="*/ 1429991 w 2766506"/>
              <a:gd name="connsiteY3-86" fmla="*/ 1022052 h 2285250"/>
              <a:gd name="connsiteX4-87" fmla="*/ 1448573 w 2766506"/>
              <a:gd name="connsiteY4-88" fmla="*/ 0 h 2285250"/>
              <a:gd name="connsiteX5-89" fmla="*/ 2766506 w 2766506"/>
              <a:gd name="connsiteY5-90" fmla="*/ 1680598 h 2285250"/>
              <a:gd name="connsiteX0-91" fmla="*/ 0 w 2766506"/>
              <a:gd name="connsiteY0-92" fmla="*/ 0 h 1764198"/>
              <a:gd name="connsiteX1-93" fmla="*/ 17848 w 2766506"/>
              <a:gd name="connsiteY1-94" fmla="*/ 479255 h 1764198"/>
              <a:gd name="connsiteX2-95" fmla="*/ 1487404 w 2766506"/>
              <a:gd name="connsiteY2-96" fmla="*/ 1764198 h 1764198"/>
              <a:gd name="connsiteX3-97" fmla="*/ 1429991 w 2766506"/>
              <a:gd name="connsiteY3-98" fmla="*/ 501000 h 1764198"/>
              <a:gd name="connsiteX4-99" fmla="*/ 2766506 w 2766506"/>
              <a:gd name="connsiteY4-100" fmla="*/ 1159546 h 1764198"/>
              <a:gd name="connsiteX0-101" fmla="*/ 0 w 2766506"/>
              <a:gd name="connsiteY0-102" fmla="*/ 0 h 1764198"/>
              <a:gd name="connsiteX1-103" fmla="*/ 73590 w 2766506"/>
              <a:gd name="connsiteY1-104" fmla="*/ 348780 h 1764198"/>
              <a:gd name="connsiteX2-105" fmla="*/ 1487404 w 2766506"/>
              <a:gd name="connsiteY2-106" fmla="*/ 1764198 h 1764198"/>
              <a:gd name="connsiteX3-107" fmla="*/ 1429991 w 2766506"/>
              <a:gd name="connsiteY3-108" fmla="*/ 501000 h 1764198"/>
              <a:gd name="connsiteX4-109" fmla="*/ 2766506 w 2766506"/>
              <a:gd name="connsiteY4-110" fmla="*/ 1159546 h 1764198"/>
              <a:gd name="connsiteX0-111" fmla="*/ 56475 w 2692916"/>
              <a:gd name="connsiteY0-112" fmla="*/ 0 h 2090384"/>
              <a:gd name="connsiteX1-113" fmla="*/ 0 w 2692916"/>
              <a:gd name="connsiteY1-114" fmla="*/ 674966 h 2090384"/>
              <a:gd name="connsiteX2-115" fmla="*/ 1413814 w 2692916"/>
              <a:gd name="connsiteY2-116" fmla="*/ 2090384 h 2090384"/>
              <a:gd name="connsiteX3-117" fmla="*/ 1356401 w 2692916"/>
              <a:gd name="connsiteY3-118" fmla="*/ 827186 h 2090384"/>
              <a:gd name="connsiteX4-119" fmla="*/ 2692916 w 2692916"/>
              <a:gd name="connsiteY4-120" fmla="*/ 1485732 h 2090384"/>
              <a:gd name="connsiteX0-121" fmla="*/ 19314 w 2692916"/>
              <a:gd name="connsiteY0-122" fmla="*/ 0 h 2003401"/>
              <a:gd name="connsiteX1-123" fmla="*/ 0 w 2692916"/>
              <a:gd name="connsiteY1-124" fmla="*/ 587983 h 2003401"/>
              <a:gd name="connsiteX2-125" fmla="*/ 1413814 w 2692916"/>
              <a:gd name="connsiteY2-126" fmla="*/ 2003401 h 2003401"/>
              <a:gd name="connsiteX3-127" fmla="*/ 1356401 w 2692916"/>
              <a:gd name="connsiteY3-128" fmla="*/ 740203 h 2003401"/>
              <a:gd name="connsiteX4-129" fmla="*/ 2692916 w 2692916"/>
              <a:gd name="connsiteY4-130" fmla="*/ 1398749 h 2003401"/>
              <a:gd name="connsiteX0-131" fmla="*/ 2183 w 2692916"/>
              <a:gd name="connsiteY0-132" fmla="*/ 0 h 2003401"/>
              <a:gd name="connsiteX1-133" fmla="*/ 0 w 2692916"/>
              <a:gd name="connsiteY1-134" fmla="*/ 587983 h 2003401"/>
              <a:gd name="connsiteX2-135" fmla="*/ 1413814 w 2692916"/>
              <a:gd name="connsiteY2-136" fmla="*/ 2003401 h 2003401"/>
              <a:gd name="connsiteX3-137" fmla="*/ 1356401 w 2692916"/>
              <a:gd name="connsiteY3-138" fmla="*/ 740203 h 2003401"/>
              <a:gd name="connsiteX4-139" fmla="*/ 2692916 w 2692916"/>
              <a:gd name="connsiteY4-140" fmla="*/ 1398749 h 2003401"/>
              <a:gd name="connsiteX0-141" fmla="*/ 2183 w 2692916"/>
              <a:gd name="connsiteY0-142" fmla="*/ 0 h 2003401"/>
              <a:gd name="connsiteX1-143" fmla="*/ 0 w 2692916"/>
              <a:gd name="connsiteY1-144" fmla="*/ 587983 h 2003401"/>
              <a:gd name="connsiteX2-145" fmla="*/ 1413814 w 2692916"/>
              <a:gd name="connsiteY2-146" fmla="*/ 2003401 h 2003401"/>
              <a:gd name="connsiteX3-147" fmla="*/ 1407793 w 2692916"/>
              <a:gd name="connsiteY3-148" fmla="*/ 746884 h 2003401"/>
              <a:gd name="connsiteX4-149" fmla="*/ 2692916 w 2692916"/>
              <a:gd name="connsiteY4-150" fmla="*/ 1398749 h 2003401"/>
              <a:gd name="connsiteX0-151" fmla="*/ 2183 w 2692916"/>
              <a:gd name="connsiteY0-152" fmla="*/ 0 h 2003401"/>
              <a:gd name="connsiteX1-153" fmla="*/ 0 w 2692916"/>
              <a:gd name="connsiteY1-154" fmla="*/ 587983 h 2003401"/>
              <a:gd name="connsiteX2-155" fmla="*/ 1413814 w 2692916"/>
              <a:gd name="connsiteY2-156" fmla="*/ 2003401 h 2003401"/>
              <a:gd name="connsiteX3-157" fmla="*/ 1447764 w 2692916"/>
              <a:gd name="connsiteY3-158" fmla="*/ 593196 h 2003401"/>
              <a:gd name="connsiteX4-159" fmla="*/ 2692916 w 2692916"/>
              <a:gd name="connsiteY4-160" fmla="*/ 1398749 h 2003401"/>
              <a:gd name="connsiteX0-161" fmla="*/ 2183 w 2692916"/>
              <a:gd name="connsiteY0-162" fmla="*/ 0 h 2003401"/>
              <a:gd name="connsiteX1-163" fmla="*/ 0 w 2692916"/>
              <a:gd name="connsiteY1-164" fmla="*/ 587983 h 2003401"/>
              <a:gd name="connsiteX2-165" fmla="*/ 1413814 w 2692916"/>
              <a:gd name="connsiteY2-166" fmla="*/ 2003401 h 2003401"/>
              <a:gd name="connsiteX3-167" fmla="*/ 1413503 w 2692916"/>
              <a:gd name="connsiteY3-168" fmla="*/ 593196 h 2003401"/>
              <a:gd name="connsiteX4-169" fmla="*/ 2692916 w 2692916"/>
              <a:gd name="connsiteY4-170" fmla="*/ 1398749 h 2003401"/>
              <a:gd name="connsiteX0-171" fmla="*/ 2183 w 2692916"/>
              <a:gd name="connsiteY0-172" fmla="*/ 0 h 1829665"/>
              <a:gd name="connsiteX1-173" fmla="*/ 0 w 2692916"/>
              <a:gd name="connsiteY1-174" fmla="*/ 587983 h 1829665"/>
              <a:gd name="connsiteX2-175" fmla="*/ 1408104 w 2692916"/>
              <a:gd name="connsiteY2-176" fmla="*/ 1829665 h 1829665"/>
              <a:gd name="connsiteX3-177" fmla="*/ 1413503 w 2692916"/>
              <a:gd name="connsiteY3-178" fmla="*/ 593196 h 1829665"/>
              <a:gd name="connsiteX4-179" fmla="*/ 2692916 w 2692916"/>
              <a:gd name="connsiteY4-180" fmla="*/ 1398749 h 1829665"/>
              <a:gd name="connsiteX0-181" fmla="*/ 2183 w 2692916"/>
              <a:gd name="connsiteY0-182" fmla="*/ 0 h 1829665"/>
              <a:gd name="connsiteX1-183" fmla="*/ 0 w 2692916"/>
              <a:gd name="connsiteY1-184" fmla="*/ 587983 h 1829665"/>
              <a:gd name="connsiteX2-185" fmla="*/ 1408104 w 2692916"/>
              <a:gd name="connsiteY2-186" fmla="*/ 1829665 h 1829665"/>
              <a:gd name="connsiteX3-187" fmla="*/ 1390663 w 2692916"/>
              <a:gd name="connsiteY3-188" fmla="*/ 599877 h 1829665"/>
              <a:gd name="connsiteX4-189" fmla="*/ 2692916 w 2692916"/>
              <a:gd name="connsiteY4-190" fmla="*/ 1398749 h 1829665"/>
              <a:gd name="connsiteX0-191" fmla="*/ 2183 w 2692916"/>
              <a:gd name="connsiteY0-192" fmla="*/ 0 h 1829665"/>
              <a:gd name="connsiteX1-193" fmla="*/ 0 w 2692916"/>
              <a:gd name="connsiteY1-194" fmla="*/ 587983 h 1829665"/>
              <a:gd name="connsiteX2-195" fmla="*/ 1408104 w 2692916"/>
              <a:gd name="connsiteY2-196" fmla="*/ 1829665 h 1829665"/>
              <a:gd name="connsiteX3-197" fmla="*/ 1407793 w 2692916"/>
              <a:gd name="connsiteY3-198" fmla="*/ 599877 h 1829665"/>
              <a:gd name="connsiteX4-199" fmla="*/ 2692916 w 2692916"/>
              <a:gd name="connsiteY4-200" fmla="*/ 1398749 h 18296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31" y="connsiteY3-32"/>
              </a:cxn>
              <a:cxn ang="0">
                <a:pos x="connsiteX4-41" y="connsiteY4-42"/>
              </a:cxn>
            </a:cxnLst>
            <a:rect l="l" t="t" r="r" b="b"/>
            <a:pathLst>
              <a:path w="2692916" h="1829665">
                <a:moveTo>
                  <a:pt x="2183" y="0"/>
                </a:moveTo>
                <a:cubicBezTo>
                  <a:pt x="1455" y="195994"/>
                  <a:pt x="728" y="391989"/>
                  <a:pt x="0" y="587983"/>
                </a:cubicBezTo>
                <a:lnTo>
                  <a:pt x="1408104" y="1829665"/>
                </a:lnTo>
                <a:cubicBezTo>
                  <a:pt x="1408000" y="1359597"/>
                  <a:pt x="1407897" y="1069945"/>
                  <a:pt x="1407793" y="599877"/>
                </a:cubicBezTo>
                <a:lnTo>
                  <a:pt x="2692916" y="1398749"/>
                </a:lnTo>
              </a:path>
            </a:pathLst>
          </a:custGeom>
          <a:ln w="76200" cmpd="sng">
            <a:solidFill>
              <a:schemeClr val="accent2"/>
            </a:solidFill>
            <a:tailEnd type="triangle"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687845" cy="38210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5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9" name="Text Box 167"/>
          <p:cNvSpPr txBox="1">
            <a:spLocks noChangeArrowheads="1"/>
          </p:cNvSpPr>
          <p:nvPr/>
        </p:nvSpPr>
        <p:spPr bwMode="auto">
          <a:xfrm>
            <a:off x="542925" y="236538"/>
            <a:ext cx="6921862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Software defined networking (SDN)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pic>
        <p:nvPicPr>
          <p:cNvPr id="48170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776288"/>
            <a:ext cx="6422481" cy="2089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2"/>
          <p:cNvGrpSpPr/>
          <p:nvPr/>
        </p:nvGrpSpPr>
        <p:grpSpPr>
          <a:xfrm>
            <a:off x="1453484" y="1872855"/>
            <a:ext cx="7050773" cy="4668701"/>
            <a:chOff x="1453484" y="1555350"/>
            <a:chExt cx="7050773" cy="4668701"/>
          </a:xfrm>
        </p:grpSpPr>
        <p:grpSp>
          <p:nvGrpSpPr>
            <p:cNvPr id="25" name="Group 24"/>
            <p:cNvGrpSpPr/>
            <p:nvPr/>
          </p:nvGrpSpPr>
          <p:grpSpPr>
            <a:xfrm>
              <a:off x="1453484" y="1555350"/>
              <a:ext cx="6027737" cy="1440135"/>
              <a:chOff x="1492879" y="2061336"/>
              <a:chExt cx="6027737" cy="1440135"/>
            </a:xfrm>
          </p:grpSpPr>
          <p:sp>
            <p:nvSpPr>
              <p:cNvPr id="388" name="Rectangle 387"/>
              <p:cNvSpPr/>
              <p:nvPr/>
            </p:nvSpPr>
            <p:spPr bwMode="auto">
              <a:xfrm>
                <a:off x="1929251" y="2064703"/>
                <a:ext cx="5043488" cy="1017588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396" name="Freeform 395"/>
              <p:cNvSpPr/>
              <p:nvPr/>
            </p:nvSpPr>
            <p:spPr bwMode="auto">
              <a:xfrm>
                <a:off x="1739747" y="2067585"/>
                <a:ext cx="198437" cy="1385888"/>
              </a:xfrm>
              <a:custGeom>
                <a:avLst/>
                <a:gdLst>
                  <a:gd name="connsiteX0" fmla="*/ 0 w 312616"/>
                  <a:gd name="connsiteY0" fmla="*/ 644770 h 1367693"/>
                  <a:gd name="connsiteX1" fmla="*/ 312616 w 312616"/>
                  <a:gd name="connsiteY1" fmla="*/ 0 h 1367693"/>
                  <a:gd name="connsiteX2" fmla="*/ 312616 w 312616"/>
                  <a:gd name="connsiteY2" fmla="*/ 1016000 h 1367693"/>
                  <a:gd name="connsiteX3" fmla="*/ 117231 w 312616"/>
                  <a:gd name="connsiteY3" fmla="*/ 1367693 h 1367693"/>
                  <a:gd name="connsiteX4" fmla="*/ 0 w 312616"/>
                  <a:gd name="connsiteY4" fmla="*/ 644770 h 1367693"/>
                  <a:gd name="connsiteX0-1" fmla="*/ 0 w 199855"/>
                  <a:gd name="connsiteY0-2" fmla="*/ 733787 h 1367693"/>
                  <a:gd name="connsiteX1-3" fmla="*/ 199855 w 199855"/>
                  <a:gd name="connsiteY1-4" fmla="*/ 0 h 1367693"/>
                  <a:gd name="connsiteX2-5" fmla="*/ 199855 w 199855"/>
                  <a:gd name="connsiteY2-6" fmla="*/ 1016000 h 1367693"/>
                  <a:gd name="connsiteX3-7" fmla="*/ 4470 w 199855"/>
                  <a:gd name="connsiteY3-8" fmla="*/ 1367693 h 1367693"/>
                  <a:gd name="connsiteX4-9" fmla="*/ 0 w 199855"/>
                  <a:gd name="connsiteY4-10" fmla="*/ 733787 h 1367693"/>
                  <a:gd name="connsiteX0-11" fmla="*/ 25203 w 225058"/>
                  <a:gd name="connsiteY0-12" fmla="*/ 733787 h 1361758"/>
                  <a:gd name="connsiteX1-13" fmla="*/ 225058 w 225058"/>
                  <a:gd name="connsiteY1-14" fmla="*/ 0 h 1361758"/>
                  <a:gd name="connsiteX2-15" fmla="*/ 225058 w 225058"/>
                  <a:gd name="connsiteY2-16" fmla="*/ 1016000 h 1361758"/>
                  <a:gd name="connsiteX3-17" fmla="*/ 0 w 225058"/>
                  <a:gd name="connsiteY3-18" fmla="*/ 1361758 h 1361758"/>
                  <a:gd name="connsiteX4-19" fmla="*/ 25203 w 225058"/>
                  <a:gd name="connsiteY4-20" fmla="*/ 733787 h 1361758"/>
                  <a:gd name="connsiteX0-21" fmla="*/ 25203 w 230992"/>
                  <a:gd name="connsiteY0-22" fmla="*/ 787197 h 1415168"/>
                  <a:gd name="connsiteX1-23" fmla="*/ 230992 w 230992"/>
                  <a:gd name="connsiteY1-24" fmla="*/ 0 h 1415168"/>
                  <a:gd name="connsiteX2-25" fmla="*/ 225058 w 230992"/>
                  <a:gd name="connsiteY2-26" fmla="*/ 1069410 h 1415168"/>
                  <a:gd name="connsiteX3-27" fmla="*/ 0 w 230992"/>
                  <a:gd name="connsiteY3-28" fmla="*/ 1415168 h 1415168"/>
                  <a:gd name="connsiteX4-29" fmla="*/ 25203 w 230992"/>
                  <a:gd name="connsiteY4-30" fmla="*/ 787197 h 1415168"/>
                  <a:gd name="connsiteX0-31" fmla="*/ 0 w 205789"/>
                  <a:gd name="connsiteY0-32" fmla="*/ 787197 h 1427037"/>
                  <a:gd name="connsiteX1-33" fmla="*/ 205789 w 205789"/>
                  <a:gd name="connsiteY1-34" fmla="*/ 0 h 1427037"/>
                  <a:gd name="connsiteX2-35" fmla="*/ 199855 w 205789"/>
                  <a:gd name="connsiteY2-36" fmla="*/ 1069410 h 1427037"/>
                  <a:gd name="connsiteX3-37" fmla="*/ 4471 w 205789"/>
                  <a:gd name="connsiteY3-38" fmla="*/ 1427037 h 1427037"/>
                  <a:gd name="connsiteX4-39" fmla="*/ 0 w 205789"/>
                  <a:gd name="connsiteY4-40" fmla="*/ 787197 h 1427037"/>
                  <a:gd name="connsiteX0-41" fmla="*/ 0 w 199855"/>
                  <a:gd name="connsiteY0-42" fmla="*/ 745656 h 1385496"/>
                  <a:gd name="connsiteX1-43" fmla="*/ 193920 w 199855"/>
                  <a:gd name="connsiteY1-44" fmla="*/ 0 h 1385496"/>
                  <a:gd name="connsiteX2-45" fmla="*/ 199855 w 199855"/>
                  <a:gd name="connsiteY2-46" fmla="*/ 1027869 h 1385496"/>
                  <a:gd name="connsiteX3-47" fmla="*/ 4471 w 199855"/>
                  <a:gd name="connsiteY3-48" fmla="*/ 1385496 h 1385496"/>
                  <a:gd name="connsiteX4-49" fmla="*/ 0 w 199855"/>
                  <a:gd name="connsiteY4-50" fmla="*/ 745656 h 138549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99855" h="1385496">
                    <a:moveTo>
                      <a:pt x="0" y="745656"/>
                    </a:moveTo>
                    <a:lnTo>
                      <a:pt x="193920" y="0"/>
                    </a:lnTo>
                    <a:cubicBezTo>
                      <a:pt x="195898" y="342623"/>
                      <a:pt x="197877" y="685246"/>
                      <a:pt x="199855" y="1027869"/>
                    </a:cubicBezTo>
                    <a:lnTo>
                      <a:pt x="4471" y="1385496"/>
                    </a:lnTo>
                    <a:cubicBezTo>
                      <a:pt x="2981" y="1172216"/>
                      <a:pt x="1490" y="958936"/>
                      <a:pt x="0" y="7456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accent6">
                      <a:lumMod val="20000"/>
                      <a:lumOff val="80000"/>
                    </a:schemeClr>
                  </a:gs>
                </a:gsLst>
                <a:lin ang="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398" name="Freeform 397"/>
              <p:cNvSpPr/>
              <p:nvPr/>
            </p:nvSpPr>
            <p:spPr bwMode="auto">
              <a:xfrm flipH="1">
                <a:off x="6969078" y="2061336"/>
                <a:ext cx="220427" cy="1370587"/>
              </a:xfrm>
              <a:custGeom>
                <a:avLst/>
                <a:gdLst>
                  <a:gd name="connsiteX0" fmla="*/ 0 w 312616"/>
                  <a:gd name="connsiteY0" fmla="*/ 644770 h 1367693"/>
                  <a:gd name="connsiteX1" fmla="*/ 312616 w 312616"/>
                  <a:gd name="connsiteY1" fmla="*/ 0 h 1367693"/>
                  <a:gd name="connsiteX2" fmla="*/ 312616 w 312616"/>
                  <a:gd name="connsiteY2" fmla="*/ 1016000 h 1367693"/>
                  <a:gd name="connsiteX3" fmla="*/ 117231 w 312616"/>
                  <a:gd name="connsiteY3" fmla="*/ 1367693 h 1367693"/>
                  <a:gd name="connsiteX4" fmla="*/ 0 w 312616"/>
                  <a:gd name="connsiteY4" fmla="*/ 644770 h 1367693"/>
                  <a:gd name="connsiteX0-1" fmla="*/ 0 w 199855"/>
                  <a:gd name="connsiteY0-2" fmla="*/ 733787 h 1367693"/>
                  <a:gd name="connsiteX1-3" fmla="*/ 199855 w 199855"/>
                  <a:gd name="connsiteY1-4" fmla="*/ 0 h 1367693"/>
                  <a:gd name="connsiteX2-5" fmla="*/ 199855 w 199855"/>
                  <a:gd name="connsiteY2-6" fmla="*/ 1016000 h 1367693"/>
                  <a:gd name="connsiteX3-7" fmla="*/ 4470 w 199855"/>
                  <a:gd name="connsiteY3-8" fmla="*/ 1367693 h 1367693"/>
                  <a:gd name="connsiteX4-9" fmla="*/ 0 w 199855"/>
                  <a:gd name="connsiteY4-10" fmla="*/ 733787 h 1367693"/>
                  <a:gd name="connsiteX0-11" fmla="*/ 25203 w 225058"/>
                  <a:gd name="connsiteY0-12" fmla="*/ 733787 h 1361758"/>
                  <a:gd name="connsiteX1-13" fmla="*/ 225058 w 225058"/>
                  <a:gd name="connsiteY1-14" fmla="*/ 0 h 1361758"/>
                  <a:gd name="connsiteX2-15" fmla="*/ 225058 w 225058"/>
                  <a:gd name="connsiteY2-16" fmla="*/ 1016000 h 1361758"/>
                  <a:gd name="connsiteX3-17" fmla="*/ 0 w 225058"/>
                  <a:gd name="connsiteY3-18" fmla="*/ 1361758 h 1361758"/>
                  <a:gd name="connsiteX4-19" fmla="*/ 25203 w 225058"/>
                  <a:gd name="connsiteY4-20" fmla="*/ 733787 h 1361758"/>
                  <a:gd name="connsiteX0-21" fmla="*/ 25203 w 230992"/>
                  <a:gd name="connsiteY0-22" fmla="*/ 787197 h 1415168"/>
                  <a:gd name="connsiteX1-23" fmla="*/ 230992 w 230992"/>
                  <a:gd name="connsiteY1-24" fmla="*/ 0 h 1415168"/>
                  <a:gd name="connsiteX2-25" fmla="*/ 225058 w 230992"/>
                  <a:gd name="connsiteY2-26" fmla="*/ 1069410 h 1415168"/>
                  <a:gd name="connsiteX3-27" fmla="*/ 0 w 230992"/>
                  <a:gd name="connsiteY3-28" fmla="*/ 1415168 h 1415168"/>
                  <a:gd name="connsiteX4-29" fmla="*/ 25203 w 230992"/>
                  <a:gd name="connsiteY4-30" fmla="*/ 787197 h 1415168"/>
                  <a:gd name="connsiteX0-31" fmla="*/ 0 w 205789"/>
                  <a:gd name="connsiteY0-32" fmla="*/ 787197 h 1427037"/>
                  <a:gd name="connsiteX1-33" fmla="*/ 205789 w 205789"/>
                  <a:gd name="connsiteY1-34" fmla="*/ 0 h 1427037"/>
                  <a:gd name="connsiteX2-35" fmla="*/ 199855 w 205789"/>
                  <a:gd name="connsiteY2-36" fmla="*/ 1069410 h 1427037"/>
                  <a:gd name="connsiteX3-37" fmla="*/ 4471 w 205789"/>
                  <a:gd name="connsiteY3-38" fmla="*/ 1427037 h 1427037"/>
                  <a:gd name="connsiteX4-39" fmla="*/ 0 w 205789"/>
                  <a:gd name="connsiteY4-40" fmla="*/ 787197 h 1427037"/>
                  <a:gd name="connsiteX0-41" fmla="*/ 0 w 199855"/>
                  <a:gd name="connsiteY0-42" fmla="*/ 745656 h 1385496"/>
                  <a:gd name="connsiteX1-43" fmla="*/ 193920 w 199855"/>
                  <a:gd name="connsiteY1-44" fmla="*/ 0 h 1385496"/>
                  <a:gd name="connsiteX2-45" fmla="*/ 199855 w 199855"/>
                  <a:gd name="connsiteY2-46" fmla="*/ 1027869 h 1385496"/>
                  <a:gd name="connsiteX3-47" fmla="*/ 4471 w 199855"/>
                  <a:gd name="connsiteY3-48" fmla="*/ 1385496 h 1385496"/>
                  <a:gd name="connsiteX4-49" fmla="*/ 0 w 199855"/>
                  <a:gd name="connsiteY4-50" fmla="*/ 745656 h 1385496"/>
                  <a:gd name="connsiteX0-51" fmla="*/ 0 w 219519"/>
                  <a:gd name="connsiteY0-52" fmla="*/ 730359 h 1370199"/>
                  <a:gd name="connsiteX1-53" fmla="*/ 219401 w 219519"/>
                  <a:gd name="connsiteY1-54" fmla="*/ 0 h 1370199"/>
                  <a:gd name="connsiteX2-55" fmla="*/ 199855 w 219519"/>
                  <a:gd name="connsiteY2-56" fmla="*/ 1012572 h 1370199"/>
                  <a:gd name="connsiteX3-57" fmla="*/ 4471 w 219519"/>
                  <a:gd name="connsiteY3-58" fmla="*/ 1370199 h 1370199"/>
                  <a:gd name="connsiteX4-59" fmla="*/ 0 w 219519"/>
                  <a:gd name="connsiteY4-60" fmla="*/ 730359 h 1370199"/>
                  <a:gd name="connsiteX0-61" fmla="*/ 0 w 219602"/>
                  <a:gd name="connsiteY0-62" fmla="*/ 730359 h 1370199"/>
                  <a:gd name="connsiteX1-63" fmla="*/ 219401 w 219602"/>
                  <a:gd name="connsiteY1-64" fmla="*/ 0 h 1370199"/>
                  <a:gd name="connsiteX2-65" fmla="*/ 210047 w 219602"/>
                  <a:gd name="connsiteY2-66" fmla="*/ 1007473 h 1370199"/>
                  <a:gd name="connsiteX3-67" fmla="*/ 4471 w 219602"/>
                  <a:gd name="connsiteY3-68" fmla="*/ 1370199 h 1370199"/>
                  <a:gd name="connsiteX4-69" fmla="*/ 0 w 219602"/>
                  <a:gd name="connsiteY4-70" fmla="*/ 730359 h 1370199"/>
                  <a:gd name="connsiteX0-71" fmla="*/ 0 w 220239"/>
                  <a:gd name="connsiteY0-72" fmla="*/ 730359 h 1370199"/>
                  <a:gd name="connsiteX1-73" fmla="*/ 219401 w 220239"/>
                  <a:gd name="connsiteY1-74" fmla="*/ 0 h 1370199"/>
                  <a:gd name="connsiteX2-75" fmla="*/ 220239 w 220239"/>
                  <a:gd name="connsiteY2-76" fmla="*/ 1007473 h 1370199"/>
                  <a:gd name="connsiteX3-77" fmla="*/ 4471 w 220239"/>
                  <a:gd name="connsiteY3-78" fmla="*/ 1370199 h 1370199"/>
                  <a:gd name="connsiteX4-79" fmla="*/ 0 w 220239"/>
                  <a:gd name="connsiteY4-80" fmla="*/ 730359 h 137019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20239" h="1370199">
                    <a:moveTo>
                      <a:pt x="0" y="730359"/>
                    </a:moveTo>
                    <a:cubicBezTo>
                      <a:pt x="64640" y="481807"/>
                      <a:pt x="154761" y="248552"/>
                      <a:pt x="219401" y="0"/>
                    </a:cubicBezTo>
                    <a:cubicBezTo>
                      <a:pt x="221379" y="342623"/>
                      <a:pt x="218261" y="664850"/>
                      <a:pt x="220239" y="1007473"/>
                    </a:cubicBezTo>
                    <a:lnTo>
                      <a:pt x="4471" y="1370199"/>
                    </a:lnTo>
                    <a:cubicBezTo>
                      <a:pt x="2981" y="1156919"/>
                      <a:pt x="1490" y="943639"/>
                      <a:pt x="0" y="7303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chemeClr val="bg1"/>
                  </a:gs>
                </a:gsLst>
                <a:lin ang="108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grpSp>
            <p:nvGrpSpPr>
              <p:cNvPr id="48316" name="Group 950"/>
              <p:cNvGrpSpPr/>
              <p:nvPr/>
            </p:nvGrpSpPr>
            <p:grpSpPr bwMode="auto">
              <a:xfrm>
                <a:off x="1492879" y="2820676"/>
                <a:ext cx="338137" cy="653816"/>
                <a:chOff x="4140" y="429"/>
                <a:chExt cx="1425" cy="2396"/>
              </a:xfrm>
            </p:grpSpPr>
            <p:sp>
              <p:nvSpPr>
                <p:cNvPr id="48350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51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52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53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54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48355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48380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81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8356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48357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48378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79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8358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59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48360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48376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77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8361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grpSp>
              <p:nvGrpSpPr>
                <p:cNvPr id="48362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48374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75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8363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64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65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66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67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68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69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70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71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 eaLnBrk="1" hangingPunct="1"/>
                  <a:endParaRPr lang="en-US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8372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73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8317" name="Group 950"/>
              <p:cNvGrpSpPr/>
              <p:nvPr/>
            </p:nvGrpSpPr>
            <p:grpSpPr bwMode="auto">
              <a:xfrm>
                <a:off x="7182479" y="2847655"/>
                <a:ext cx="338137" cy="653816"/>
                <a:chOff x="4140" y="429"/>
                <a:chExt cx="1425" cy="2396"/>
              </a:xfrm>
            </p:grpSpPr>
            <p:sp>
              <p:nvSpPr>
                <p:cNvPr id="48318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19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20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21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22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48323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48348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49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8324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48325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48346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47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8326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27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48328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48344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45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8329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grpSp>
              <p:nvGrpSpPr>
                <p:cNvPr id="48330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48342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48343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8331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32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33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34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35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336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37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38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39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 eaLnBrk="1" hangingPunct="1"/>
                  <a:endParaRPr lang="en-US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8340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41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48129" name="Freeform 2"/>
            <p:cNvSpPr/>
            <p:nvPr/>
          </p:nvSpPr>
          <p:spPr bwMode="auto">
            <a:xfrm>
              <a:off x="2592388" y="5284251"/>
              <a:ext cx="4027487" cy="939800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0001" h="10125">
                  <a:moveTo>
                    <a:pt x="4" y="4039"/>
                  </a:moveTo>
                  <a:cubicBezTo>
                    <a:pt x="-29" y="2271"/>
                    <a:pt x="194" y="2100"/>
                    <a:pt x="715" y="1595"/>
                  </a:cubicBezTo>
                  <a:cubicBezTo>
                    <a:pt x="1236" y="1089"/>
                    <a:pt x="2417" y="1272"/>
                    <a:pt x="3130" y="1006"/>
                  </a:cubicBezTo>
                  <a:cubicBezTo>
                    <a:pt x="3843" y="740"/>
                    <a:pt x="4397" y="0"/>
                    <a:pt x="4995" y="0"/>
                  </a:cubicBezTo>
                  <a:cubicBezTo>
                    <a:pt x="5593" y="1"/>
                    <a:pt x="6206" y="926"/>
                    <a:pt x="6720" y="1009"/>
                  </a:cubicBezTo>
                  <a:cubicBezTo>
                    <a:pt x="7234" y="1092"/>
                    <a:pt x="7536" y="241"/>
                    <a:pt x="8082" y="497"/>
                  </a:cubicBezTo>
                  <a:cubicBezTo>
                    <a:pt x="8628" y="756"/>
                    <a:pt x="9854" y="442"/>
                    <a:pt x="9989" y="2989"/>
                  </a:cubicBezTo>
                  <a:cubicBezTo>
                    <a:pt x="10124" y="5536"/>
                    <a:pt x="9098" y="5742"/>
                    <a:pt x="8599" y="6797"/>
                  </a:cubicBezTo>
                  <a:cubicBezTo>
                    <a:pt x="8100" y="7852"/>
                    <a:pt x="7544" y="8981"/>
                    <a:pt x="6995" y="9322"/>
                  </a:cubicBezTo>
                  <a:cubicBezTo>
                    <a:pt x="6446" y="9663"/>
                    <a:pt x="5793" y="8957"/>
                    <a:pt x="5307" y="8843"/>
                  </a:cubicBezTo>
                  <a:cubicBezTo>
                    <a:pt x="4819" y="8726"/>
                    <a:pt x="4628" y="10048"/>
                    <a:pt x="4371" y="9912"/>
                  </a:cubicBezTo>
                  <a:cubicBezTo>
                    <a:pt x="4114" y="9775"/>
                    <a:pt x="3505" y="10355"/>
                    <a:pt x="3140" y="10019"/>
                  </a:cubicBezTo>
                  <a:cubicBezTo>
                    <a:pt x="2774" y="9683"/>
                    <a:pt x="2820" y="8138"/>
                    <a:pt x="2179" y="7895"/>
                  </a:cubicBezTo>
                  <a:cubicBezTo>
                    <a:pt x="1586" y="6800"/>
                    <a:pt x="1549" y="8137"/>
                    <a:pt x="1187" y="7495"/>
                  </a:cubicBezTo>
                  <a:cubicBezTo>
                    <a:pt x="825" y="6852"/>
                    <a:pt x="-7" y="6157"/>
                    <a:pt x="4" y="4039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148" name="Straight Connector 147"/>
            <p:cNvCxnSpPr/>
            <p:nvPr/>
          </p:nvCxnSpPr>
          <p:spPr>
            <a:xfrm flipV="1">
              <a:off x="3262941" y="5435064"/>
              <a:ext cx="1316038" cy="131762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3151816" y="5622389"/>
              <a:ext cx="2259013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3164516" y="5727164"/>
              <a:ext cx="714375" cy="27622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 flipV="1">
              <a:off x="4182104" y="5920839"/>
              <a:ext cx="1247775" cy="825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4842504" y="5468401"/>
              <a:ext cx="1057275" cy="12382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 flipV="1">
              <a:off x="4126541" y="5622389"/>
              <a:ext cx="1790700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 flipV="1">
              <a:off x="5453691" y="5650964"/>
              <a:ext cx="588963" cy="26987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>
              <a:off x="4596441" y="5435064"/>
              <a:ext cx="814388" cy="401637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261" name="Group 48260"/>
            <p:cNvGrpSpPr/>
            <p:nvPr/>
          </p:nvGrpSpPr>
          <p:grpSpPr>
            <a:xfrm>
              <a:off x="1526216" y="2537824"/>
              <a:ext cx="6978041" cy="1096962"/>
              <a:chOff x="1526216" y="3003498"/>
              <a:chExt cx="6978041" cy="1096962"/>
            </a:xfrm>
          </p:grpSpPr>
          <p:sp>
            <p:nvSpPr>
              <p:cNvPr id="48156" name="TextBox 399"/>
              <p:cNvSpPr txBox="1">
                <a:spLocks noChangeArrowheads="1"/>
              </p:cNvSpPr>
              <p:nvPr/>
            </p:nvSpPr>
            <p:spPr bwMode="auto">
              <a:xfrm>
                <a:off x="7714291" y="3628973"/>
                <a:ext cx="595313" cy="4714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65"/>
                  </a:lnSpc>
                </a:pPr>
                <a:r>
                  <a:rPr lang="en-US" sz="1400"/>
                  <a:t>data</a:t>
                </a:r>
                <a:endParaRPr lang="en-US" sz="1400"/>
              </a:p>
              <a:p>
                <a:pPr algn="ctr">
                  <a:lnSpc>
                    <a:spcPts val="1465"/>
                  </a:lnSpc>
                </a:pPr>
                <a:r>
                  <a:rPr lang="en-US" sz="1400"/>
                  <a:t>plane</a:t>
                </a:r>
                <a:endParaRPr lang="en-US" sz="1400"/>
              </a:p>
            </p:txBody>
          </p:sp>
          <p:sp>
            <p:nvSpPr>
              <p:cNvPr id="48157" name="TextBox 400"/>
              <p:cNvSpPr txBox="1">
                <a:spLocks noChangeArrowheads="1"/>
              </p:cNvSpPr>
              <p:nvPr/>
            </p:nvSpPr>
            <p:spPr bwMode="auto">
              <a:xfrm>
                <a:off x="7728579" y="3003498"/>
                <a:ext cx="709612" cy="4714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>
                  <a:lnSpc>
                    <a:spcPts val="1465"/>
                  </a:lnSpc>
                </a:pPr>
                <a:r>
                  <a:rPr lang="en-US" sz="1400"/>
                  <a:t>control</a:t>
                </a:r>
                <a:endParaRPr lang="en-US" sz="1400"/>
              </a:p>
              <a:p>
                <a:pPr algn="ctr">
                  <a:lnSpc>
                    <a:spcPts val="1465"/>
                  </a:lnSpc>
                </a:pPr>
                <a:r>
                  <a:rPr lang="en-US" sz="1400"/>
                  <a:t>plane</a:t>
                </a:r>
                <a:endParaRPr lang="en-US" sz="1400"/>
              </a:p>
            </p:txBody>
          </p:sp>
          <p:cxnSp>
            <p:nvCxnSpPr>
              <p:cNvPr id="302" name="Straight Connector 301"/>
              <p:cNvCxnSpPr/>
              <p:nvPr/>
            </p:nvCxnSpPr>
            <p:spPr bwMode="auto">
              <a:xfrm flipV="1">
                <a:off x="1526216" y="3579342"/>
                <a:ext cx="6978041" cy="12155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/>
          </p:nvGrpSpPr>
          <p:grpSpPr>
            <a:xfrm>
              <a:off x="2436115" y="2269434"/>
              <a:ext cx="4296530" cy="320561"/>
              <a:chOff x="2433511" y="2792111"/>
              <a:chExt cx="4296530" cy="320561"/>
            </a:xfrm>
          </p:grpSpPr>
          <p:grpSp>
            <p:nvGrpSpPr>
              <p:cNvPr id="48311" name="Group 401"/>
              <p:cNvGrpSpPr/>
              <p:nvPr/>
            </p:nvGrpSpPr>
            <p:grpSpPr bwMode="auto">
              <a:xfrm>
                <a:off x="2433511" y="2794083"/>
                <a:ext cx="349250" cy="317387"/>
                <a:chOff x="2931664" y="3912603"/>
                <a:chExt cx="430450" cy="329314"/>
              </a:xfrm>
            </p:grpSpPr>
            <p:sp>
              <p:nvSpPr>
                <p:cNvPr id="403" name="Rectangle 402"/>
                <p:cNvSpPr/>
                <p:nvPr/>
              </p:nvSpPr>
              <p:spPr>
                <a:xfrm>
                  <a:off x="2937534" y="3912858"/>
                  <a:ext cx="424580" cy="32943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04" name="Straight Connector 403"/>
                <p:cNvCxnSpPr/>
                <p:nvPr/>
              </p:nvCxnSpPr>
              <p:spPr>
                <a:xfrm>
                  <a:off x="2931664" y="4005099"/>
                  <a:ext cx="424581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5" name="Straight Connector 404"/>
                <p:cNvCxnSpPr/>
                <p:nvPr/>
              </p:nvCxnSpPr>
              <p:spPr>
                <a:xfrm>
                  <a:off x="2931664" y="4067691"/>
                  <a:ext cx="424581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6" name="Straight Connector 405"/>
                <p:cNvCxnSpPr>
                  <a:stCxn id="403" idx="2"/>
                </p:cNvCxnSpPr>
                <p:nvPr/>
              </p:nvCxnSpPr>
              <p:spPr>
                <a:xfrm flipH="1" flipV="1">
                  <a:off x="3148846" y="4005099"/>
                  <a:ext cx="0" cy="23719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8312" name="Group 406"/>
              <p:cNvGrpSpPr/>
              <p:nvPr/>
            </p:nvGrpSpPr>
            <p:grpSpPr bwMode="auto">
              <a:xfrm>
                <a:off x="3348666" y="2792111"/>
                <a:ext cx="350838" cy="317387"/>
                <a:chOff x="2931664" y="3912603"/>
                <a:chExt cx="430450" cy="329314"/>
              </a:xfrm>
            </p:grpSpPr>
            <p:sp>
              <p:nvSpPr>
                <p:cNvPr id="408" name="Rectangle 407"/>
                <p:cNvSpPr/>
                <p:nvPr/>
              </p:nvSpPr>
              <p:spPr>
                <a:xfrm>
                  <a:off x="2937508" y="3912861"/>
                  <a:ext cx="424606" cy="32943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09" name="Straight Connector 408"/>
                <p:cNvCxnSpPr/>
                <p:nvPr/>
              </p:nvCxnSpPr>
              <p:spPr>
                <a:xfrm>
                  <a:off x="2931664" y="4005102"/>
                  <a:ext cx="42460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0" name="Straight Connector 409"/>
                <p:cNvCxnSpPr/>
                <p:nvPr/>
              </p:nvCxnSpPr>
              <p:spPr>
                <a:xfrm>
                  <a:off x="2931664" y="4067694"/>
                  <a:ext cx="42460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1" name="Straight Connector 410"/>
                <p:cNvCxnSpPr>
                  <a:stCxn id="408" idx="2"/>
                </p:cNvCxnSpPr>
                <p:nvPr/>
              </p:nvCxnSpPr>
              <p:spPr>
                <a:xfrm flipH="1" flipV="1">
                  <a:off x="3147863" y="4005102"/>
                  <a:ext cx="1947" cy="23719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8313" name="Group 411"/>
              <p:cNvGrpSpPr/>
              <p:nvPr/>
            </p:nvGrpSpPr>
            <p:grpSpPr bwMode="auto">
              <a:xfrm>
                <a:off x="4182104" y="2792111"/>
                <a:ext cx="350837" cy="317387"/>
                <a:chOff x="2931664" y="3912603"/>
                <a:chExt cx="430450" cy="329314"/>
              </a:xfrm>
            </p:grpSpPr>
            <p:sp>
              <p:nvSpPr>
                <p:cNvPr id="413" name="Rectangle 412"/>
                <p:cNvSpPr/>
                <p:nvPr/>
              </p:nvSpPr>
              <p:spPr>
                <a:xfrm>
                  <a:off x="2937507" y="3912861"/>
                  <a:ext cx="424607" cy="32943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14" name="Straight Connector 413"/>
                <p:cNvCxnSpPr/>
                <p:nvPr/>
              </p:nvCxnSpPr>
              <p:spPr>
                <a:xfrm>
                  <a:off x="2931664" y="4005102"/>
                  <a:ext cx="424607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5" name="Straight Connector 414"/>
                <p:cNvCxnSpPr/>
                <p:nvPr/>
              </p:nvCxnSpPr>
              <p:spPr>
                <a:xfrm>
                  <a:off x="2931664" y="4067694"/>
                  <a:ext cx="424607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6" name="Straight Connector 415"/>
                <p:cNvCxnSpPr>
                  <a:stCxn id="413" idx="2"/>
                </p:cNvCxnSpPr>
                <p:nvPr/>
              </p:nvCxnSpPr>
              <p:spPr>
                <a:xfrm flipH="1" flipV="1">
                  <a:off x="3147863" y="4005102"/>
                  <a:ext cx="1948" cy="23719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8314" name="Group 416"/>
              <p:cNvGrpSpPr/>
              <p:nvPr/>
            </p:nvGrpSpPr>
            <p:grpSpPr bwMode="auto">
              <a:xfrm>
                <a:off x="5374316" y="2795285"/>
                <a:ext cx="349250" cy="317387"/>
                <a:chOff x="2931664" y="3912603"/>
                <a:chExt cx="430450" cy="329314"/>
              </a:xfrm>
            </p:grpSpPr>
            <p:sp>
              <p:nvSpPr>
                <p:cNvPr id="418" name="Rectangle 417"/>
                <p:cNvSpPr/>
                <p:nvPr/>
              </p:nvSpPr>
              <p:spPr>
                <a:xfrm>
                  <a:off x="2937534" y="3912862"/>
                  <a:ext cx="424580" cy="32943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19" name="Straight Connector 418"/>
                <p:cNvCxnSpPr/>
                <p:nvPr/>
              </p:nvCxnSpPr>
              <p:spPr>
                <a:xfrm>
                  <a:off x="2931664" y="4005103"/>
                  <a:ext cx="424581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0" name="Straight Connector 419"/>
                <p:cNvCxnSpPr/>
                <p:nvPr/>
              </p:nvCxnSpPr>
              <p:spPr>
                <a:xfrm>
                  <a:off x="2931664" y="4067695"/>
                  <a:ext cx="424581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1" name="Straight Connector 420"/>
                <p:cNvCxnSpPr>
                  <a:stCxn id="418" idx="2"/>
                </p:cNvCxnSpPr>
                <p:nvPr/>
              </p:nvCxnSpPr>
              <p:spPr>
                <a:xfrm flipH="1" flipV="1">
                  <a:off x="3148846" y="4005103"/>
                  <a:ext cx="0" cy="23719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8315" name="Group 421"/>
              <p:cNvGrpSpPr/>
              <p:nvPr/>
            </p:nvGrpSpPr>
            <p:grpSpPr bwMode="auto">
              <a:xfrm>
                <a:off x="6379204" y="2792111"/>
                <a:ext cx="350837" cy="317387"/>
                <a:chOff x="2931664" y="3912603"/>
                <a:chExt cx="430450" cy="329314"/>
              </a:xfrm>
            </p:grpSpPr>
            <p:sp>
              <p:nvSpPr>
                <p:cNvPr id="423" name="Rectangle 422"/>
                <p:cNvSpPr/>
                <p:nvPr/>
              </p:nvSpPr>
              <p:spPr>
                <a:xfrm>
                  <a:off x="2937507" y="3912861"/>
                  <a:ext cx="424607" cy="32943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24" name="Straight Connector 423"/>
                <p:cNvCxnSpPr/>
                <p:nvPr/>
              </p:nvCxnSpPr>
              <p:spPr>
                <a:xfrm>
                  <a:off x="2931664" y="4005102"/>
                  <a:ext cx="424607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5" name="Straight Connector 424"/>
                <p:cNvCxnSpPr/>
                <p:nvPr/>
              </p:nvCxnSpPr>
              <p:spPr>
                <a:xfrm>
                  <a:off x="2931664" y="4067694"/>
                  <a:ext cx="424607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6" name="Straight Connector 425"/>
                <p:cNvCxnSpPr>
                  <a:stCxn id="423" idx="2"/>
                </p:cNvCxnSpPr>
                <p:nvPr/>
              </p:nvCxnSpPr>
              <p:spPr>
                <a:xfrm flipH="1" flipV="1">
                  <a:off x="3147863" y="4005102"/>
                  <a:ext cx="1948" cy="23719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8260" name="Group 48259"/>
            <p:cNvGrpSpPr/>
            <p:nvPr/>
          </p:nvGrpSpPr>
          <p:grpSpPr>
            <a:xfrm>
              <a:off x="1856416" y="3244261"/>
              <a:ext cx="5211763" cy="2739614"/>
              <a:chOff x="1856416" y="3709935"/>
              <a:chExt cx="5211763" cy="2739614"/>
            </a:xfrm>
          </p:grpSpPr>
          <p:sp>
            <p:nvSpPr>
              <p:cNvPr id="268" name="Freeform 267"/>
              <p:cNvSpPr/>
              <p:nvPr/>
            </p:nvSpPr>
            <p:spPr>
              <a:xfrm>
                <a:off x="1876731" y="5330139"/>
                <a:ext cx="1280789" cy="759087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1040633"/>
                  <a:gd name="connsiteY0-162" fmla="*/ 1160935 h 1160935"/>
                  <a:gd name="connsiteX1-163" fmla="*/ 0 w 1040633"/>
                  <a:gd name="connsiteY1-164" fmla="*/ 0 h 1160935"/>
                  <a:gd name="connsiteX2-165" fmla="*/ 1040633 w 1040633"/>
                  <a:gd name="connsiteY2-166" fmla="*/ 16785 h 1160935"/>
                  <a:gd name="connsiteX3-167" fmla="*/ 569478 w 1040633"/>
                  <a:gd name="connsiteY3-168" fmla="*/ 1158121 h 1160935"/>
                  <a:gd name="connsiteX4-169" fmla="*/ 363082 w 1040633"/>
                  <a:gd name="connsiteY4-170" fmla="*/ 1160935 h 1160935"/>
                  <a:gd name="connsiteX0-171" fmla="*/ 363082 w 1040633"/>
                  <a:gd name="connsiteY0-172" fmla="*/ 1160935 h 1160935"/>
                  <a:gd name="connsiteX1-173" fmla="*/ 0 w 1040633"/>
                  <a:gd name="connsiteY1-174" fmla="*/ 0 h 1160935"/>
                  <a:gd name="connsiteX2-175" fmla="*/ 1040633 w 1040633"/>
                  <a:gd name="connsiteY2-176" fmla="*/ 16785 h 1160935"/>
                  <a:gd name="connsiteX3-177" fmla="*/ 569478 w 1040633"/>
                  <a:gd name="connsiteY3-178" fmla="*/ 1158121 h 1160935"/>
                  <a:gd name="connsiteX4-179" fmla="*/ 363082 w 1040633"/>
                  <a:gd name="connsiteY4-180" fmla="*/ 1160935 h 1160935"/>
                  <a:gd name="connsiteX0-181" fmla="*/ 448507 w 1040633"/>
                  <a:gd name="connsiteY0-182" fmla="*/ 1160935 h 1160935"/>
                  <a:gd name="connsiteX1-183" fmla="*/ 0 w 1040633"/>
                  <a:gd name="connsiteY1-184" fmla="*/ 0 h 1160935"/>
                  <a:gd name="connsiteX2-185" fmla="*/ 1040633 w 1040633"/>
                  <a:gd name="connsiteY2-186" fmla="*/ 16785 h 1160935"/>
                  <a:gd name="connsiteX3-187" fmla="*/ 569478 w 1040633"/>
                  <a:gd name="connsiteY3-188" fmla="*/ 1158121 h 1160935"/>
                  <a:gd name="connsiteX4-189" fmla="*/ 448507 w 1040633"/>
                  <a:gd name="connsiteY4-190" fmla="*/ 1160935 h 1160935"/>
                  <a:gd name="connsiteX0-191" fmla="*/ 448507 w 1040633"/>
                  <a:gd name="connsiteY0-192" fmla="*/ 1160935 h 1160935"/>
                  <a:gd name="connsiteX1-193" fmla="*/ 0 w 1040633"/>
                  <a:gd name="connsiteY1-194" fmla="*/ 0 h 1160935"/>
                  <a:gd name="connsiteX2-195" fmla="*/ 1040633 w 1040633"/>
                  <a:gd name="connsiteY2-196" fmla="*/ 16785 h 1160935"/>
                  <a:gd name="connsiteX3-197" fmla="*/ 569478 w 1040633"/>
                  <a:gd name="connsiteY3-198" fmla="*/ 1158121 h 1160935"/>
                  <a:gd name="connsiteX4-199" fmla="*/ 448507 w 1040633"/>
                  <a:gd name="connsiteY4-200" fmla="*/ 1160935 h 1160935"/>
                  <a:gd name="connsiteX0-201" fmla="*/ 448507 w 1040633"/>
                  <a:gd name="connsiteY0-202" fmla="*/ 1160935 h 1160935"/>
                  <a:gd name="connsiteX1-203" fmla="*/ 0 w 1040633"/>
                  <a:gd name="connsiteY1-204" fmla="*/ 0 h 1160935"/>
                  <a:gd name="connsiteX2-205" fmla="*/ 1040633 w 1040633"/>
                  <a:gd name="connsiteY2-206" fmla="*/ 16785 h 1160935"/>
                  <a:gd name="connsiteX3-207" fmla="*/ 569478 w 1040633"/>
                  <a:gd name="connsiteY3-208" fmla="*/ 1158121 h 1160935"/>
                  <a:gd name="connsiteX4-209" fmla="*/ 448507 w 1040633"/>
                  <a:gd name="connsiteY4-210" fmla="*/ 1160935 h 1160935"/>
                  <a:gd name="connsiteX0-211" fmla="*/ 448507 w 1325315"/>
                  <a:gd name="connsiteY0-212" fmla="*/ 1160935 h 1160935"/>
                  <a:gd name="connsiteX1-213" fmla="*/ 0 w 1325315"/>
                  <a:gd name="connsiteY1-214" fmla="*/ 0 h 1160935"/>
                  <a:gd name="connsiteX2-215" fmla="*/ 1040633 w 1325315"/>
                  <a:gd name="connsiteY2-216" fmla="*/ 16785 h 1160935"/>
                  <a:gd name="connsiteX3-217" fmla="*/ 1214315 w 1325315"/>
                  <a:gd name="connsiteY3-218" fmla="*/ 1064597 h 1160935"/>
                  <a:gd name="connsiteX4-219" fmla="*/ 448507 w 1325315"/>
                  <a:gd name="connsiteY4-220" fmla="*/ 1160935 h 1160935"/>
                  <a:gd name="connsiteX0-221" fmla="*/ 448507 w 1214315"/>
                  <a:gd name="connsiteY0-222" fmla="*/ 1160935 h 1160935"/>
                  <a:gd name="connsiteX1-223" fmla="*/ 0 w 1214315"/>
                  <a:gd name="connsiteY1-224" fmla="*/ 0 h 1160935"/>
                  <a:gd name="connsiteX2-225" fmla="*/ 1040633 w 1214315"/>
                  <a:gd name="connsiteY2-226" fmla="*/ 16785 h 1160935"/>
                  <a:gd name="connsiteX3-227" fmla="*/ 1214315 w 1214315"/>
                  <a:gd name="connsiteY3-228" fmla="*/ 1064597 h 1160935"/>
                  <a:gd name="connsiteX4-229" fmla="*/ 448507 w 1214315"/>
                  <a:gd name="connsiteY4-230" fmla="*/ 1160935 h 1160935"/>
                  <a:gd name="connsiteX0-231" fmla="*/ 448507 w 1214315"/>
                  <a:gd name="connsiteY0-232" fmla="*/ 1160935 h 1160935"/>
                  <a:gd name="connsiteX1-233" fmla="*/ 0 w 1214315"/>
                  <a:gd name="connsiteY1-234" fmla="*/ 0 h 1160935"/>
                  <a:gd name="connsiteX2-235" fmla="*/ 1040633 w 1214315"/>
                  <a:gd name="connsiteY2-236" fmla="*/ 16785 h 1160935"/>
                  <a:gd name="connsiteX3-237" fmla="*/ 1214315 w 1214315"/>
                  <a:gd name="connsiteY3-238" fmla="*/ 1064597 h 1160935"/>
                  <a:gd name="connsiteX4-239" fmla="*/ 448507 w 1214315"/>
                  <a:gd name="connsiteY4-240" fmla="*/ 1160935 h 1160935"/>
                  <a:gd name="connsiteX0-241" fmla="*/ 1053964 w 1214315"/>
                  <a:gd name="connsiteY0-242" fmla="*/ 1136323 h 1136323"/>
                  <a:gd name="connsiteX1-243" fmla="*/ 0 w 1214315"/>
                  <a:gd name="connsiteY1-244" fmla="*/ 0 h 1136323"/>
                  <a:gd name="connsiteX2-245" fmla="*/ 1040633 w 1214315"/>
                  <a:gd name="connsiteY2-246" fmla="*/ 16785 h 1136323"/>
                  <a:gd name="connsiteX3-247" fmla="*/ 1214315 w 1214315"/>
                  <a:gd name="connsiteY3-248" fmla="*/ 1064597 h 1136323"/>
                  <a:gd name="connsiteX4-249" fmla="*/ 1053964 w 1214315"/>
                  <a:gd name="connsiteY4-250" fmla="*/ 1136323 h 1136323"/>
                  <a:gd name="connsiteX0-251" fmla="*/ 1053964 w 1214315"/>
                  <a:gd name="connsiteY0-252" fmla="*/ 1136323 h 1136323"/>
                  <a:gd name="connsiteX1-253" fmla="*/ 0 w 1214315"/>
                  <a:gd name="connsiteY1-254" fmla="*/ 0 h 1136323"/>
                  <a:gd name="connsiteX2-255" fmla="*/ 1040633 w 1214315"/>
                  <a:gd name="connsiteY2-256" fmla="*/ 16785 h 1136323"/>
                  <a:gd name="connsiteX3-257" fmla="*/ 1214315 w 1214315"/>
                  <a:gd name="connsiteY3-258" fmla="*/ 1064597 h 1136323"/>
                  <a:gd name="connsiteX4-259" fmla="*/ 1053964 w 1214315"/>
                  <a:gd name="connsiteY4-260" fmla="*/ 1136323 h 1136323"/>
                  <a:gd name="connsiteX0-261" fmla="*/ 1053964 w 1214315"/>
                  <a:gd name="connsiteY0-262" fmla="*/ 1136323 h 1136323"/>
                  <a:gd name="connsiteX1-263" fmla="*/ 0 w 1214315"/>
                  <a:gd name="connsiteY1-264" fmla="*/ 0 h 1136323"/>
                  <a:gd name="connsiteX2-265" fmla="*/ 1040633 w 1214315"/>
                  <a:gd name="connsiteY2-266" fmla="*/ 16785 h 1136323"/>
                  <a:gd name="connsiteX3-267" fmla="*/ 1214315 w 1214315"/>
                  <a:gd name="connsiteY3-268" fmla="*/ 1064597 h 1136323"/>
                  <a:gd name="connsiteX4-269" fmla="*/ 1053964 w 1214315"/>
                  <a:gd name="connsiteY4-270" fmla="*/ 1136323 h 1136323"/>
                  <a:gd name="connsiteX0-271" fmla="*/ 1060159 w 1220510"/>
                  <a:gd name="connsiteY0-272" fmla="*/ 1119627 h 1119627"/>
                  <a:gd name="connsiteX1-273" fmla="*/ 0 w 1220510"/>
                  <a:gd name="connsiteY1-274" fmla="*/ 249694 h 1119627"/>
                  <a:gd name="connsiteX2-275" fmla="*/ 1046828 w 1220510"/>
                  <a:gd name="connsiteY2-276" fmla="*/ 89 h 1119627"/>
                  <a:gd name="connsiteX3-277" fmla="*/ 1220510 w 1220510"/>
                  <a:gd name="connsiteY3-278" fmla="*/ 1047901 h 1119627"/>
                  <a:gd name="connsiteX4-279" fmla="*/ 1060159 w 1220510"/>
                  <a:gd name="connsiteY4-280" fmla="*/ 1119627 h 1119627"/>
                  <a:gd name="connsiteX0-281" fmla="*/ 1060159 w 1220510"/>
                  <a:gd name="connsiteY0-282" fmla="*/ 1119627 h 1119627"/>
                  <a:gd name="connsiteX1-283" fmla="*/ 0 w 1220510"/>
                  <a:gd name="connsiteY1-284" fmla="*/ 249694 h 1119627"/>
                  <a:gd name="connsiteX2-285" fmla="*/ 1046828 w 1220510"/>
                  <a:gd name="connsiteY2-286" fmla="*/ 89 h 1119627"/>
                  <a:gd name="connsiteX3-287" fmla="*/ 1220510 w 1220510"/>
                  <a:gd name="connsiteY3-288" fmla="*/ 1047901 h 1119627"/>
                  <a:gd name="connsiteX4-289" fmla="*/ 1060159 w 1220510"/>
                  <a:gd name="connsiteY4-290" fmla="*/ 1119627 h 1119627"/>
                  <a:gd name="connsiteX0-291" fmla="*/ 1060159 w 1220510"/>
                  <a:gd name="connsiteY0-292" fmla="*/ 1119627 h 1119627"/>
                  <a:gd name="connsiteX1-293" fmla="*/ 0 w 1220510"/>
                  <a:gd name="connsiteY1-294" fmla="*/ 249694 h 1119627"/>
                  <a:gd name="connsiteX2-295" fmla="*/ 1046828 w 1220510"/>
                  <a:gd name="connsiteY2-296" fmla="*/ 89 h 1119627"/>
                  <a:gd name="connsiteX3-297" fmla="*/ 1220510 w 1220510"/>
                  <a:gd name="connsiteY3-298" fmla="*/ 1047901 h 1119627"/>
                  <a:gd name="connsiteX4-299" fmla="*/ 1060159 w 1220510"/>
                  <a:gd name="connsiteY4-300" fmla="*/ 1119627 h 1119627"/>
                  <a:gd name="connsiteX0-301" fmla="*/ 1060159 w 1220510"/>
                  <a:gd name="connsiteY0-302" fmla="*/ 921649 h 921649"/>
                  <a:gd name="connsiteX1-303" fmla="*/ 0 w 1220510"/>
                  <a:gd name="connsiteY1-304" fmla="*/ 51716 h 921649"/>
                  <a:gd name="connsiteX2-305" fmla="*/ 1059218 w 1220510"/>
                  <a:gd name="connsiteY2-306" fmla="*/ 355 h 921649"/>
                  <a:gd name="connsiteX3-307" fmla="*/ 1220510 w 1220510"/>
                  <a:gd name="connsiteY3-308" fmla="*/ 849923 h 921649"/>
                  <a:gd name="connsiteX4-309" fmla="*/ 1060159 w 1220510"/>
                  <a:gd name="connsiteY4-310" fmla="*/ 921649 h 921649"/>
                  <a:gd name="connsiteX0-311" fmla="*/ 1060159 w 1220510"/>
                  <a:gd name="connsiteY0-312" fmla="*/ 921649 h 921649"/>
                  <a:gd name="connsiteX1-313" fmla="*/ 0 w 1220510"/>
                  <a:gd name="connsiteY1-314" fmla="*/ 51716 h 921649"/>
                  <a:gd name="connsiteX2-315" fmla="*/ 1059218 w 1220510"/>
                  <a:gd name="connsiteY2-316" fmla="*/ 355 h 921649"/>
                  <a:gd name="connsiteX3-317" fmla="*/ 1220510 w 1220510"/>
                  <a:gd name="connsiteY3-318" fmla="*/ 849923 h 921649"/>
                  <a:gd name="connsiteX4-319" fmla="*/ 1060159 w 1220510"/>
                  <a:gd name="connsiteY4-320" fmla="*/ 921649 h 921649"/>
                  <a:gd name="connsiteX0-321" fmla="*/ 1060159 w 1220510"/>
                  <a:gd name="connsiteY0-322" fmla="*/ 921649 h 921649"/>
                  <a:gd name="connsiteX1-323" fmla="*/ 0 w 1220510"/>
                  <a:gd name="connsiteY1-324" fmla="*/ 51716 h 921649"/>
                  <a:gd name="connsiteX2-325" fmla="*/ 1059218 w 1220510"/>
                  <a:gd name="connsiteY2-326" fmla="*/ 355 h 921649"/>
                  <a:gd name="connsiteX3-327" fmla="*/ 1220510 w 1220510"/>
                  <a:gd name="connsiteY3-328" fmla="*/ 849923 h 921649"/>
                  <a:gd name="connsiteX4-329" fmla="*/ 1060159 w 1220510"/>
                  <a:gd name="connsiteY4-330" fmla="*/ 921649 h 921649"/>
                  <a:gd name="connsiteX0-331" fmla="*/ 1060159 w 1340486"/>
                  <a:gd name="connsiteY0-332" fmla="*/ 921649 h 921649"/>
                  <a:gd name="connsiteX1-333" fmla="*/ 0 w 1340486"/>
                  <a:gd name="connsiteY1-334" fmla="*/ 51716 h 921649"/>
                  <a:gd name="connsiteX2-335" fmla="*/ 1059218 w 1340486"/>
                  <a:gd name="connsiteY2-336" fmla="*/ 355 h 921649"/>
                  <a:gd name="connsiteX3-337" fmla="*/ 1340486 w 1340486"/>
                  <a:gd name="connsiteY3-338" fmla="*/ 709789 h 921649"/>
                  <a:gd name="connsiteX4-339" fmla="*/ 1060159 w 1340486"/>
                  <a:gd name="connsiteY4-340" fmla="*/ 921649 h 921649"/>
                  <a:gd name="connsiteX0-341" fmla="*/ 1060159 w 1340486"/>
                  <a:gd name="connsiteY0-342" fmla="*/ 921649 h 921649"/>
                  <a:gd name="connsiteX1-343" fmla="*/ 0 w 1340486"/>
                  <a:gd name="connsiteY1-344" fmla="*/ 51716 h 921649"/>
                  <a:gd name="connsiteX2-345" fmla="*/ 1059218 w 1340486"/>
                  <a:gd name="connsiteY2-346" fmla="*/ 355 h 921649"/>
                  <a:gd name="connsiteX3-347" fmla="*/ 1340486 w 1340486"/>
                  <a:gd name="connsiteY3-348" fmla="*/ 709789 h 921649"/>
                  <a:gd name="connsiteX4-349" fmla="*/ 1060159 w 1340486"/>
                  <a:gd name="connsiteY4-350" fmla="*/ 921649 h 921649"/>
                  <a:gd name="connsiteX0-351" fmla="*/ 1060159 w 1340486"/>
                  <a:gd name="connsiteY0-352" fmla="*/ 921649 h 921649"/>
                  <a:gd name="connsiteX1-353" fmla="*/ 0 w 1340486"/>
                  <a:gd name="connsiteY1-354" fmla="*/ 51716 h 921649"/>
                  <a:gd name="connsiteX2-355" fmla="*/ 1059218 w 1340486"/>
                  <a:gd name="connsiteY2-356" fmla="*/ 355 h 921649"/>
                  <a:gd name="connsiteX3-357" fmla="*/ 1340486 w 1340486"/>
                  <a:gd name="connsiteY3-358" fmla="*/ 709789 h 921649"/>
                  <a:gd name="connsiteX4-359" fmla="*/ 1060159 w 1340486"/>
                  <a:gd name="connsiteY4-360" fmla="*/ 921649 h 921649"/>
                  <a:gd name="connsiteX0-361" fmla="*/ 1025166 w 1340486"/>
                  <a:gd name="connsiteY0-362" fmla="*/ 746482 h 746482"/>
                  <a:gd name="connsiteX1-363" fmla="*/ 0 w 1340486"/>
                  <a:gd name="connsiteY1-364" fmla="*/ 51716 h 746482"/>
                  <a:gd name="connsiteX2-365" fmla="*/ 1059218 w 1340486"/>
                  <a:gd name="connsiteY2-366" fmla="*/ 355 h 746482"/>
                  <a:gd name="connsiteX3-367" fmla="*/ 1340486 w 1340486"/>
                  <a:gd name="connsiteY3-368" fmla="*/ 709789 h 746482"/>
                  <a:gd name="connsiteX4-369" fmla="*/ 1025166 w 1340486"/>
                  <a:gd name="connsiteY4-370" fmla="*/ 746482 h 746482"/>
                  <a:gd name="connsiteX0-371" fmla="*/ 1025166 w 1340486"/>
                  <a:gd name="connsiteY0-372" fmla="*/ 746482 h 746482"/>
                  <a:gd name="connsiteX1-373" fmla="*/ 0 w 1340486"/>
                  <a:gd name="connsiteY1-374" fmla="*/ 51716 h 746482"/>
                  <a:gd name="connsiteX2-375" fmla="*/ 1059218 w 1340486"/>
                  <a:gd name="connsiteY2-376" fmla="*/ 355 h 746482"/>
                  <a:gd name="connsiteX3-377" fmla="*/ 1340486 w 1340486"/>
                  <a:gd name="connsiteY3-378" fmla="*/ 709789 h 746482"/>
                  <a:gd name="connsiteX4-379" fmla="*/ 1025166 w 1340486"/>
                  <a:gd name="connsiteY4-380" fmla="*/ 746482 h 746482"/>
                  <a:gd name="connsiteX0-381" fmla="*/ 965179 w 1280499"/>
                  <a:gd name="connsiteY0-382" fmla="*/ 759828 h 759828"/>
                  <a:gd name="connsiteX1-383" fmla="*/ 0 w 1280499"/>
                  <a:gd name="connsiteY1-384" fmla="*/ 0 h 759828"/>
                  <a:gd name="connsiteX2-385" fmla="*/ 999231 w 1280499"/>
                  <a:gd name="connsiteY2-386" fmla="*/ 13701 h 759828"/>
                  <a:gd name="connsiteX3-387" fmla="*/ 1280499 w 1280499"/>
                  <a:gd name="connsiteY3-388" fmla="*/ 723135 h 759828"/>
                  <a:gd name="connsiteX4-389" fmla="*/ 965179 w 1280499"/>
                  <a:gd name="connsiteY4-390" fmla="*/ 759828 h 759828"/>
                  <a:gd name="connsiteX0-391" fmla="*/ 965179 w 1280499"/>
                  <a:gd name="connsiteY0-392" fmla="*/ 759828 h 759828"/>
                  <a:gd name="connsiteX1-393" fmla="*/ 0 w 1280499"/>
                  <a:gd name="connsiteY1-394" fmla="*/ 0 h 759828"/>
                  <a:gd name="connsiteX2-395" fmla="*/ 999231 w 1280499"/>
                  <a:gd name="connsiteY2-396" fmla="*/ 13701 h 759828"/>
                  <a:gd name="connsiteX3-397" fmla="*/ 1280499 w 1280499"/>
                  <a:gd name="connsiteY3-398" fmla="*/ 723135 h 759828"/>
                  <a:gd name="connsiteX4-399" fmla="*/ 965179 w 1280499"/>
                  <a:gd name="connsiteY4-400" fmla="*/ 759828 h 75982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80499" h="759828">
                    <a:moveTo>
                      <a:pt x="965179" y="759828"/>
                    </a:moveTo>
                    <a:cubicBezTo>
                      <a:pt x="301565" y="231725"/>
                      <a:pt x="628999" y="498939"/>
                      <a:pt x="0" y="0"/>
                    </a:cubicBezTo>
                    <a:lnTo>
                      <a:pt x="999231" y="13701"/>
                    </a:lnTo>
                    <a:cubicBezTo>
                      <a:pt x="1112985" y="379881"/>
                      <a:pt x="1055867" y="236107"/>
                      <a:pt x="1280499" y="723135"/>
                    </a:cubicBezTo>
                    <a:cubicBezTo>
                      <a:pt x="1186079" y="728668"/>
                      <a:pt x="1127207" y="701414"/>
                      <a:pt x="965179" y="7598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2" name="Freeform 271"/>
              <p:cNvSpPr/>
              <p:nvPr/>
            </p:nvSpPr>
            <p:spPr>
              <a:xfrm>
                <a:off x="6202668" y="5429198"/>
                <a:ext cx="865511" cy="553828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778664"/>
                  <a:gd name="connsiteY0-162" fmla="*/ 1160935 h 1160935"/>
                  <a:gd name="connsiteX1-163" fmla="*/ 0 w 778664"/>
                  <a:gd name="connsiteY1-164" fmla="*/ 0 h 1160935"/>
                  <a:gd name="connsiteX2-165" fmla="*/ 778664 w 778664"/>
                  <a:gd name="connsiteY2-166" fmla="*/ 130682 h 1160935"/>
                  <a:gd name="connsiteX3-167" fmla="*/ 671988 w 778664"/>
                  <a:gd name="connsiteY3-168" fmla="*/ 1158121 h 1160935"/>
                  <a:gd name="connsiteX4-169" fmla="*/ 363082 w 778664"/>
                  <a:gd name="connsiteY4-170" fmla="*/ 1160935 h 1160935"/>
                  <a:gd name="connsiteX0-171" fmla="*/ 363082 w 778664"/>
                  <a:gd name="connsiteY0-172" fmla="*/ 1160935 h 1160935"/>
                  <a:gd name="connsiteX1-173" fmla="*/ 0 w 778664"/>
                  <a:gd name="connsiteY1-174" fmla="*/ 0 h 1160935"/>
                  <a:gd name="connsiteX2-175" fmla="*/ 778664 w 778664"/>
                  <a:gd name="connsiteY2-176" fmla="*/ 130682 h 1160935"/>
                  <a:gd name="connsiteX3-177" fmla="*/ 694768 w 778664"/>
                  <a:gd name="connsiteY3-178" fmla="*/ 1112562 h 1160935"/>
                  <a:gd name="connsiteX4-179" fmla="*/ 363082 w 778664"/>
                  <a:gd name="connsiteY4-180" fmla="*/ 1160935 h 1160935"/>
                  <a:gd name="connsiteX0-181" fmla="*/ 363082 w 778664"/>
                  <a:gd name="connsiteY0-182" fmla="*/ 1160935 h 1160935"/>
                  <a:gd name="connsiteX1-183" fmla="*/ 0 w 778664"/>
                  <a:gd name="connsiteY1-184" fmla="*/ 0 h 1160935"/>
                  <a:gd name="connsiteX2-185" fmla="*/ 778664 w 778664"/>
                  <a:gd name="connsiteY2-186" fmla="*/ 130682 h 1160935"/>
                  <a:gd name="connsiteX3-187" fmla="*/ 694768 w 778664"/>
                  <a:gd name="connsiteY3-188" fmla="*/ 1112562 h 1160935"/>
                  <a:gd name="connsiteX4-189" fmla="*/ 363082 w 778664"/>
                  <a:gd name="connsiteY4-190" fmla="*/ 1160935 h 1160935"/>
                  <a:gd name="connsiteX0-191" fmla="*/ 397252 w 778664"/>
                  <a:gd name="connsiteY0-192" fmla="*/ 1103987 h 1112562"/>
                  <a:gd name="connsiteX1-193" fmla="*/ 0 w 778664"/>
                  <a:gd name="connsiteY1-194" fmla="*/ 0 h 1112562"/>
                  <a:gd name="connsiteX2-195" fmla="*/ 778664 w 778664"/>
                  <a:gd name="connsiteY2-196" fmla="*/ 130682 h 1112562"/>
                  <a:gd name="connsiteX3-197" fmla="*/ 694768 w 778664"/>
                  <a:gd name="connsiteY3-198" fmla="*/ 1112562 h 1112562"/>
                  <a:gd name="connsiteX4-199" fmla="*/ 397252 w 778664"/>
                  <a:gd name="connsiteY4-200" fmla="*/ 1103987 h 1112562"/>
                  <a:gd name="connsiteX0-201" fmla="*/ 397252 w 778664"/>
                  <a:gd name="connsiteY0-202" fmla="*/ 1103987 h 1112562"/>
                  <a:gd name="connsiteX1-203" fmla="*/ 0 w 778664"/>
                  <a:gd name="connsiteY1-204" fmla="*/ 0 h 1112562"/>
                  <a:gd name="connsiteX2-205" fmla="*/ 778664 w 778664"/>
                  <a:gd name="connsiteY2-206" fmla="*/ 130682 h 1112562"/>
                  <a:gd name="connsiteX3-207" fmla="*/ 694768 w 778664"/>
                  <a:gd name="connsiteY3-208" fmla="*/ 1112562 h 1112562"/>
                  <a:gd name="connsiteX4-209" fmla="*/ 397252 w 778664"/>
                  <a:gd name="connsiteY4-210" fmla="*/ 1103987 h 1112562"/>
                  <a:gd name="connsiteX0-211" fmla="*/ 397252 w 778664"/>
                  <a:gd name="connsiteY0-212" fmla="*/ 1103987 h 1112562"/>
                  <a:gd name="connsiteX1-213" fmla="*/ 0 w 778664"/>
                  <a:gd name="connsiteY1-214" fmla="*/ 0 h 1112562"/>
                  <a:gd name="connsiteX2-215" fmla="*/ 778664 w 778664"/>
                  <a:gd name="connsiteY2-216" fmla="*/ 130682 h 1112562"/>
                  <a:gd name="connsiteX3-217" fmla="*/ 694768 w 778664"/>
                  <a:gd name="connsiteY3-218" fmla="*/ 1112562 h 1112562"/>
                  <a:gd name="connsiteX4-219" fmla="*/ 397252 w 778664"/>
                  <a:gd name="connsiteY4-220" fmla="*/ 1103987 h 1112562"/>
                  <a:gd name="connsiteX0-221" fmla="*/ 123893 w 505305"/>
                  <a:gd name="connsiteY0-222" fmla="*/ 973305 h 981880"/>
                  <a:gd name="connsiteX1-223" fmla="*/ 0 w 505305"/>
                  <a:gd name="connsiteY1-224" fmla="*/ 28773 h 981880"/>
                  <a:gd name="connsiteX2-225" fmla="*/ 505305 w 505305"/>
                  <a:gd name="connsiteY2-226" fmla="*/ 0 h 981880"/>
                  <a:gd name="connsiteX3-227" fmla="*/ 421409 w 505305"/>
                  <a:gd name="connsiteY3-228" fmla="*/ 981880 h 981880"/>
                  <a:gd name="connsiteX4-229" fmla="*/ 123893 w 505305"/>
                  <a:gd name="connsiteY4-230" fmla="*/ 973305 h 981880"/>
                  <a:gd name="connsiteX0-231" fmla="*/ 123893 w 505305"/>
                  <a:gd name="connsiteY0-232" fmla="*/ 973305 h 981880"/>
                  <a:gd name="connsiteX1-233" fmla="*/ 0 w 505305"/>
                  <a:gd name="connsiteY1-234" fmla="*/ 28773 h 981880"/>
                  <a:gd name="connsiteX2-235" fmla="*/ 505305 w 505305"/>
                  <a:gd name="connsiteY2-236" fmla="*/ 0 h 981880"/>
                  <a:gd name="connsiteX3-237" fmla="*/ 421409 w 505305"/>
                  <a:gd name="connsiteY3-238" fmla="*/ 981880 h 981880"/>
                  <a:gd name="connsiteX4-239" fmla="*/ 123893 w 505305"/>
                  <a:gd name="connsiteY4-240" fmla="*/ 973305 h 981880"/>
                  <a:gd name="connsiteX0-241" fmla="*/ 123893 w 505305"/>
                  <a:gd name="connsiteY0-242" fmla="*/ 973305 h 981880"/>
                  <a:gd name="connsiteX1-243" fmla="*/ 0 w 505305"/>
                  <a:gd name="connsiteY1-244" fmla="*/ 28773 h 981880"/>
                  <a:gd name="connsiteX2-245" fmla="*/ 505305 w 505305"/>
                  <a:gd name="connsiteY2-246" fmla="*/ 0 h 981880"/>
                  <a:gd name="connsiteX3-247" fmla="*/ 421409 w 505305"/>
                  <a:gd name="connsiteY3-248" fmla="*/ 981880 h 981880"/>
                  <a:gd name="connsiteX4-249" fmla="*/ 123893 w 505305"/>
                  <a:gd name="connsiteY4-250" fmla="*/ 973305 h 981880"/>
                  <a:gd name="connsiteX0-251" fmla="*/ 123893 w 505305"/>
                  <a:gd name="connsiteY0-252" fmla="*/ 973305 h 981880"/>
                  <a:gd name="connsiteX1-253" fmla="*/ 0 w 505305"/>
                  <a:gd name="connsiteY1-254" fmla="*/ 28773 h 981880"/>
                  <a:gd name="connsiteX2-255" fmla="*/ 505305 w 505305"/>
                  <a:gd name="connsiteY2-256" fmla="*/ 0 h 981880"/>
                  <a:gd name="connsiteX3-257" fmla="*/ 421409 w 505305"/>
                  <a:gd name="connsiteY3-258" fmla="*/ 981880 h 981880"/>
                  <a:gd name="connsiteX4-259" fmla="*/ 123893 w 505305"/>
                  <a:gd name="connsiteY4-260" fmla="*/ 973305 h 981880"/>
                  <a:gd name="connsiteX0-261" fmla="*/ 118198 w 499610"/>
                  <a:gd name="connsiteY0-262" fmla="*/ 973305 h 981880"/>
                  <a:gd name="connsiteX1-263" fmla="*/ 0 w 499610"/>
                  <a:gd name="connsiteY1-264" fmla="*/ 11688 h 981880"/>
                  <a:gd name="connsiteX2-265" fmla="*/ 499610 w 499610"/>
                  <a:gd name="connsiteY2-266" fmla="*/ 0 h 981880"/>
                  <a:gd name="connsiteX3-267" fmla="*/ 415714 w 499610"/>
                  <a:gd name="connsiteY3-268" fmla="*/ 981880 h 981880"/>
                  <a:gd name="connsiteX4-269" fmla="*/ 118198 w 499610"/>
                  <a:gd name="connsiteY4-270" fmla="*/ 973305 h 981880"/>
                  <a:gd name="connsiteX0-271" fmla="*/ 118198 w 499610"/>
                  <a:gd name="connsiteY0-272" fmla="*/ 973305 h 981880"/>
                  <a:gd name="connsiteX1-273" fmla="*/ 0 w 499610"/>
                  <a:gd name="connsiteY1-274" fmla="*/ 11688 h 981880"/>
                  <a:gd name="connsiteX2-275" fmla="*/ 499610 w 499610"/>
                  <a:gd name="connsiteY2-276" fmla="*/ 0 h 981880"/>
                  <a:gd name="connsiteX3-277" fmla="*/ 415714 w 499610"/>
                  <a:gd name="connsiteY3-278" fmla="*/ 981880 h 981880"/>
                  <a:gd name="connsiteX4-279" fmla="*/ 118198 w 499610"/>
                  <a:gd name="connsiteY4-280" fmla="*/ 973305 h 981880"/>
                  <a:gd name="connsiteX0-281" fmla="*/ 118198 w 499610"/>
                  <a:gd name="connsiteY0-282" fmla="*/ 973305 h 981880"/>
                  <a:gd name="connsiteX1-283" fmla="*/ 0 w 499610"/>
                  <a:gd name="connsiteY1-284" fmla="*/ 11688 h 981880"/>
                  <a:gd name="connsiteX2-285" fmla="*/ 499610 w 499610"/>
                  <a:gd name="connsiteY2-286" fmla="*/ 0 h 981880"/>
                  <a:gd name="connsiteX3-287" fmla="*/ 415714 w 499610"/>
                  <a:gd name="connsiteY3-288" fmla="*/ 981880 h 981880"/>
                  <a:gd name="connsiteX4-289" fmla="*/ 118198 w 499610"/>
                  <a:gd name="connsiteY4-290" fmla="*/ 973305 h 981880"/>
                  <a:gd name="connsiteX0-291" fmla="*/ 118198 w 499610"/>
                  <a:gd name="connsiteY0-292" fmla="*/ 973305 h 981880"/>
                  <a:gd name="connsiteX1-293" fmla="*/ 0 w 499610"/>
                  <a:gd name="connsiteY1-294" fmla="*/ 11688 h 981880"/>
                  <a:gd name="connsiteX2-295" fmla="*/ 499610 w 499610"/>
                  <a:gd name="connsiteY2-296" fmla="*/ 0 h 981880"/>
                  <a:gd name="connsiteX3-297" fmla="*/ 415714 w 499610"/>
                  <a:gd name="connsiteY3-298" fmla="*/ 981880 h 981880"/>
                  <a:gd name="connsiteX4-299" fmla="*/ 118198 w 499610"/>
                  <a:gd name="connsiteY4-300" fmla="*/ 973305 h 981880"/>
                  <a:gd name="connsiteX0-301" fmla="*/ 118198 w 499610"/>
                  <a:gd name="connsiteY0-302" fmla="*/ 973305 h 981880"/>
                  <a:gd name="connsiteX1-303" fmla="*/ 0 w 499610"/>
                  <a:gd name="connsiteY1-304" fmla="*/ 11688 h 981880"/>
                  <a:gd name="connsiteX2-305" fmla="*/ 499610 w 499610"/>
                  <a:gd name="connsiteY2-306" fmla="*/ 0 h 981880"/>
                  <a:gd name="connsiteX3-307" fmla="*/ 415714 w 499610"/>
                  <a:gd name="connsiteY3-308" fmla="*/ 981880 h 981880"/>
                  <a:gd name="connsiteX4-309" fmla="*/ 118198 w 499610"/>
                  <a:gd name="connsiteY4-310" fmla="*/ 973305 h 981880"/>
                  <a:gd name="connsiteX0-311" fmla="*/ 118198 w 499610"/>
                  <a:gd name="connsiteY0-312" fmla="*/ 973305 h 976186"/>
                  <a:gd name="connsiteX1-313" fmla="*/ 0 w 499610"/>
                  <a:gd name="connsiteY1-314" fmla="*/ 11688 h 976186"/>
                  <a:gd name="connsiteX2-315" fmla="*/ 499610 w 499610"/>
                  <a:gd name="connsiteY2-316" fmla="*/ 0 h 976186"/>
                  <a:gd name="connsiteX3-317" fmla="*/ 273339 w 499610"/>
                  <a:gd name="connsiteY3-318" fmla="*/ 976186 h 976186"/>
                  <a:gd name="connsiteX4-319" fmla="*/ 118198 w 499610"/>
                  <a:gd name="connsiteY4-320" fmla="*/ 973305 h 976186"/>
                  <a:gd name="connsiteX0-321" fmla="*/ 118198 w 499610"/>
                  <a:gd name="connsiteY0-322" fmla="*/ 973305 h 976186"/>
                  <a:gd name="connsiteX1-323" fmla="*/ 0 w 499610"/>
                  <a:gd name="connsiteY1-324" fmla="*/ 11688 h 976186"/>
                  <a:gd name="connsiteX2-325" fmla="*/ 499610 w 499610"/>
                  <a:gd name="connsiteY2-326" fmla="*/ 0 h 976186"/>
                  <a:gd name="connsiteX3-327" fmla="*/ 273339 w 499610"/>
                  <a:gd name="connsiteY3-328" fmla="*/ 976186 h 976186"/>
                  <a:gd name="connsiteX4-329" fmla="*/ 118198 w 499610"/>
                  <a:gd name="connsiteY4-330" fmla="*/ 973305 h 976186"/>
                  <a:gd name="connsiteX0-331" fmla="*/ 197928 w 499610"/>
                  <a:gd name="connsiteY0-332" fmla="*/ 973305 h 976186"/>
                  <a:gd name="connsiteX1-333" fmla="*/ 0 w 499610"/>
                  <a:gd name="connsiteY1-334" fmla="*/ 11688 h 976186"/>
                  <a:gd name="connsiteX2-335" fmla="*/ 499610 w 499610"/>
                  <a:gd name="connsiteY2-336" fmla="*/ 0 h 976186"/>
                  <a:gd name="connsiteX3-337" fmla="*/ 273339 w 499610"/>
                  <a:gd name="connsiteY3-338" fmla="*/ 976186 h 976186"/>
                  <a:gd name="connsiteX4-339" fmla="*/ 197928 w 499610"/>
                  <a:gd name="connsiteY4-340" fmla="*/ 973305 h 976186"/>
                  <a:gd name="connsiteX0-341" fmla="*/ 197928 w 499610"/>
                  <a:gd name="connsiteY0-342" fmla="*/ 973305 h 976186"/>
                  <a:gd name="connsiteX1-343" fmla="*/ 0 w 499610"/>
                  <a:gd name="connsiteY1-344" fmla="*/ 11688 h 976186"/>
                  <a:gd name="connsiteX2-345" fmla="*/ 499610 w 499610"/>
                  <a:gd name="connsiteY2-346" fmla="*/ 0 h 976186"/>
                  <a:gd name="connsiteX3-347" fmla="*/ 273339 w 499610"/>
                  <a:gd name="connsiteY3-348" fmla="*/ 976186 h 976186"/>
                  <a:gd name="connsiteX4-349" fmla="*/ 197928 w 499610"/>
                  <a:gd name="connsiteY4-350" fmla="*/ 973305 h 976186"/>
                  <a:gd name="connsiteX0-351" fmla="*/ 197928 w 499610"/>
                  <a:gd name="connsiteY0-352" fmla="*/ 973305 h 976186"/>
                  <a:gd name="connsiteX1-353" fmla="*/ 0 w 499610"/>
                  <a:gd name="connsiteY1-354" fmla="*/ 11688 h 976186"/>
                  <a:gd name="connsiteX2-355" fmla="*/ 499610 w 499610"/>
                  <a:gd name="connsiteY2-356" fmla="*/ 0 h 976186"/>
                  <a:gd name="connsiteX3-357" fmla="*/ 273339 w 499610"/>
                  <a:gd name="connsiteY3-358" fmla="*/ 976186 h 976186"/>
                  <a:gd name="connsiteX4-359" fmla="*/ 197928 w 499610"/>
                  <a:gd name="connsiteY4-360" fmla="*/ 973305 h 976186"/>
                  <a:gd name="connsiteX0-361" fmla="*/ 197928 w 499610"/>
                  <a:gd name="connsiteY0-362" fmla="*/ 973305 h 976186"/>
                  <a:gd name="connsiteX1-363" fmla="*/ 0 w 499610"/>
                  <a:gd name="connsiteY1-364" fmla="*/ 11688 h 976186"/>
                  <a:gd name="connsiteX2-365" fmla="*/ 499610 w 499610"/>
                  <a:gd name="connsiteY2-366" fmla="*/ 0 h 976186"/>
                  <a:gd name="connsiteX3-367" fmla="*/ 273339 w 499610"/>
                  <a:gd name="connsiteY3-368" fmla="*/ 976186 h 976186"/>
                  <a:gd name="connsiteX4-369" fmla="*/ 197928 w 499610"/>
                  <a:gd name="connsiteY4-370" fmla="*/ 973305 h 976186"/>
                  <a:gd name="connsiteX0-371" fmla="*/ 23004 w 954755"/>
                  <a:gd name="connsiteY0-372" fmla="*/ 943771 h 976186"/>
                  <a:gd name="connsiteX1-373" fmla="*/ 455145 w 954755"/>
                  <a:gd name="connsiteY1-374" fmla="*/ 11688 h 976186"/>
                  <a:gd name="connsiteX2-375" fmla="*/ 954755 w 954755"/>
                  <a:gd name="connsiteY2-376" fmla="*/ 0 h 976186"/>
                  <a:gd name="connsiteX3-377" fmla="*/ 728484 w 954755"/>
                  <a:gd name="connsiteY3-378" fmla="*/ 976186 h 976186"/>
                  <a:gd name="connsiteX4-379" fmla="*/ 23004 w 954755"/>
                  <a:gd name="connsiteY4-380" fmla="*/ 943771 h 976186"/>
                  <a:gd name="connsiteX0-381" fmla="*/ 0 w 931751"/>
                  <a:gd name="connsiteY0-382" fmla="*/ 943771 h 976186"/>
                  <a:gd name="connsiteX1-383" fmla="*/ 432141 w 931751"/>
                  <a:gd name="connsiteY1-384" fmla="*/ 11688 h 976186"/>
                  <a:gd name="connsiteX2-385" fmla="*/ 931751 w 931751"/>
                  <a:gd name="connsiteY2-386" fmla="*/ 0 h 976186"/>
                  <a:gd name="connsiteX3-387" fmla="*/ 705480 w 931751"/>
                  <a:gd name="connsiteY3-388" fmla="*/ 976186 h 976186"/>
                  <a:gd name="connsiteX4-389" fmla="*/ 0 w 931751"/>
                  <a:gd name="connsiteY4-390" fmla="*/ 943771 h 976186"/>
                  <a:gd name="connsiteX0-391" fmla="*/ 0 w 931751"/>
                  <a:gd name="connsiteY0-392" fmla="*/ 943771 h 976186"/>
                  <a:gd name="connsiteX1-393" fmla="*/ 432141 w 931751"/>
                  <a:gd name="connsiteY1-394" fmla="*/ 11688 h 976186"/>
                  <a:gd name="connsiteX2-395" fmla="*/ 931751 w 931751"/>
                  <a:gd name="connsiteY2-396" fmla="*/ 0 h 976186"/>
                  <a:gd name="connsiteX3-397" fmla="*/ 705480 w 931751"/>
                  <a:gd name="connsiteY3-398" fmla="*/ 976186 h 976186"/>
                  <a:gd name="connsiteX4-399" fmla="*/ 0 w 931751"/>
                  <a:gd name="connsiteY4-400" fmla="*/ 943771 h 976186"/>
                  <a:gd name="connsiteX0-401" fmla="*/ 0 w 931751"/>
                  <a:gd name="connsiteY0-402" fmla="*/ 943771 h 976186"/>
                  <a:gd name="connsiteX1-403" fmla="*/ 432141 w 931751"/>
                  <a:gd name="connsiteY1-404" fmla="*/ 11688 h 976186"/>
                  <a:gd name="connsiteX2-405" fmla="*/ 931751 w 931751"/>
                  <a:gd name="connsiteY2-406" fmla="*/ 0 h 976186"/>
                  <a:gd name="connsiteX3-407" fmla="*/ 705480 w 931751"/>
                  <a:gd name="connsiteY3-408" fmla="*/ 976186 h 976186"/>
                  <a:gd name="connsiteX4-409" fmla="*/ 0 w 931751"/>
                  <a:gd name="connsiteY4-410" fmla="*/ 943771 h 976186"/>
                  <a:gd name="connsiteX0-411" fmla="*/ 0 w 931751"/>
                  <a:gd name="connsiteY0-412" fmla="*/ 943771 h 966342"/>
                  <a:gd name="connsiteX1-413" fmla="*/ 432141 w 931751"/>
                  <a:gd name="connsiteY1-414" fmla="*/ 11688 h 966342"/>
                  <a:gd name="connsiteX2-415" fmla="*/ 931751 w 931751"/>
                  <a:gd name="connsiteY2-416" fmla="*/ 0 h 966342"/>
                  <a:gd name="connsiteX3-417" fmla="*/ 183705 w 931751"/>
                  <a:gd name="connsiteY3-418" fmla="*/ 966342 h 966342"/>
                  <a:gd name="connsiteX4-419" fmla="*/ 0 w 931751"/>
                  <a:gd name="connsiteY4-420" fmla="*/ 943771 h 966342"/>
                  <a:gd name="connsiteX0-421" fmla="*/ 0 w 931751"/>
                  <a:gd name="connsiteY0-422" fmla="*/ 943771 h 966342"/>
                  <a:gd name="connsiteX1-423" fmla="*/ 432141 w 931751"/>
                  <a:gd name="connsiteY1-424" fmla="*/ 11688 h 966342"/>
                  <a:gd name="connsiteX2-425" fmla="*/ 931751 w 931751"/>
                  <a:gd name="connsiteY2-426" fmla="*/ 0 h 966342"/>
                  <a:gd name="connsiteX3-427" fmla="*/ 183705 w 931751"/>
                  <a:gd name="connsiteY3-428" fmla="*/ 966342 h 966342"/>
                  <a:gd name="connsiteX4-429" fmla="*/ 0 w 931751"/>
                  <a:gd name="connsiteY4-430" fmla="*/ 943771 h 966342"/>
                  <a:gd name="connsiteX0-431" fmla="*/ 0 w 931751"/>
                  <a:gd name="connsiteY0-432" fmla="*/ 943771 h 966342"/>
                  <a:gd name="connsiteX1-433" fmla="*/ 432141 w 931751"/>
                  <a:gd name="connsiteY1-434" fmla="*/ 11688 h 966342"/>
                  <a:gd name="connsiteX2-435" fmla="*/ 931751 w 931751"/>
                  <a:gd name="connsiteY2-436" fmla="*/ 0 h 966342"/>
                  <a:gd name="connsiteX3-437" fmla="*/ 183705 w 931751"/>
                  <a:gd name="connsiteY3-438" fmla="*/ 966342 h 966342"/>
                  <a:gd name="connsiteX4-439" fmla="*/ 0 w 931751"/>
                  <a:gd name="connsiteY4-440" fmla="*/ 943771 h 966342"/>
                  <a:gd name="connsiteX0-441" fmla="*/ 0 w 956363"/>
                  <a:gd name="connsiteY0-442" fmla="*/ 932083 h 954654"/>
                  <a:gd name="connsiteX1-443" fmla="*/ 432141 w 956363"/>
                  <a:gd name="connsiteY1-444" fmla="*/ 0 h 954654"/>
                  <a:gd name="connsiteX2-445" fmla="*/ 956363 w 956363"/>
                  <a:gd name="connsiteY2-446" fmla="*/ 12924 h 954654"/>
                  <a:gd name="connsiteX3-447" fmla="*/ 183705 w 956363"/>
                  <a:gd name="connsiteY3-448" fmla="*/ 954654 h 954654"/>
                  <a:gd name="connsiteX4-449" fmla="*/ 0 w 956363"/>
                  <a:gd name="connsiteY4-450" fmla="*/ 932083 h 954654"/>
                  <a:gd name="connsiteX0-451" fmla="*/ 0 w 956363"/>
                  <a:gd name="connsiteY0-452" fmla="*/ 919226 h 941797"/>
                  <a:gd name="connsiteX1-453" fmla="*/ 405840 w 956363"/>
                  <a:gd name="connsiteY1-454" fmla="*/ 197551 h 941797"/>
                  <a:gd name="connsiteX2-455" fmla="*/ 956363 w 956363"/>
                  <a:gd name="connsiteY2-456" fmla="*/ 67 h 941797"/>
                  <a:gd name="connsiteX3-457" fmla="*/ 183705 w 956363"/>
                  <a:gd name="connsiteY3-458" fmla="*/ 941797 h 941797"/>
                  <a:gd name="connsiteX4-459" fmla="*/ 0 w 956363"/>
                  <a:gd name="connsiteY4-460" fmla="*/ 919226 h 941797"/>
                  <a:gd name="connsiteX0-461" fmla="*/ 0 w 956363"/>
                  <a:gd name="connsiteY0-462" fmla="*/ 919226 h 941797"/>
                  <a:gd name="connsiteX1-463" fmla="*/ 405840 w 956363"/>
                  <a:gd name="connsiteY1-464" fmla="*/ 197551 h 941797"/>
                  <a:gd name="connsiteX2-465" fmla="*/ 956363 w 956363"/>
                  <a:gd name="connsiteY2-466" fmla="*/ 67 h 941797"/>
                  <a:gd name="connsiteX3-467" fmla="*/ 183705 w 956363"/>
                  <a:gd name="connsiteY3-468" fmla="*/ 941797 h 941797"/>
                  <a:gd name="connsiteX4-469" fmla="*/ 0 w 956363"/>
                  <a:gd name="connsiteY4-470" fmla="*/ 919226 h 941797"/>
                  <a:gd name="connsiteX0-471" fmla="*/ 0 w 956363"/>
                  <a:gd name="connsiteY0-472" fmla="*/ 919226 h 941797"/>
                  <a:gd name="connsiteX1-473" fmla="*/ 405840 w 956363"/>
                  <a:gd name="connsiteY1-474" fmla="*/ 197551 h 941797"/>
                  <a:gd name="connsiteX2-475" fmla="*/ 956363 w 956363"/>
                  <a:gd name="connsiteY2-476" fmla="*/ 67 h 941797"/>
                  <a:gd name="connsiteX3-477" fmla="*/ 183705 w 956363"/>
                  <a:gd name="connsiteY3-478" fmla="*/ 941797 h 941797"/>
                  <a:gd name="connsiteX4-479" fmla="*/ 0 w 956363"/>
                  <a:gd name="connsiteY4-480" fmla="*/ 919226 h 941797"/>
                  <a:gd name="connsiteX0-481" fmla="*/ 0 w 926304"/>
                  <a:gd name="connsiteY0-482" fmla="*/ 735614 h 758185"/>
                  <a:gd name="connsiteX1-483" fmla="*/ 405840 w 926304"/>
                  <a:gd name="connsiteY1-484" fmla="*/ 13939 h 758185"/>
                  <a:gd name="connsiteX2-485" fmla="*/ 926304 w 926304"/>
                  <a:gd name="connsiteY2-486" fmla="*/ 563 h 758185"/>
                  <a:gd name="connsiteX3-487" fmla="*/ 183705 w 926304"/>
                  <a:gd name="connsiteY3-488" fmla="*/ 758185 h 758185"/>
                  <a:gd name="connsiteX4-489" fmla="*/ 0 w 926304"/>
                  <a:gd name="connsiteY4-490" fmla="*/ 735614 h 758185"/>
                  <a:gd name="connsiteX0-491" fmla="*/ 0 w 926304"/>
                  <a:gd name="connsiteY0-492" fmla="*/ 735614 h 758185"/>
                  <a:gd name="connsiteX1-493" fmla="*/ 405840 w 926304"/>
                  <a:gd name="connsiteY1-494" fmla="*/ 13939 h 758185"/>
                  <a:gd name="connsiteX2-495" fmla="*/ 926304 w 926304"/>
                  <a:gd name="connsiteY2-496" fmla="*/ 563 h 758185"/>
                  <a:gd name="connsiteX3-497" fmla="*/ 183705 w 926304"/>
                  <a:gd name="connsiteY3-498" fmla="*/ 758185 h 758185"/>
                  <a:gd name="connsiteX4-499" fmla="*/ 0 w 926304"/>
                  <a:gd name="connsiteY4-500" fmla="*/ 735614 h 758185"/>
                  <a:gd name="connsiteX0-501" fmla="*/ 0 w 926304"/>
                  <a:gd name="connsiteY0-502" fmla="*/ 735614 h 758185"/>
                  <a:gd name="connsiteX1-503" fmla="*/ 405840 w 926304"/>
                  <a:gd name="connsiteY1-504" fmla="*/ 13939 h 758185"/>
                  <a:gd name="connsiteX2-505" fmla="*/ 926304 w 926304"/>
                  <a:gd name="connsiteY2-506" fmla="*/ 563 h 758185"/>
                  <a:gd name="connsiteX3-507" fmla="*/ 183705 w 926304"/>
                  <a:gd name="connsiteY3-508" fmla="*/ 758185 h 758185"/>
                  <a:gd name="connsiteX4-509" fmla="*/ 0 w 926304"/>
                  <a:gd name="connsiteY4-510" fmla="*/ 735614 h 758185"/>
                  <a:gd name="connsiteX0-511" fmla="*/ 0 w 926304"/>
                  <a:gd name="connsiteY0-512" fmla="*/ 735614 h 758185"/>
                  <a:gd name="connsiteX1-513" fmla="*/ 405840 w 926304"/>
                  <a:gd name="connsiteY1-514" fmla="*/ 13939 h 758185"/>
                  <a:gd name="connsiteX2-515" fmla="*/ 926304 w 926304"/>
                  <a:gd name="connsiteY2-516" fmla="*/ 563 h 758185"/>
                  <a:gd name="connsiteX3-517" fmla="*/ 183705 w 926304"/>
                  <a:gd name="connsiteY3-518" fmla="*/ 758185 h 758185"/>
                  <a:gd name="connsiteX4-519" fmla="*/ 0 w 926304"/>
                  <a:gd name="connsiteY4-520" fmla="*/ 735614 h 758185"/>
                  <a:gd name="connsiteX0-521" fmla="*/ 0 w 1011379"/>
                  <a:gd name="connsiteY0-522" fmla="*/ 605727 h 758185"/>
                  <a:gd name="connsiteX1-523" fmla="*/ 490915 w 1011379"/>
                  <a:gd name="connsiteY1-524" fmla="*/ 13939 h 758185"/>
                  <a:gd name="connsiteX2-525" fmla="*/ 1011379 w 1011379"/>
                  <a:gd name="connsiteY2-526" fmla="*/ 563 h 758185"/>
                  <a:gd name="connsiteX3-527" fmla="*/ 268780 w 1011379"/>
                  <a:gd name="connsiteY3-528" fmla="*/ 758185 h 758185"/>
                  <a:gd name="connsiteX4-529" fmla="*/ 0 w 1011379"/>
                  <a:gd name="connsiteY4-530" fmla="*/ 605727 h 758185"/>
                  <a:gd name="connsiteX0-531" fmla="*/ 0 w 1011379"/>
                  <a:gd name="connsiteY0-532" fmla="*/ 605727 h 648280"/>
                  <a:gd name="connsiteX1-533" fmla="*/ 490915 w 1011379"/>
                  <a:gd name="connsiteY1-534" fmla="*/ 13939 h 648280"/>
                  <a:gd name="connsiteX2-535" fmla="*/ 1011379 w 1011379"/>
                  <a:gd name="connsiteY2-536" fmla="*/ 563 h 648280"/>
                  <a:gd name="connsiteX3-537" fmla="*/ 198718 w 1011379"/>
                  <a:gd name="connsiteY3-538" fmla="*/ 648280 h 648280"/>
                  <a:gd name="connsiteX4-539" fmla="*/ 0 w 1011379"/>
                  <a:gd name="connsiteY4-540" fmla="*/ 605727 h 648280"/>
                  <a:gd name="connsiteX0-541" fmla="*/ 0 w 1011379"/>
                  <a:gd name="connsiteY0-542" fmla="*/ 605727 h 648280"/>
                  <a:gd name="connsiteX1-543" fmla="*/ 490915 w 1011379"/>
                  <a:gd name="connsiteY1-544" fmla="*/ 13939 h 648280"/>
                  <a:gd name="connsiteX2-545" fmla="*/ 1011379 w 1011379"/>
                  <a:gd name="connsiteY2-546" fmla="*/ 563 h 648280"/>
                  <a:gd name="connsiteX3-547" fmla="*/ 198718 w 1011379"/>
                  <a:gd name="connsiteY3-548" fmla="*/ 648280 h 648280"/>
                  <a:gd name="connsiteX4-549" fmla="*/ 0 w 1011379"/>
                  <a:gd name="connsiteY4-550" fmla="*/ 605727 h 648280"/>
                  <a:gd name="connsiteX0-551" fmla="*/ 0 w 1011379"/>
                  <a:gd name="connsiteY0-552" fmla="*/ 605727 h 648280"/>
                  <a:gd name="connsiteX1-553" fmla="*/ 490915 w 1011379"/>
                  <a:gd name="connsiteY1-554" fmla="*/ 13939 h 648280"/>
                  <a:gd name="connsiteX2-555" fmla="*/ 1011379 w 1011379"/>
                  <a:gd name="connsiteY2-556" fmla="*/ 563 h 648280"/>
                  <a:gd name="connsiteX3-557" fmla="*/ 198718 w 1011379"/>
                  <a:gd name="connsiteY3-558" fmla="*/ 648280 h 648280"/>
                  <a:gd name="connsiteX4-559" fmla="*/ 0 w 1011379"/>
                  <a:gd name="connsiteY4-560" fmla="*/ 605727 h 648280"/>
                  <a:gd name="connsiteX0-561" fmla="*/ 0 w 1011379"/>
                  <a:gd name="connsiteY0-562" fmla="*/ 605727 h 605727"/>
                  <a:gd name="connsiteX1-563" fmla="*/ 490915 w 1011379"/>
                  <a:gd name="connsiteY1-564" fmla="*/ 13939 h 605727"/>
                  <a:gd name="connsiteX2-565" fmla="*/ 1011379 w 1011379"/>
                  <a:gd name="connsiteY2-566" fmla="*/ 563 h 605727"/>
                  <a:gd name="connsiteX3-567" fmla="*/ 318823 w 1011379"/>
                  <a:gd name="connsiteY3-568" fmla="*/ 553361 h 605727"/>
                  <a:gd name="connsiteX4-569" fmla="*/ 0 w 1011379"/>
                  <a:gd name="connsiteY4-570" fmla="*/ 605727 h 605727"/>
                  <a:gd name="connsiteX0-571" fmla="*/ 0 w 866251"/>
                  <a:gd name="connsiteY0-572" fmla="*/ 540783 h 553361"/>
                  <a:gd name="connsiteX1-573" fmla="*/ 345787 w 866251"/>
                  <a:gd name="connsiteY1-574" fmla="*/ 13939 h 553361"/>
                  <a:gd name="connsiteX2-575" fmla="*/ 866251 w 866251"/>
                  <a:gd name="connsiteY2-576" fmla="*/ 563 h 553361"/>
                  <a:gd name="connsiteX3-577" fmla="*/ 173695 w 866251"/>
                  <a:gd name="connsiteY3-578" fmla="*/ 553361 h 553361"/>
                  <a:gd name="connsiteX4-579" fmla="*/ 0 w 866251"/>
                  <a:gd name="connsiteY4-580" fmla="*/ 540783 h 553361"/>
                  <a:gd name="connsiteX0-581" fmla="*/ 0 w 866251"/>
                  <a:gd name="connsiteY0-582" fmla="*/ 540783 h 553361"/>
                  <a:gd name="connsiteX1-583" fmla="*/ 345787 w 866251"/>
                  <a:gd name="connsiteY1-584" fmla="*/ 13939 h 553361"/>
                  <a:gd name="connsiteX2-585" fmla="*/ 866251 w 866251"/>
                  <a:gd name="connsiteY2-586" fmla="*/ 563 h 553361"/>
                  <a:gd name="connsiteX3-587" fmla="*/ 173695 w 866251"/>
                  <a:gd name="connsiteY3-588" fmla="*/ 553361 h 553361"/>
                  <a:gd name="connsiteX4-589" fmla="*/ 0 w 866251"/>
                  <a:gd name="connsiteY4-590" fmla="*/ 540783 h 553361"/>
                  <a:gd name="connsiteX0-591" fmla="*/ 0 w 866251"/>
                  <a:gd name="connsiteY0-592" fmla="*/ 540783 h 553361"/>
                  <a:gd name="connsiteX1-593" fmla="*/ 345787 w 866251"/>
                  <a:gd name="connsiteY1-594" fmla="*/ 13939 h 553361"/>
                  <a:gd name="connsiteX2-595" fmla="*/ 866251 w 866251"/>
                  <a:gd name="connsiteY2-596" fmla="*/ 563 h 553361"/>
                  <a:gd name="connsiteX3-597" fmla="*/ 173695 w 866251"/>
                  <a:gd name="connsiteY3-598" fmla="*/ 553361 h 553361"/>
                  <a:gd name="connsiteX4-599" fmla="*/ 0 w 866251"/>
                  <a:gd name="connsiteY4-600" fmla="*/ 540783 h 55336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866251" h="553361">
                    <a:moveTo>
                      <a:pt x="0" y="540783"/>
                    </a:moveTo>
                    <a:cubicBezTo>
                      <a:pt x="274887" y="134762"/>
                      <a:pt x="159176" y="337938"/>
                      <a:pt x="345787" y="13939"/>
                    </a:cubicBezTo>
                    <a:cubicBezTo>
                      <a:pt x="520528" y="18247"/>
                      <a:pt x="691510" y="-3745"/>
                      <a:pt x="866251" y="563"/>
                    </a:cubicBezTo>
                    <a:cubicBezTo>
                      <a:pt x="252709" y="502795"/>
                      <a:pt x="640047" y="209256"/>
                      <a:pt x="173695" y="553361"/>
                    </a:cubicBezTo>
                    <a:cubicBezTo>
                      <a:pt x="39410" y="524725"/>
                      <a:pt x="196198" y="539317"/>
                      <a:pt x="0" y="5407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95000"/>
                      <a:alpha val="5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3" name="Freeform 272"/>
              <p:cNvSpPr/>
              <p:nvPr/>
            </p:nvSpPr>
            <p:spPr>
              <a:xfrm>
                <a:off x="5378281" y="5449835"/>
                <a:ext cx="675485" cy="896777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778664"/>
                  <a:gd name="connsiteY0-162" fmla="*/ 1160935 h 1160935"/>
                  <a:gd name="connsiteX1-163" fmla="*/ 0 w 778664"/>
                  <a:gd name="connsiteY1-164" fmla="*/ 0 h 1160935"/>
                  <a:gd name="connsiteX2-165" fmla="*/ 778664 w 778664"/>
                  <a:gd name="connsiteY2-166" fmla="*/ 130682 h 1160935"/>
                  <a:gd name="connsiteX3-167" fmla="*/ 671988 w 778664"/>
                  <a:gd name="connsiteY3-168" fmla="*/ 1158121 h 1160935"/>
                  <a:gd name="connsiteX4-169" fmla="*/ 363082 w 778664"/>
                  <a:gd name="connsiteY4-170" fmla="*/ 1160935 h 1160935"/>
                  <a:gd name="connsiteX0-171" fmla="*/ 363082 w 778664"/>
                  <a:gd name="connsiteY0-172" fmla="*/ 1160935 h 1160935"/>
                  <a:gd name="connsiteX1-173" fmla="*/ 0 w 778664"/>
                  <a:gd name="connsiteY1-174" fmla="*/ 0 h 1160935"/>
                  <a:gd name="connsiteX2-175" fmla="*/ 778664 w 778664"/>
                  <a:gd name="connsiteY2-176" fmla="*/ 130682 h 1160935"/>
                  <a:gd name="connsiteX3-177" fmla="*/ 694768 w 778664"/>
                  <a:gd name="connsiteY3-178" fmla="*/ 1112562 h 1160935"/>
                  <a:gd name="connsiteX4-179" fmla="*/ 363082 w 778664"/>
                  <a:gd name="connsiteY4-180" fmla="*/ 1160935 h 1160935"/>
                  <a:gd name="connsiteX0-181" fmla="*/ 363082 w 778664"/>
                  <a:gd name="connsiteY0-182" fmla="*/ 1160935 h 1160935"/>
                  <a:gd name="connsiteX1-183" fmla="*/ 0 w 778664"/>
                  <a:gd name="connsiteY1-184" fmla="*/ 0 h 1160935"/>
                  <a:gd name="connsiteX2-185" fmla="*/ 778664 w 778664"/>
                  <a:gd name="connsiteY2-186" fmla="*/ 130682 h 1160935"/>
                  <a:gd name="connsiteX3-187" fmla="*/ 694768 w 778664"/>
                  <a:gd name="connsiteY3-188" fmla="*/ 1112562 h 1160935"/>
                  <a:gd name="connsiteX4-189" fmla="*/ 363082 w 778664"/>
                  <a:gd name="connsiteY4-190" fmla="*/ 1160935 h 1160935"/>
                  <a:gd name="connsiteX0-191" fmla="*/ 397252 w 778664"/>
                  <a:gd name="connsiteY0-192" fmla="*/ 1103987 h 1112562"/>
                  <a:gd name="connsiteX1-193" fmla="*/ 0 w 778664"/>
                  <a:gd name="connsiteY1-194" fmla="*/ 0 h 1112562"/>
                  <a:gd name="connsiteX2-195" fmla="*/ 778664 w 778664"/>
                  <a:gd name="connsiteY2-196" fmla="*/ 130682 h 1112562"/>
                  <a:gd name="connsiteX3-197" fmla="*/ 694768 w 778664"/>
                  <a:gd name="connsiteY3-198" fmla="*/ 1112562 h 1112562"/>
                  <a:gd name="connsiteX4-199" fmla="*/ 397252 w 778664"/>
                  <a:gd name="connsiteY4-200" fmla="*/ 1103987 h 1112562"/>
                  <a:gd name="connsiteX0-201" fmla="*/ 397252 w 778664"/>
                  <a:gd name="connsiteY0-202" fmla="*/ 1103987 h 1112562"/>
                  <a:gd name="connsiteX1-203" fmla="*/ 0 w 778664"/>
                  <a:gd name="connsiteY1-204" fmla="*/ 0 h 1112562"/>
                  <a:gd name="connsiteX2-205" fmla="*/ 778664 w 778664"/>
                  <a:gd name="connsiteY2-206" fmla="*/ 130682 h 1112562"/>
                  <a:gd name="connsiteX3-207" fmla="*/ 694768 w 778664"/>
                  <a:gd name="connsiteY3-208" fmla="*/ 1112562 h 1112562"/>
                  <a:gd name="connsiteX4-209" fmla="*/ 397252 w 778664"/>
                  <a:gd name="connsiteY4-210" fmla="*/ 1103987 h 1112562"/>
                  <a:gd name="connsiteX0-211" fmla="*/ 397252 w 778664"/>
                  <a:gd name="connsiteY0-212" fmla="*/ 1103987 h 1112562"/>
                  <a:gd name="connsiteX1-213" fmla="*/ 0 w 778664"/>
                  <a:gd name="connsiteY1-214" fmla="*/ 0 h 1112562"/>
                  <a:gd name="connsiteX2-215" fmla="*/ 778664 w 778664"/>
                  <a:gd name="connsiteY2-216" fmla="*/ 130682 h 1112562"/>
                  <a:gd name="connsiteX3-217" fmla="*/ 694768 w 778664"/>
                  <a:gd name="connsiteY3-218" fmla="*/ 1112562 h 1112562"/>
                  <a:gd name="connsiteX4-219" fmla="*/ 397252 w 778664"/>
                  <a:gd name="connsiteY4-220" fmla="*/ 1103987 h 1112562"/>
                  <a:gd name="connsiteX0-221" fmla="*/ 123893 w 505305"/>
                  <a:gd name="connsiteY0-222" fmla="*/ 973305 h 981880"/>
                  <a:gd name="connsiteX1-223" fmla="*/ 0 w 505305"/>
                  <a:gd name="connsiteY1-224" fmla="*/ 28773 h 981880"/>
                  <a:gd name="connsiteX2-225" fmla="*/ 505305 w 505305"/>
                  <a:gd name="connsiteY2-226" fmla="*/ 0 h 981880"/>
                  <a:gd name="connsiteX3-227" fmla="*/ 421409 w 505305"/>
                  <a:gd name="connsiteY3-228" fmla="*/ 981880 h 981880"/>
                  <a:gd name="connsiteX4-229" fmla="*/ 123893 w 505305"/>
                  <a:gd name="connsiteY4-230" fmla="*/ 973305 h 981880"/>
                  <a:gd name="connsiteX0-231" fmla="*/ 123893 w 505305"/>
                  <a:gd name="connsiteY0-232" fmla="*/ 973305 h 981880"/>
                  <a:gd name="connsiteX1-233" fmla="*/ 0 w 505305"/>
                  <a:gd name="connsiteY1-234" fmla="*/ 28773 h 981880"/>
                  <a:gd name="connsiteX2-235" fmla="*/ 505305 w 505305"/>
                  <a:gd name="connsiteY2-236" fmla="*/ 0 h 981880"/>
                  <a:gd name="connsiteX3-237" fmla="*/ 421409 w 505305"/>
                  <a:gd name="connsiteY3-238" fmla="*/ 981880 h 981880"/>
                  <a:gd name="connsiteX4-239" fmla="*/ 123893 w 505305"/>
                  <a:gd name="connsiteY4-240" fmla="*/ 973305 h 981880"/>
                  <a:gd name="connsiteX0-241" fmla="*/ 123893 w 505305"/>
                  <a:gd name="connsiteY0-242" fmla="*/ 973305 h 981880"/>
                  <a:gd name="connsiteX1-243" fmla="*/ 0 w 505305"/>
                  <a:gd name="connsiteY1-244" fmla="*/ 28773 h 981880"/>
                  <a:gd name="connsiteX2-245" fmla="*/ 505305 w 505305"/>
                  <a:gd name="connsiteY2-246" fmla="*/ 0 h 981880"/>
                  <a:gd name="connsiteX3-247" fmla="*/ 421409 w 505305"/>
                  <a:gd name="connsiteY3-248" fmla="*/ 981880 h 981880"/>
                  <a:gd name="connsiteX4-249" fmla="*/ 123893 w 505305"/>
                  <a:gd name="connsiteY4-250" fmla="*/ 973305 h 981880"/>
                  <a:gd name="connsiteX0-251" fmla="*/ 123893 w 505305"/>
                  <a:gd name="connsiteY0-252" fmla="*/ 973305 h 981880"/>
                  <a:gd name="connsiteX1-253" fmla="*/ 0 w 505305"/>
                  <a:gd name="connsiteY1-254" fmla="*/ 28773 h 981880"/>
                  <a:gd name="connsiteX2-255" fmla="*/ 505305 w 505305"/>
                  <a:gd name="connsiteY2-256" fmla="*/ 0 h 981880"/>
                  <a:gd name="connsiteX3-257" fmla="*/ 421409 w 505305"/>
                  <a:gd name="connsiteY3-258" fmla="*/ 981880 h 981880"/>
                  <a:gd name="connsiteX4-259" fmla="*/ 123893 w 505305"/>
                  <a:gd name="connsiteY4-260" fmla="*/ 973305 h 981880"/>
                  <a:gd name="connsiteX0-261" fmla="*/ 118198 w 499610"/>
                  <a:gd name="connsiteY0-262" fmla="*/ 973305 h 981880"/>
                  <a:gd name="connsiteX1-263" fmla="*/ 0 w 499610"/>
                  <a:gd name="connsiteY1-264" fmla="*/ 11688 h 981880"/>
                  <a:gd name="connsiteX2-265" fmla="*/ 499610 w 499610"/>
                  <a:gd name="connsiteY2-266" fmla="*/ 0 h 981880"/>
                  <a:gd name="connsiteX3-267" fmla="*/ 415714 w 499610"/>
                  <a:gd name="connsiteY3-268" fmla="*/ 981880 h 981880"/>
                  <a:gd name="connsiteX4-269" fmla="*/ 118198 w 499610"/>
                  <a:gd name="connsiteY4-270" fmla="*/ 973305 h 981880"/>
                  <a:gd name="connsiteX0-271" fmla="*/ 118198 w 499610"/>
                  <a:gd name="connsiteY0-272" fmla="*/ 973305 h 981880"/>
                  <a:gd name="connsiteX1-273" fmla="*/ 0 w 499610"/>
                  <a:gd name="connsiteY1-274" fmla="*/ 11688 h 981880"/>
                  <a:gd name="connsiteX2-275" fmla="*/ 499610 w 499610"/>
                  <a:gd name="connsiteY2-276" fmla="*/ 0 h 981880"/>
                  <a:gd name="connsiteX3-277" fmla="*/ 415714 w 499610"/>
                  <a:gd name="connsiteY3-278" fmla="*/ 981880 h 981880"/>
                  <a:gd name="connsiteX4-279" fmla="*/ 118198 w 499610"/>
                  <a:gd name="connsiteY4-280" fmla="*/ 973305 h 981880"/>
                  <a:gd name="connsiteX0-281" fmla="*/ 118198 w 499610"/>
                  <a:gd name="connsiteY0-282" fmla="*/ 973305 h 981880"/>
                  <a:gd name="connsiteX1-283" fmla="*/ 0 w 499610"/>
                  <a:gd name="connsiteY1-284" fmla="*/ 11688 h 981880"/>
                  <a:gd name="connsiteX2-285" fmla="*/ 499610 w 499610"/>
                  <a:gd name="connsiteY2-286" fmla="*/ 0 h 981880"/>
                  <a:gd name="connsiteX3-287" fmla="*/ 415714 w 499610"/>
                  <a:gd name="connsiteY3-288" fmla="*/ 981880 h 981880"/>
                  <a:gd name="connsiteX4-289" fmla="*/ 118198 w 499610"/>
                  <a:gd name="connsiteY4-290" fmla="*/ 973305 h 981880"/>
                  <a:gd name="connsiteX0-291" fmla="*/ 118198 w 499610"/>
                  <a:gd name="connsiteY0-292" fmla="*/ 973305 h 981880"/>
                  <a:gd name="connsiteX1-293" fmla="*/ 0 w 499610"/>
                  <a:gd name="connsiteY1-294" fmla="*/ 11688 h 981880"/>
                  <a:gd name="connsiteX2-295" fmla="*/ 499610 w 499610"/>
                  <a:gd name="connsiteY2-296" fmla="*/ 0 h 981880"/>
                  <a:gd name="connsiteX3-297" fmla="*/ 415714 w 499610"/>
                  <a:gd name="connsiteY3-298" fmla="*/ 981880 h 981880"/>
                  <a:gd name="connsiteX4-299" fmla="*/ 118198 w 499610"/>
                  <a:gd name="connsiteY4-300" fmla="*/ 973305 h 981880"/>
                  <a:gd name="connsiteX0-301" fmla="*/ 118198 w 499610"/>
                  <a:gd name="connsiteY0-302" fmla="*/ 973305 h 981880"/>
                  <a:gd name="connsiteX1-303" fmla="*/ 0 w 499610"/>
                  <a:gd name="connsiteY1-304" fmla="*/ 11688 h 981880"/>
                  <a:gd name="connsiteX2-305" fmla="*/ 499610 w 499610"/>
                  <a:gd name="connsiteY2-306" fmla="*/ 0 h 981880"/>
                  <a:gd name="connsiteX3-307" fmla="*/ 415714 w 499610"/>
                  <a:gd name="connsiteY3-308" fmla="*/ 981880 h 981880"/>
                  <a:gd name="connsiteX4-309" fmla="*/ 118198 w 499610"/>
                  <a:gd name="connsiteY4-310" fmla="*/ 973305 h 981880"/>
                  <a:gd name="connsiteX0-311" fmla="*/ 118198 w 499610"/>
                  <a:gd name="connsiteY0-312" fmla="*/ 973305 h 976186"/>
                  <a:gd name="connsiteX1-313" fmla="*/ 0 w 499610"/>
                  <a:gd name="connsiteY1-314" fmla="*/ 11688 h 976186"/>
                  <a:gd name="connsiteX2-315" fmla="*/ 499610 w 499610"/>
                  <a:gd name="connsiteY2-316" fmla="*/ 0 h 976186"/>
                  <a:gd name="connsiteX3-317" fmla="*/ 273339 w 499610"/>
                  <a:gd name="connsiteY3-318" fmla="*/ 976186 h 976186"/>
                  <a:gd name="connsiteX4-319" fmla="*/ 118198 w 499610"/>
                  <a:gd name="connsiteY4-320" fmla="*/ 973305 h 976186"/>
                  <a:gd name="connsiteX0-321" fmla="*/ 118198 w 499610"/>
                  <a:gd name="connsiteY0-322" fmla="*/ 973305 h 976186"/>
                  <a:gd name="connsiteX1-323" fmla="*/ 0 w 499610"/>
                  <a:gd name="connsiteY1-324" fmla="*/ 11688 h 976186"/>
                  <a:gd name="connsiteX2-325" fmla="*/ 499610 w 499610"/>
                  <a:gd name="connsiteY2-326" fmla="*/ 0 h 976186"/>
                  <a:gd name="connsiteX3-327" fmla="*/ 273339 w 499610"/>
                  <a:gd name="connsiteY3-328" fmla="*/ 976186 h 976186"/>
                  <a:gd name="connsiteX4-329" fmla="*/ 118198 w 499610"/>
                  <a:gd name="connsiteY4-330" fmla="*/ 973305 h 976186"/>
                  <a:gd name="connsiteX0-331" fmla="*/ 197928 w 499610"/>
                  <a:gd name="connsiteY0-332" fmla="*/ 973305 h 976186"/>
                  <a:gd name="connsiteX1-333" fmla="*/ 0 w 499610"/>
                  <a:gd name="connsiteY1-334" fmla="*/ 11688 h 976186"/>
                  <a:gd name="connsiteX2-335" fmla="*/ 499610 w 499610"/>
                  <a:gd name="connsiteY2-336" fmla="*/ 0 h 976186"/>
                  <a:gd name="connsiteX3-337" fmla="*/ 273339 w 499610"/>
                  <a:gd name="connsiteY3-338" fmla="*/ 976186 h 976186"/>
                  <a:gd name="connsiteX4-339" fmla="*/ 197928 w 499610"/>
                  <a:gd name="connsiteY4-340" fmla="*/ 973305 h 976186"/>
                  <a:gd name="connsiteX0-341" fmla="*/ 197928 w 499610"/>
                  <a:gd name="connsiteY0-342" fmla="*/ 973305 h 976186"/>
                  <a:gd name="connsiteX1-343" fmla="*/ 0 w 499610"/>
                  <a:gd name="connsiteY1-344" fmla="*/ 11688 h 976186"/>
                  <a:gd name="connsiteX2-345" fmla="*/ 499610 w 499610"/>
                  <a:gd name="connsiteY2-346" fmla="*/ 0 h 976186"/>
                  <a:gd name="connsiteX3-347" fmla="*/ 273339 w 499610"/>
                  <a:gd name="connsiteY3-348" fmla="*/ 976186 h 976186"/>
                  <a:gd name="connsiteX4-349" fmla="*/ 197928 w 499610"/>
                  <a:gd name="connsiteY4-350" fmla="*/ 973305 h 976186"/>
                  <a:gd name="connsiteX0-351" fmla="*/ 197928 w 499610"/>
                  <a:gd name="connsiteY0-352" fmla="*/ 973305 h 976186"/>
                  <a:gd name="connsiteX1-353" fmla="*/ 0 w 499610"/>
                  <a:gd name="connsiteY1-354" fmla="*/ 11688 h 976186"/>
                  <a:gd name="connsiteX2-355" fmla="*/ 499610 w 499610"/>
                  <a:gd name="connsiteY2-356" fmla="*/ 0 h 976186"/>
                  <a:gd name="connsiteX3-357" fmla="*/ 273339 w 499610"/>
                  <a:gd name="connsiteY3-358" fmla="*/ 976186 h 976186"/>
                  <a:gd name="connsiteX4-359" fmla="*/ 197928 w 499610"/>
                  <a:gd name="connsiteY4-360" fmla="*/ 973305 h 976186"/>
                  <a:gd name="connsiteX0-361" fmla="*/ 197928 w 499610"/>
                  <a:gd name="connsiteY0-362" fmla="*/ 973305 h 976186"/>
                  <a:gd name="connsiteX1-363" fmla="*/ 0 w 499610"/>
                  <a:gd name="connsiteY1-364" fmla="*/ 11688 h 976186"/>
                  <a:gd name="connsiteX2-365" fmla="*/ 499610 w 499610"/>
                  <a:gd name="connsiteY2-366" fmla="*/ 0 h 976186"/>
                  <a:gd name="connsiteX3-367" fmla="*/ 273339 w 499610"/>
                  <a:gd name="connsiteY3-368" fmla="*/ 976186 h 976186"/>
                  <a:gd name="connsiteX4-369" fmla="*/ 197928 w 499610"/>
                  <a:gd name="connsiteY4-370" fmla="*/ 973305 h 976186"/>
                  <a:gd name="connsiteX0-371" fmla="*/ 27977 w 802211"/>
                  <a:gd name="connsiteY0-372" fmla="*/ 815791 h 976186"/>
                  <a:gd name="connsiteX1-373" fmla="*/ 302601 w 802211"/>
                  <a:gd name="connsiteY1-374" fmla="*/ 11688 h 976186"/>
                  <a:gd name="connsiteX2-375" fmla="*/ 802211 w 802211"/>
                  <a:gd name="connsiteY2-376" fmla="*/ 0 h 976186"/>
                  <a:gd name="connsiteX3-377" fmla="*/ 575940 w 802211"/>
                  <a:gd name="connsiteY3-378" fmla="*/ 976186 h 976186"/>
                  <a:gd name="connsiteX4-379" fmla="*/ 27977 w 802211"/>
                  <a:gd name="connsiteY4-380" fmla="*/ 815791 h 976186"/>
                  <a:gd name="connsiteX0-381" fmla="*/ 27977 w 802211"/>
                  <a:gd name="connsiteY0-382" fmla="*/ 815791 h 815791"/>
                  <a:gd name="connsiteX1-383" fmla="*/ 302601 w 802211"/>
                  <a:gd name="connsiteY1-384" fmla="*/ 11688 h 815791"/>
                  <a:gd name="connsiteX2-385" fmla="*/ 802211 w 802211"/>
                  <a:gd name="connsiteY2-386" fmla="*/ 0 h 815791"/>
                  <a:gd name="connsiteX3-387" fmla="*/ 236294 w 802211"/>
                  <a:gd name="connsiteY3-388" fmla="*/ 808828 h 815791"/>
                  <a:gd name="connsiteX4-389" fmla="*/ 27977 w 802211"/>
                  <a:gd name="connsiteY4-390" fmla="*/ 815791 h 815791"/>
                  <a:gd name="connsiteX0-391" fmla="*/ 27977 w 802211"/>
                  <a:gd name="connsiteY0-392" fmla="*/ 815791 h 815791"/>
                  <a:gd name="connsiteX1-393" fmla="*/ 302601 w 802211"/>
                  <a:gd name="connsiteY1-394" fmla="*/ 11688 h 815791"/>
                  <a:gd name="connsiteX2-395" fmla="*/ 802211 w 802211"/>
                  <a:gd name="connsiteY2-396" fmla="*/ 0 h 815791"/>
                  <a:gd name="connsiteX3-397" fmla="*/ 236294 w 802211"/>
                  <a:gd name="connsiteY3-398" fmla="*/ 808828 h 815791"/>
                  <a:gd name="connsiteX4-399" fmla="*/ 27977 w 802211"/>
                  <a:gd name="connsiteY4-400" fmla="*/ 815791 h 815791"/>
                  <a:gd name="connsiteX0-401" fmla="*/ 27977 w 802211"/>
                  <a:gd name="connsiteY0-402" fmla="*/ 815791 h 815791"/>
                  <a:gd name="connsiteX1-403" fmla="*/ 302601 w 802211"/>
                  <a:gd name="connsiteY1-404" fmla="*/ 11688 h 815791"/>
                  <a:gd name="connsiteX2-405" fmla="*/ 802211 w 802211"/>
                  <a:gd name="connsiteY2-406" fmla="*/ 0 h 815791"/>
                  <a:gd name="connsiteX3-407" fmla="*/ 236294 w 802211"/>
                  <a:gd name="connsiteY3-408" fmla="*/ 808828 h 815791"/>
                  <a:gd name="connsiteX4-409" fmla="*/ 27977 w 802211"/>
                  <a:gd name="connsiteY4-410" fmla="*/ 815791 h 815791"/>
                  <a:gd name="connsiteX0-411" fmla="*/ 27977 w 802211"/>
                  <a:gd name="connsiteY0-412" fmla="*/ 828714 h 828714"/>
                  <a:gd name="connsiteX1-413" fmla="*/ 302601 w 802211"/>
                  <a:gd name="connsiteY1-414" fmla="*/ 0 h 828714"/>
                  <a:gd name="connsiteX2-415" fmla="*/ 802211 w 802211"/>
                  <a:gd name="connsiteY2-416" fmla="*/ 12923 h 828714"/>
                  <a:gd name="connsiteX3-417" fmla="*/ 236294 w 802211"/>
                  <a:gd name="connsiteY3-418" fmla="*/ 821751 h 828714"/>
                  <a:gd name="connsiteX4-419" fmla="*/ 27977 w 802211"/>
                  <a:gd name="connsiteY4-420" fmla="*/ 828714 h 828714"/>
                  <a:gd name="connsiteX0-421" fmla="*/ 56213 w 830447"/>
                  <a:gd name="connsiteY0-422" fmla="*/ 828714 h 828714"/>
                  <a:gd name="connsiteX1-423" fmla="*/ 330837 w 830447"/>
                  <a:gd name="connsiteY1-424" fmla="*/ 0 h 828714"/>
                  <a:gd name="connsiteX2-425" fmla="*/ 830447 w 830447"/>
                  <a:gd name="connsiteY2-426" fmla="*/ 12923 h 828714"/>
                  <a:gd name="connsiteX3-427" fmla="*/ 264530 w 830447"/>
                  <a:gd name="connsiteY3-428" fmla="*/ 821751 h 828714"/>
                  <a:gd name="connsiteX4-429" fmla="*/ 56213 w 830447"/>
                  <a:gd name="connsiteY4-430" fmla="*/ 828714 h 828714"/>
                  <a:gd name="connsiteX0-431" fmla="*/ 64130 w 789139"/>
                  <a:gd name="connsiteY0-432" fmla="*/ 794258 h 821751"/>
                  <a:gd name="connsiteX1-433" fmla="*/ 289529 w 789139"/>
                  <a:gd name="connsiteY1-434" fmla="*/ 0 h 821751"/>
                  <a:gd name="connsiteX2-435" fmla="*/ 789139 w 789139"/>
                  <a:gd name="connsiteY2-436" fmla="*/ 12923 h 821751"/>
                  <a:gd name="connsiteX3-437" fmla="*/ 223222 w 789139"/>
                  <a:gd name="connsiteY3-438" fmla="*/ 821751 h 821751"/>
                  <a:gd name="connsiteX4-439" fmla="*/ 64130 w 789139"/>
                  <a:gd name="connsiteY4-440" fmla="*/ 794258 h 821751"/>
                  <a:gd name="connsiteX0-441" fmla="*/ 0 w 725009"/>
                  <a:gd name="connsiteY0-442" fmla="*/ 794258 h 821751"/>
                  <a:gd name="connsiteX1-443" fmla="*/ 225399 w 725009"/>
                  <a:gd name="connsiteY1-444" fmla="*/ 0 h 821751"/>
                  <a:gd name="connsiteX2-445" fmla="*/ 725009 w 725009"/>
                  <a:gd name="connsiteY2-446" fmla="*/ 12923 h 821751"/>
                  <a:gd name="connsiteX3-447" fmla="*/ 159092 w 725009"/>
                  <a:gd name="connsiteY3-448" fmla="*/ 821751 h 821751"/>
                  <a:gd name="connsiteX4-449" fmla="*/ 0 w 725009"/>
                  <a:gd name="connsiteY4-450" fmla="*/ 794258 h 821751"/>
                  <a:gd name="connsiteX0-451" fmla="*/ 0 w 725009"/>
                  <a:gd name="connsiteY0-452" fmla="*/ 1203768 h 1231261"/>
                  <a:gd name="connsiteX1-453" fmla="*/ 225399 w 725009"/>
                  <a:gd name="connsiteY1-454" fmla="*/ 0 h 1231261"/>
                  <a:gd name="connsiteX2-455" fmla="*/ 725009 w 725009"/>
                  <a:gd name="connsiteY2-456" fmla="*/ 422433 h 1231261"/>
                  <a:gd name="connsiteX3-457" fmla="*/ 159092 w 725009"/>
                  <a:gd name="connsiteY3-458" fmla="*/ 1231261 h 1231261"/>
                  <a:gd name="connsiteX4-459" fmla="*/ 0 w 725009"/>
                  <a:gd name="connsiteY4-460" fmla="*/ 1203768 h 1231261"/>
                  <a:gd name="connsiteX0-461" fmla="*/ 0 w 725009"/>
                  <a:gd name="connsiteY0-462" fmla="*/ 1217334 h 1244827"/>
                  <a:gd name="connsiteX1-463" fmla="*/ 225399 w 725009"/>
                  <a:gd name="connsiteY1-464" fmla="*/ 13566 h 1244827"/>
                  <a:gd name="connsiteX2-465" fmla="*/ 725009 w 725009"/>
                  <a:gd name="connsiteY2-466" fmla="*/ 571 h 1244827"/>
                  <a:gd name="connsiteX3-467" fmla="*/ 159092 w 725009"/>
                  <a:gd name="connsiteY3-468" fmla="*/ 1244827 h 1244827"/>
                  <a:gd name="connsiteX4-469" fmla="*/ 0 w 725009"/>
                  <a:gd name="connsiteY4-470" fmla="*/ 1217334 h 1244827"/>
                  <a:gd name="connsiteX0-471" fmla="*/ 0 w 725009"/>
                  <a:gd name="connsiteY0-472" fmla="*/ 1217334 h 1244827"/>
                  <a:gd name="connsiteX1-473" fmla="*/ 225399 w 725009"/>
                  <a:gd name="connsiteY1-474" fmla="*/ 13566 h 1244827"/>
                  <a:gd name="connsiteX2-475" fmla="*/ 725009 w 725009"/>
                  <a:gd name="connsiteY2-476" fmla="*/ 571 h 1244827"/>
                  <a:gd name="connsiteX3-477" fmla="*/ 159092 w 725009"/>
                  <a:gd name="connsiteY3-478" fmla="*/ 1244827 h 1244827"/>
                  <a:gd name="connsiteX4-479" fmla="*/ 0 w 725009"/>
                  <a:gd name="connsiteY4-480" fmla="*/ 1217334 h 1244827"/>
                  <a:gd name="connsiteX0-481" fmla="*/ 0 w 725009"/>
                  <a:gd name="connsiteY0-482" fmla="*/ 1217334 h 1244827"/>
                  <a:gd name="connsiteX1-483" fmla="*/ 225399 w 725009"/>
                  <a:gd name="connsiteY1-484" fmla="*/ 13566 h 1244827"/>
                  <a:gd name="connsiteX2-485" fmla="*/ 725009 w 725009"/>
                  <a:gd name="connsiteY2-486" fmla="*/ 571 h 1244827"/>
                  <a:gd name="connsiteX3-487" fmla="*/ 159092 w 725009"/>
                  <a:gd name="connsiteY3-488" fmla="*/ 1244827 h 1244827"/>
                  <a:gd name="connsiteX4-489" fmla="*/ 0 w 725009"/>
                  <a:gd name="connsiteY4-490" fmla="*/ 1217334 h 1244827"/>
                  <a:gd name="connsiteX0-491" fmla="*/ 0 w 725009"/>
                  <a:gd name="connsiteY0-492" fmla="*/ 1217334 h 1244827"/>
                  <a:gd name="connsiteX1-493" fmla="*/ 225399 w 725009"/>
                  <a:gd name="connsiteY1-494" fmla="*/ 13566 h 1244827"/>
                  <a:gd name="connsiteX2-495" fmla="*/ 725009 w 725009"/>
                  <a:gd name="connsiteY2-496" fmla="*/ 571 h 1244827"/>
                  <a:gd name="connsiteX3-497" fmla="*/ 159092 w 725009"/>
                  <a:gd name="connsiteY3-498" fmla="*/ 1244827 h 1244827"/>
                  <a:gd name="connsiteX4-499" fmla="*/ 0 w 725009"/>
                  <a:gd name="connsiteY4-500" fmla="*/ 1217334 h 1244827"/>
                  <a:gd name="connsiteX0-501" fmla="*/ 0 w 725009"/>
                  <a:gd name="connsiteY0-502" fmla="*/ 1217334 h 1244827"/>
                  <a:gd name="connsiteX1-503" fmla="*/ 225399 w 725009"/>
                  <a:gd name="connsiteY1-504" fmla="*/ 13566 h 1244827"/>
                  <a:gd name="connsiteX2-505" fmla="*/ 725009 w 725009"/>
                  <a:gd name="connsiteY2-506" fmla="*/ 571 h 1244827"/>
                  <a:gd name="connsiteX3-507" fmla="*/ 159092 w 725009"/>
                  <a:gd name="connsiteY3-508" fmla="*/ 1244827 h 1244827"/>
                  <a:gd name="connsiteX4-509" fmla="*/ 0 w 725009"/>
                  <a:gd name="connsiteY4-510" fmla="*/ 1217334 h 1244827"/>
                  <a:gd name="connsiteX0-511" fmla="*/ 0 w 725009"/>
                  <a:gd name="connsiteY0-512" fmla="*/ 1217334 h 1244827"/>
                  <a:gd name="connsiteX1-513" fmla="*/ 225399 w 725009"/>
                  <a:gd name="connsiteY1-514" fmla="*/ 13566 h 1244827"/>
                  <a:gd name="connsiteX2-515" fmla="*/ 725009 w 725009"/>
                  <a:gd name="connsiteY2-516" fmla="*/ 571 h 1244827"/>
                  <a:gd name="connsiteX3-517" fmla="*/ 159092 w 725009"/>
                  <a:gd name="connsiteY3-518" fmla="*/ 1244827 h 1244827"/>
                  <a:gd name="connsiteX4-519" fmla="*/ 0 w 725009"/>
                  <a:gd name="connsiteY4-520" fmla="*/ 1217334 h 1244827"/>
                  <a:gd name="connsiteX0-521" fmla="*/ 0 w 725009"/>
                  <a:gd name="connsiteY0-522" fmla="*/ 1203768 h 1231261"/>
                  <a:gd name="connsiteX1-523" fmla="*/ 225399 w 725009"/>
                  <a:gd name="connsiteY1-524" fmla="*/ 0 h 1231261"/>
                  <a:gd name="connsiteX2-525" fmla="*/ 725009 w 725009"/>
                  <a:gd name="connsiteY2-526" fmla="*/ 129782 h 1231261"/>
                  <a:gd name="connsiteX3-527" fmla="*/ 159092 w 725009"/>
                  <a:gd name="connsiteY3-528" fmla="*/ 1231261 h 1231261"/>
                  <a:gd name="connsiteX4-529" fmla="*/ 0 w 725009"/>
                  <a:gd name="connsiteY4-530" fmla="*/ 1203768 h 1231261"/>
                  <a:gd name="connsiteX0-531" fmla="*/ 0 w 725009"/>
                  <a:gd name="connsiteY0-532" fmla="*/ 1203768 h 1231261"/>
                  <a:gd name="connsiteX1-533" fmla="*/ 225399 w 725009"/>
                  <a:gd name="connsiteY1-534" fmla="*/ 0 h 1231261"/>
                  <a:gd name="connsiteX2-535" fmla="*/ 725009 w 725009"/>
                  <a:gd name="connsiteY2-536" fmla="*/ 129782 h 1231261"/>
                  <a:gd name="connsiteX3-537" fmla="*/ 159092 w 725009"/>
                  <a:gd name="connsiteY3-538" fmla="*/ 1231261 h 1231261"/>
                  <a:gd name="connsiteX4-539" fmla="*/ 0 w 725009"/>
                  <a:gd name="connsiteY4-540" fmla="*/ 1203768 h 1231261"/>
                  <a:gd name="connsiteX0-541" fmla="*/ 0 w 725009"/>
                  <a:gd name="connsiteY0-542" fmla="*/ 1203768 h 1231261"/>
                  <a:gd name="connsiteX1-543" fmla="*/ 225399 w 725009"/>
                  <a:gd name="connsiteY1-544" fmla="*/ 0 h 1231261"/>
                  <a:gd name="connsiteX2-545" fmla="*/ 725009 w 725009"/>
                  <a:gd name="connsiteY2-546" fmla="*/ 129782 h 1231261"/>
                  <a:gd name="connsiteX3-547" fmla="*/ 159092 w 725009"/>
                  <a:gd name="connsiteY3-548" fmla="*/ 1231261 h 1231261"/>
                  <a:gd name="connsiteX4-549" fmla="*/ 0 w 725009"/>
                  <a:gd name="connsiteY4-550" fmla="*/ 1203768 h 1231261"/>
                  <a:gd name="connsiteX0-551" fmla="*/ 0 w 725497"/>
                  <a:gd name="connsiteY0-552" fmla="*/ 1279028 h 1306521"/>
                  <a:gd name="connsiteX1-553" fmla="*/ 225399 w 725497"/>
                  <a:gd name="connsiteY1-554" fmla="*/ 75260 h 1306521"/>
                  <a:gd name="connsiteX2-555" fmla="*/ 396193 w 725497"/>
                  <a:gd name="connsiteY2-556" fmla="*/ 156799 h 1306521"/>
                  <a:gd name="connsiteX3-557" fmla="*/ 725009 w 725497"/>
                  <a:gd name="connsiteY3-558" fmla="*/ 205042 h 1306521"/>
                  <a:gd name="connsiteX4-559" fmla="*/ 159092 w 725497"/>
                  <a:gd name="connsiteY4-560" fmla="*/ 1306521 h 1306521"/>
                  <a:gd name="connsiteX5-561" fmla="*/ 0 w 725497"/>
                  <a:gd name="connsiteY5-562" fmla="*/ 1279028 h 1306521"/>
                  <a:gd name="connsiteX0-563" fmla="*/ 0 w 725239"/>
                  <a:gd name="connsiteY0-564" fmla="*/ 1295668 h 1323161"/>
                  <a:gd name="connsiteX1-565" fmla="*/ 225399 w 725239"/>
                  <a:gd name="connsiteY1-566" fmla="*/ 91900 h 1323161"/>
                  <a:gd name="connsiteX2-567" fmla="*/ 725009 w 725239"/>
                  <a:gd name="connsiteY2-568" fmla="*/ 221682 h 1323161"/>
                  <a:gd name="connsiteX3-569" fmla="*/ 159092 w 725239"/>
                  <a:gd name="connsiteY3-570" fmla="*/ 1323161 h 1323161"/>
                  <a:gd name="connsiteX4-571" fmla="*/ 0 w 725239"/>
                  <a:gd name="connsiteY4-572" fmla="*/ 1295668 h 1323161"/>
                  <a:gd name="connsiteX0-573" fmla="*/ 0 w 725221"/>
                  <a:gd name="connsiteY0-574" fmla="*/ 1210552 h 1238045"/>
                  <a:gd name="connsiteX1-575" fmla="*/ 191583 w 725221"/>
                  <a:gd name="connsiteY1-576" fmla="*/ 153319 h 1238045"/>
                  <a:gd name="connsiteX2-577" fmla="*/ 725009 w 725221"/>
                  <a:gd name="connsiteY2-578" fmla="*/ 136566 h 1238045"/>
                  <a:gd name="connsiteX3-579" fmla="*/ 159092 w 725221"/>
                  <a:gd name="connsiteY3-580" fmla="*/ 1238045 h 1238045"/>
                  <a:gd name="connsiteX4-581" fmla="*/ 0 w 725221"/>
                  <a:gd name="connsiteY4-582" fmla="*/ 1210552 h 1238045"/>
                  <a:gd name="connsiteX0-583" fmla="*/ 0 w 725305"/>
                  <a:gd name="connsiteY0-584" fmla="*/ 1158512 h 1186005"/>
                  <a:gd name="connsiteX1-585" fmla="*/ 191583 w 725305"/>
                  <a:gd name="connsiteY1-586" fmla="*/ 101279 h 1186005"/>
                  <a:gd name="connsiteX2-587" fmla="*/ 725009 w 725305"/>
                  <a:gd name="connsiteY2-588" fmla="*/ 84526 h 1186005"/>
                  <a:gd name="connsiteX3-589" fmla="*/ 159092 w 725305"/>
                  <a:gd name="connsiteY3-590" fmla="*/ 1186005 h 1186005"/>
                  <a:gd name="connsiteX4-591" fmla="*/ 0 w 725305"/>
                  <a:gd name="connsiteY4-592" fmla="*/ 1158512 h 1186005"/>
                  <a:gd name="connsiteX0-593" fmla="*/ 0 w 725009"/>
                  <a:gd name="connsiteY0-594" fmla="*/ 1073986 h 1101479"/>
                  <a:gd name="connsiteX1-595" fmla="*/ 191583 w 725009"/>
                  <a:gd name="connsiteY1-596" fmla="*/ 16753 h 1101479"/>
                  <a:gd name="connsiteX2-597" fmla="*/ 725009 w 725009"/>
                  <a:gd name="connsiteY2-598" fmla="*/ 0 h 1101479"/>
                  <a:gd name="connsiteX3-599" fmla="*/ 159092 w 725009"/>
                  <a:gd name="connsiteY3-600" fmla="*/ 1101479 h 1101479"/>
                  <a:gd name="connsiteX4-601" fmla="*/ 0 w 725009"/>
                  <a:gd name="connsiteY4-602" fmla="*/ 1073986 h 1101479"/>
                  <a:gd name="connsiteX0-603" fmla="*/ 0 w 725009"/>
                  <a:gd name="connsiteY0-604" fmla="*/ 1073986 h 1101479"/>
                  <a:gd name="connsiteX1-605" fmla="*/ 206612 w 725009"/>
                  <a:gd name="connsiteY1-606" fmla="*/ 1724 h 1101479"/>
                  <a:gd name="connsiteX2-607" fmla="*/ 725009 w 725009"/>
                  <a:gd name="connsiteY2-608" fmla="*/ 0 h 1101479"/>
                  <a:gd name="connsiteX3-609" fmla="*/ 159092 w 725009"/>
                  <a:gd name="connsiteY3-610" fmla="*/ 1101479 h 1101479"/>
                  <a:gd name="connsiteX4-611" fmla="*/ 0 w 725009"/>
                  <a:gd name="connsiteY4-612" fmla="*/ 1073986 h 1101479"/>
                  <a:gd name="connsiteX0-613" fmla="*/ 0 w 725009"/>
                  <a:gd name="connsiteY0-614" fmla="*/ 1073986 h 1101479"/>
                  <a:gd name="connsiteX1-615" fmla="*/ 206612 w 725009"/>
                  <a:gd name="connsiteY1-616" fmla="*/ 1724 h 1101479"/>
                  <a:gd name="connsiteX2-617" fmla="*/ 725009 w 725009"/>
                  <a:gd name="connsiteY2-618" fmla="*/ 0 h 1101479"/>
                  <a:gd name="connsiteX3-619" fmla="*/ 159092 w 725009"/>
                  <a:gd name="connsiteY3-620" fmla="*/ 1101479 h 1101479"/>
                  <a:gd name="connsiteX4-621" fmla="*/ 0 w 725009"/>
                  <a:gd name="connsiteY4-622" fmla="*/ 1073986 h 1101479"/>
                  <a:gd name="connsiteX0-623" fmla="*/ 0 w 725009"/>
                  <a:gd name="connsiteY0-624" fmla="*/ 1073986 h 1101479"/>
                  <a:gd name="connsiteX1-625" fmla="*/ 206612 w 725009"/>
                  <a:gd name="connsiteY1-626" fmla="*/ 1724 h 1101479"/>
                  <a:gd name="connsiteX2-627" fmla="*/ 725009 w 725009"/>
                  <a:gd name="connsiteY2-628" fmla="*/ 0 h 1101479"/>
                  <a:gd name="connsiteX3-629" fmla="*/ 159092 w 725009"/>
                  <a:gd name="connsiteY3-630" fmla="*/ 1101479 h 1101479"/>
                  <a:gd name="connsiteX4-631" fmla="*/ 0 w 725009"/>
                  <a:gd name="connsiteY4-632" fmla="*/ 1073986 h 1101479"/>
                  <a:gd name="connsiteX0-633" fmla="*/ 0 w 725009"/>
                  <a:gd name="connsiteY0-634" fmla="*/ 1073986 h 1074607"/>
                  <a:gd name="connsiteX1-635" fmla="*/ 206612 w 725009"/>
                  <a:gd name="connsiteY1-636" fmla="*/ 1724 h 1074607"/>
                  <a:gd name="connsiteX2-637" fmla="*/ 725009 w 725009"/>
                  <a:gd name="connsiteY2-638" fmla="*/ 0 h 1074607"/>
                  <a:gd name="connsiteX3-639" fmla="*/ 229048 w 725009"/>
                  <a:gd name="connsiteY3-640" fmla="*/ 886531 h 1074607"/>
                  <a:gd name="connsiteX4-641" fmla="*/ 0 w 725009"/>
                  <a:gd name="connsiteY4-642" fmla="*/ 1073986 h 1074607"/>
                  <a:gd name="connsiteX0-643" fmla="*/ 0 w 725009"/>
                  <a:gd name="connsiteY0-644" fmla="*/ 1073986 h 1074607"/>
                  <a:gd name="connsiteX1-645" fmla="*/ 206612 w 725009"/>
                  <a:gd name="connsiteY1-646" fmla="*/ 1724 h 1074607"/>
                  <a:gd name="connsiteX2-647" fmla="*/ 725009 w 725009"/>
                  <a:gd name="connsiteY2-648" fmla="*/ 0 h 1074607"/>
                  <a:gd name="connsiteX3-649" fmla="*/ 229048 w 725009"/>
                  <a:gd name="connsiteY3-650" fmla="*/ 886531 h 1074607"/>
                  <a:gd name="connsiteX4-651" fmla="*/ 0 w 725009"/>
                  <a:gd name="connsiteY4-652" fmla="*/ 1073986 h 1074607"/>
                  <a:gd name="connsiteX0-653" fmla="*/ 0 w 675040"/>
                  <a:gd name="connsiteY0-654" fmla="*/ 894029 h 896577"/>
                  <a:gd name="connsiteX1-655" fmla="*/ 156643 w 675040"/>
                  <a:gd name="connsiteY1-656" fmla="*/ 1724 h 896577"/>
                  <a:gd name="connsiteX2-657" fmla="*/ 675040 w 675040"/>
                  <a:gd name="connsiteY2-658" fmla="*/ 0 h 896577"/>
                  <a:gd name="connsiteX3-659" fmla="*/ 179079 w 675040"/>
                  <a:gd name="connsiteY3-660" fmla="*/ 886531 h 896577"/>
                  <a:gd name="connsiteX4-661" fmla="*/ 0 w 675040"/>
                  <a:gd name="connsiteY4-662" fmla="*/ 894029 h 896577"/>
                  <a:gd name="connsiteX0-663" fmla="*/ 0 w 675040"/>
                  <a:gd name="connsiteY0-664" fmla="*/ 894029 h 896577"/>
                  <a:gd name="connsiteX1-665" fmla="*/ 186623 w 675040"/>
                  <a:gd name="connsiteY1-666" fmla="*/ 1724 h 896577"/>
                  <a:gd name="connsiteX2-667" fmla="*/ 675040 w 675040"/>
                  <a:gd name="connsiteY2-668" fmla="*/ 0 h 896577"/>
                  <a:gd name="connsiteX3-669" fmla="*/ 179079 w 675040"/>
                  <a:gd name="connsiteY3-670" fmla="*/ 886531 h 896577"/>
                  <a:gd name="connsiteX4-671" fmla="*/ 0 w 675040"/>
                  <a:gd name="connsiteY4-672" fmla="*/ 894029 h 89657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75040" h="896577">
                    <a:moveTo>
                      <a:pt x="0" y="894029"/>
                    </a:moveTo>
                    <a:cubicBezTo>
                      <a:pt x="95638" y="409857"/>
                      <a:pt x="76811" y="618448"/>
                      <a:pt x="186623" y="1724"/>
                    </a:cubicBezTo>
                    <a:cubicBezTo>
                      <a:pt x="431451" y="14348"/>
                      <a:pt x="449377" y="35256"/>
                      <a:pt x="675040" y="0"/>
                    </a:cubicBezTo>
                    <a:cubicBezTo>
                      <a:pt x="276172" y="749497"/>
                      <a:pt x="462801" y="344746"/>
                      <a:pt x="179079" y="886531"/>
                    </a:cubicBezTo>
                    <a:cubicBezTo>
                      <a:pt x="44794" y="857895"/>
                      <a:pt x="92525" y="908114"/>
                      <a:pt x="0" y="8940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95000"/>
                      <a:alpha val="5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4" name="Freeform 273"/>
              <p:cNvSpPr/>
              <p:nvPr/>
            </p:nvSpPr>
            <p:spPr>
              <a:xfrm>
                <a:off x="4340854" y="5470471"/>
                <a:ext cx="514350" cy="401843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778664"/>
                  <a:gd name="connsiteY0-162" fmla="*/ 1160935 h 1160935"/>
                  <a:gd name="connsiteX1-163" fmla="*/ 0 w 778664"/>
                  <a:gd name="connsiteY1-164" fmla="*/ 0 h 1160935"/>
                  <a:gd name="connsiteX2-165" fmla="*/ 778664 w 778664"/>
                  <a:gd name="connsiteY2-166" fmla="*/ 130682 h 1160935"/>
                  <a:gd name="connsiteX3-167" fmla="*/ 671988 w 778664"/>
                  <a:gd name="connsiteY3-168" fmla="*/ 1158121 h 1160935"/>
                  <a:gd name="connsiteX4-169" fmla="*/ 363082 w 778664"/>
                  <a:gd name="connsiteY4-170" fmla="*/ 1160935 h 1160935"/>
                  <a:gd name="connsiteX0-171" fmla="*/ 363082 w 778664"/>
                  <a:gd name="connsiteY0-172" fmla="*/ 1160935 h 1160935"/>
                  <a:gd name="connsiteX1-173" fmla="*/ 0 w 778664"/>
                  <a:gd name="connsiteY1-174" fmla="*/ 0 h 1160935"/>
                  <a:gd name="connsiteX2-175" fmla="*/ 778664 w 778664"/>
                  <a:gd name="connsiteY2-176" fmla="*/ 130682 h 1160935"/>
                  <a:gd name="connsiteX3-177" fmla="*/ 694768 w 778664"/>
                  <a:gd name="connsiteY3-178" fmla="*/ 1112562 h 1160935"/>
                  <a:gd name="connsiteX4-179" fmla="*/ 363082 w 778664"/>
                  <a:gd name="connsiteY4-180" fmla="*/ 1160935 h 1160935"/>
                  <a:gd name="connsiteX0-181" fmla="*/ 363082 w 778664"/>
                  <a:gd name="connsiteY0-182" fmla="*/ 1160935 h 1160935"/>
                  <a:gd name="connsiteX1-183" fmla="*/ 0 w 778664"/>
                  <a:gd name="connsiteY1-184" fmla="*/ 0 h 1160935"/>
                  <a:gd name="connsiteX2-185" fmla="*/ 778664 w 778664"/>
                  <a:gd name="connsiteY2-186" fmla="*/ 130682 h 1160935"/>
                  <a:gd name="connsiteX3-187" fmla="*/ 694768 w 778664"/>
                  <a:gd name="connsiteY3-188" fmla="*/ 1112562 h 1160935"/>
                  <a:gd name="connsiteX4-189" fmla="*/ 363082 w 778664"/>
                  <a:gd name="connsiteY4-190" fmla="*/ 1160935 h 1160935"/>
                  <a:gd name="connsiteX0-191" fmla="*/ 397252 w 778664"/>
                  <a:gd name="connsiteY0-192" fmla="*/ 1103987 h 1112562"/>
                  <a:gd name="connsiteX1-193" fmla="*/ 0 w 778664"/>
                  <a:gd name="connsiteY1-194" fmla="*/ 0 h 1112562"/>
                  <a:gd name="connsiteX2-195" fmla="*/ 778664 w 778664"/>
                  <a:gd name="connsiteY2-196" fmla="*/ 130682 h 1112562"/>
                  <a:gd name="connsiteX3-197" fmla="*/ 694768 w 778664"/>
                  <a:gd name="connsiteY3-198" fmla="*/ 1112562 h 1112562"/>
                  <a:gd name="connsiteX4-199" fmla="*/ 397252 w 778664"/>
                  <a:gd name="connsiteY4-200" fmla="*/ 1103987 h 1112562"/>
                  <a:gd name="connsiteX0-201" fmla="*/ 397252 w 778664"/>
                  <a:gd name="connsiteY0-202" fmla="*/ 1103987 h 1112562"/>
                  <a:gd name="connsiteX1-203" fmla="*/ 0 w 778664"/>
                  <a:gd name="connsiteY1-204" fmla="*/ 0 h 1112562"/>
                  <a:gd name="connsiteX2-205" fmla="*/ 778664 w 778664"/>
                  <a:gd name="connsiteY2-206" fmla="*/ 130682 h 1112562"/>
                  <a:gd name="connsiteX3-207" fmla="*/ 694768 w 778664"/>
                  <a:gd name="connsiteY3-208" fmla="*/ 1112562 h 1112562"/>
                  <a:gd name="connsiteX4-209" fmla="*/ 397252 w 778664"/>
                  <a:gd name="connsiteY4-210" fmla="*/ 1103987 h 1112562"/>
                  <a:gd name="connsiteX0-211" fmla="*/ 397252 w 778664"/>
                  <a:gd name="connsiteY0-212" fmla="*/ 1103987 h 1112562"/>
                  <a:gd name="connsiteX1-213" fmla="*/ 0 w 778664"/>
                  <a:gd name="connsiteY1-214" fmla="*/ 0 h 1112562"/>
                  <a:gd name="connsiteX2-215" fmla="*/ 778664 w 778664"/>
                  <a:gd name="connsiteY2-216" fmla="*/ 130682 h 1112562"/>
                  <a:gd name="connsiteX3-217" fmla="*/ 694768 w 778664"/>
                  <a:gd name="connsiteY3-218" fmla="*/ 1112562 h 1112562"/>
                  <a:gd name="connsiteX4-219" fmla="*/ 397252 w 778664"/>
                  <a:gd name="connsiteY4-220" fmla="*/ 1103987 h 1112562"/>
                  <a:gd name="connsiteX0-221" fmla="*/ 123893 w 505305"/>
                  <a:gd name="connsiteY0-222" fmla="*/ 973305 h 981880"/>
                  <a:gd name="connsiteX1-223" fmla="*/ 0 w 505305"/>
                  <a:gd name="connsiteY1-224" fmla="*/ 28773 h 981880"/>
                  <a:gd name="connsiteX2-225" fmla="*/ 505305 w 505305"/>
                  <a:gd name="connsiteY2-226" fmla="*/ 0 h 981880"/>
                  <a:gd name="connsiteX3-227" fmla="*/ 421409 w 505305"/>
                  <a:gd name="connsiteY3-228" fmla="*/ 981880 h 981880"/>
                  <a:gd name="connsiteX4-229" fmla="*/ 123893 w 505305"/>
                  <a:gd name="connsiteY4-230" fmla="*/ 973305 h 981880"/>
                  <a:gd name="connsiteX0-231" fmla="*/ 123893 w 505305"/>
                  <a:gd name="connsiteY0-232" fmla="*/ 973305 h 981880"/>
                  <a:gd name="connsiteX1-233" fmla="*/ 0 w 505305"/>
                  <a:gd name="connsiteY1-234" fmla="*/ 28773 h 981880"/>
                  <a:gd name="connsiteX2-235" fmla="*/ 505305 w 505305"/>
                  <a:gd name="connsiteY2-236" fmla="*/ 0 h 981880"/>
                  <a:gd name="connsiteX3-237" fmla="*/ 421409 w 505305"/>
                  <a:gd name="connsiteY3-238" fmla="*/ 981880 h 981880"/>
                  <a:gd name="connsiteX4-239" fmla="*/ 123893 w 505305"/>
                  <a:gd name="connsiteY4-240" fmla="*/ 973305 h 981880"/>
                  <a:gd name="connsiteX0-241" fmla="*/ 123893 w 505305"/>
                  <a:gd name="connsiteY0-242" fmla="*/ 973305 h 981880"/>
                  <a:gd name="connsiteX1-243" fmla="*/ 0 w 505305"/>
                  <a:gd name="connsiteY1-244" fmla="*/ 28773 h 981880"/>
                  <a:gd name="connsiteX2-245" fmla="*/ 505305 w 505305"/>
                  <a:gd name="connsiteY2-246" fmla="*/ 0 h 981880"/>
                  <a:gd name="connsiteX3-247" fmla="*/ 421409 w 505305"/>
                  <a:gd name="connsiteY3-248" fmla="*/ 981880 h 981880"/>
                  <a:gd name="connsiteX4-249" fmla="*/ 123893 w 505305"/>
                  <a:gd name="connsiteY4-250" fmla="*/ 973305 h 981880"/>
                  <a:gd name="connsiteX0-251" fmla="*/ 123893 w 505305"/>
                  <a:gd name="connsiteY0-252" fmla="*/ 973305 h 981880"/>
                  <a:gd name="connsiteX1-253" fmla="*/ 0 w 505305"/>
                  <a:gd name="connsiteY1-254" fmla="*/ 28773 h 981880"/>
                  <a:gd name="connsiteX2-255" fmla="*/ 505305 w 505305"/>
                  <a:gd name="connsiteY2-256" fmla="*/ 0 h 981880"/>
                  <a:gd name="connsiteX3-257" fmla="*/ 421409 w 505305"/>
                  <a:gd name="connsiteY3-258" fmla="*/ 981880 h 981880"/>
                  <a:gd name="connsiteX4-259" fmla="*/ 123893 w 505305"/>
                  <a:gd name="connsiteY4-260" fmla="*/ 973305 h 981880"/>
                  <a:gd name="connsiteX0-261" fmla="*/ 118198 w 499610"/>
                  <a:gd name="connsiteY0-262" fmla="*/ 973305 h 981880"/>
                  <a:gd name="connsiteX1-263" fmla="*/ 0 w 499610"/>
                  <a:gd name="connsiteY1-264" fmla="*/ 11688 h 981880"/>
                  <a:gd name="connsiteX2-265" fmla="*/ 499610 w 499610"/>
                  <a:gd name="connsiteY2-266" fmla="*/ 0 h 981880"/>
                  <a:gd name="connsiteX3-267" fmla="*/ 415714 w 499610"/>
                  <a:gd name="connsiteY3-268" fmla="*/ 981880 h 981880"/>
                  <a:gd name="connsiteX4-269" fmla="*/ 118198 w 499610"/>
                  <a:gd name="connsiteY4-270" fmla="*/ 973305 h 981880"/>
                  <a:gd name="connsiteX0-271" fmla="*/ 118198 w 499610"/>
                  <a:gd name="connsiteY0-272" fmla="*/ 973305 h 981880"/>
                  <a:gd name="connsiteX1-273" fmla="*/ 0 w 499610"/>
                  <a:gd name="connsiteY1-274" fmla="*/ 11688 h 981880"/>
                  <a:gd name="connsiteX2-275" fmla="*/ 499610 w 499610"/>
                  <a:gd name="connsiteY2-276" fmla="*/ 0 h 981880"/>
                  <a:gd name="connsiteX3-277" fmla="*/ 415714 w 499610"/>
                  <a:gd name="connsiteY3-278" fmla="*/ 981880 h 981880"/>
                  <a:gd name="connsiteX4-279" fmla="*/ 118198 w 499610"/>
                  <a:gd name="connsiteY4-280" fmla="*/ 973305 h 981880"/>
                  <a:gd name="connsiteX0-281" fmla="*/ 118198 w 499610"/>
                  <a:gd name="connsiteY0-282" fmla="*/ 973305 h 981880"/>
                  <a:gd name="connsiteX1-283" fmla="*/ 0 w 499610"/>
                  <a:gd name="connsiteY1-284" fmla="*/ 11688 h 981880"/>
                  <a:gd name="connsiteX2-285" fmla="*/ 499610 w 499610"/>
                  <a:gd name="connsiteY2-286" fmla="*/ 0 h 981880"/>
                  <a:gd name="connsiteX3-287" fmla="*/ 415714 w 499610"/>
                  <a:gd name="connsiteY3-288" fmla="*/ 981880 h 981880"/>
                  <a:gd name="connsiteX4-289" fmla="*/ 118198 w 499610"/>
                  <a:gd name="connsiteY4-290" fmla="*/ 973305 h 981880"/>
                  <a:gd name="connsiteX0-291" fmla="*/ 118198 w 499610"/>
                  <a:gd name="connsiteY0-292" fmla="*/ 973305 h 981880"/>
                  <a:gd name="connsiteX1-293" fmla="*/ 0 w 499610"/>
                  <a:gd name="connsiteY1-294" fmla="*/ 11688 h 981880"/>
                  <a:gd name="connsiteX2-295" fmla="*/ 499610 w 499610"/>
                  <a:gd name="connsiteY2-296" fmla="*/ 0 h 981880"/>
                  <a:gd name="connsiteX3-297" fmla="*/ 415714 w 499610"/>
                  <a:gd name="connsiteY3-298" fmla="*/ 981880 h 981880"/>
                  <a:gd name="connsiteX4-299" fmla="*/ 118198 w 499610"/>
                  <a:gd name="connsiteY4-300" fmla="*/ 973305 h 981880"/>
                  <a:gd name="connsiteX0-301" fmla="*/ 118198 w 499610"/>
                  <a:gd name="connsiteY0-302" fmla="*/ 973305 h 981880"/>
                  <a:gd name="connsiteX1-303" fmla="*/ 0 w 499610"/>
                  <a:gd name="connsiteY1-304" fmla="*/ 11688 h 981880"/>
                  <a:gd name="connsiteX2-305" fmla="*/ 499610 w 499610"/>
                  <a:gd name="connsiteY2-306" fmla="*/ 0 h 981880"/>
                  <a:gd name="connsiteX3-307" fmla="*/ 415714 w 499610"/>
                  <a:gd name="connsiteY3-308" fmla="*/ 981880 h 981880"/>
                  <a:gd name="connsiteX4-309" fmla="*/ 118198 w 499610"/>
                  <a:gd name="connsiteY4-310" fmla="*/ 973305 h 981880"/>
                  <a:gd name="connsiteX0-311" fmla="*/ 118198 w 499610"/>
                  <a:gd name="connsiteY0-312" fmla="*/ 973305 h 976186"/>
                  <a:gd name="connsiteX1-313" fmla="*/ 0 w 499610"/>
                  <a:gd name="connsiteY1-314" fmla="*/ 11688 h 976186"/>
                  <a:gd name="connsiteX2-315" fmla="*/ 499610 w 499610"/>
                  <a:gd name="connsiteY2-316" fmla="*/ 0 h 976186"/>
                  <a:gd name="connsiteX3-317" fmla="*/ 273339 w 499610"/>
                  <a:gd name="connsiteY3-318" fmla="*/ 976186 h 976186"/>
                  <a:gd name="connsiteX4-319" fmla="*/ 118198 w 499610"/>
                  <a:gd name="connsiteY4-320" fmla="*/ 973305 h 976186"/>
                  <a:gd name="connsiteX0-321" fmla="*/ 118198 w 499610"/>
                  <a:gd name="connsiteY0-322" fmla="*/ 973305 h 976186"/>
                  <a:gd name="connsiteX1-323" fmla="*/ 0 w 499610"/>
                  <a:gd name="connsiteY1-324" fmla="*/ 11688 h 976186"/>
                  <a:gd name="connsiteX2-325" fmla="*/ 499610 w 499610"/>
                  <a:gd name="connsiteY2-326" fmla="*/ 0 h 976186"/>
                  <a:gd name="connsiteX3-327" fmla="*/ 273339 w 499610"/>
                  <a:gd name="connsiteY3-328" fmla="*/ 976186 h 976186"/>
                  <a:gd name="connsiteX4-329" fmla="*/ 118198 w 499610"/>
                  <a:gd name="connsiteY4-330" fmla="*/ 973305 h 976186"/>
                  <a:gd name="connsiteX0-331" fmla="*/ 197928 w 499610"/>
                  <a:gd name="connsiteY0-332" fmla="*/ 973305 h 976186"/>
                  <a:gd name="connsiteX1-333" fmla="*/ 0 w 499610"/>
                  <a:gd name="connsiteY1-334" fmla="*/ 11688 h 976186"/>
                  <a:gd name="connsiteX2-335" fmla="*/ 499610 w 499610"/>
                  <a:gd name="connsiteY2-336" fmla="*/ 0 h 976186"/>
                  <a:gd name="connsiteX3-337" fmla="*/ 273339 w 499610"/>
                  <a:gd name="connsiteY3-338" fmla="*/ 976186 h 976186"/>
                  <a:gd name="connsiteX4-339" fmla="*/ 197928 w 499610"/>
                  <a:gd name="connsiteY4-340" fmla="*/ 973305 h 976186"/>
                  <a:gd name="connsiteX0-341" fmla="*/ 197928 w 499610"/>
                  <a:gd name="connsiteY0-342" fmla="*/ 973305 h 976186"/>
                  <a:gd name="connsiteX1-343" fmla="*/ 0 w 499610"/>
                  <a:gd name="connsiteY1-344" fmla="*/ 11688 h 976186"/>
                  <a:gd name="connsiteX2-345" fmla="*/ 499610 w 499610"/>
                  <a:gd name="connsiteY2-346" fmla="*/ 0 h 976186"/>
                  <a:gd name="connsiteX3-347" fmla="*/ 273339 w 499610"/>
                  <a:gd name="connsiteY3-348" fmla="*/ 976186 h 976186"/>
                  <a:gd name="connsiteX4-349" fmla="*/ 197928 w 499610"/>
                  <a:gd name="connsiteY4-350" fmla="*/ 973305 h 976186"/>
                  <a:gd name="connsiteX0-351" fmla="*/ 197928 w 499610"/>
                  <a:gd name="connsiteY0-352" fmla="*/ 973305 h 976186"/>
                  <a:gd name="connsiteX1-353" fmla="*/ 0 w 499610"/>
                  <a:gd name="connsiteY1-354" fmla="*/ 11688 h 976186"/>
                  <a:gd name="connsiteX2-355" fmla="*/ 499610 w 499610"/>
                  <a:gd name="connsiteY2-356" fmla="*/ 0 h 976186"/>
                  <a:gd name="connsiteX3-357" fmla="*/ 273339 w 499610"/>
                  <a:gd name="connsiteY3-358" fmla="*/ 976186 h 976186"/>
                  <a:gd name="connsiteX4-359" fmla="*/ 197928 w 499610"/>
                  <a:gd name="connsiteY4-360" fmla="*/ 973305 h 976186"/>
                  <a:gd name="connsiteX0-361" fmla="*/ 197928 w 499610"/>
                  <a:gd name="connsiteY0-362" fmla="*/ 973305 h 976186"/>
                  <a:gd name="connsiteX1-363" fmla="*/ 0 w 499610"/>
                  <a:gd name="connsiteY1-364" fmla="*/ 11688 h 976186"/>
                  <a:gd name="connsiteX2-365" fmla="*/ 499610 w 499610"/>
                  <a:gd name="connsiteY2-366" fmla="*/ 0 h 976186"/>
                  <a:gd name="connsiteX3-367" fmla="*/ 273339 w 499610"/>
                  <a:gd name="connsiteY3-368" fmla="*/ 976186 h 976186"/>
                  <a:gd name="connsiteX4-369" fmla="*/ 197928 w 499610"/>
                  <a:gd name="connsiteY4-370" fmla="*/ 973305 h 976186"/>
                  <a:gd name="connsiteX0-371" fmla="*/ 197928 w 503138"/>
                  <a:gd name="connsiteY0-372" fmla="*/ 961687 h 964568"/>
                  <a:gd name="connsiteX1-373" fmla="*/ 0 w 503138"/>
                  <a:gd name="connsiteY1-374" fmla="*/ 70 h 964568"/>
                  <a:gd name="connsiteX2-375" fmla="*/ 503138 w 503138"/>
                  <a:gd name="connsiteY2-376" fmla="*/ 154187 h 964568"/>
                  <a:gd name="connsiteX3-377" fmla="*/ 273339 w 503138"/>
                  <a:gd name="connsiteY3-378" fmla="*/ 964568 h 964568"/>
                  <a:gd name="connsiteX4-379" fmla="*/ 197928 w 503138"/>
                  <a:gd name="connsiteY4-380" fmla="*/ 961687 h 964568"/>
                  <a:gd name="connsiteX0-381" fmla="*/ 201456 w 506666"/>
                  <a:gd name="connsiteY0-382" fmla="*/ 807500 h 810381"/>
                  <a:gd name="connsiteX1-383" fmla="*/ 0 w 506666"/>
                  <a:gd name="connsiteY1-384" fmla="*/ 15216 h 810381"/>
                  <a:gd name="connsiteX2-385" fmla="*/ 506666 w 506666"/>
                  <a:gd name="connsiteY2-386" fmla="*/ 0 h 810381"/>
                  <a:gd name="connsiteX3-387" fmla="*/ 276867 w 506666"/>
                  <a:gd name="connsiteY3-388" fmla="*/ 810381 h 810381"/>
                  <a:gd name="connsiteX4-389" fmla="*/ 201456 w 506666"/>
                  <a:gd name="connsiteY4-390" fmla="*/ 807500 h 810381"/>
                  <a:gd name="connsiteX0-391" fmla="*/ 201456 w 506666"/>
                  <a:gd name="connsiteY0-392" fmla="*/ 807500 h 811593"/>
                  <a:gd name="connsiteX1-393" fmla="*/ 0 w 506666"/>
                  <a:gd name="connsiteY1-394" fmla="*/ 15216 h 811593"/>
                  <a:gd name="connsiteX2-395" fmla="*/ 506666 w 506666"/>
                  <a:gd name="connsiteY2-396" fmla="*/ 0 h 811593"/>
                  <a:gd name="connsiteX3-397" fmla="*/ 276867 w 506666"/>
                  <a:gd name="connsiteY3-398" fmla="*/ 810381 h 811593"/>
                  <a:gd name="connsiteX4-399" fmla="*/ 201456 w 506666"/>
                  <a:gd name="connsiteY4-400" fmla="*/ 807500 h 811593"/>
                  <a:gd name="connsiteX0-401" fmla="*/ 135576 w 506666"/>
                  <a:gd name="connsiteY0-402" fmla="*/ 818480 h 818480"/>
                  <a:gd name="connsiteX1-403" fmla="*/ 0 w 506666"/>
                  <a:gd name="connsiteY1-404" fmla="*/ 15216 h 818480"/>
                  <a:gd name="connsiteX2-405" fmla="*/ 506666 w 506666"/>
                  <a:gd name="connsiteY2-406" fmla="*/ 0 h 818480"/>
                  <a:gd name="connsiteX3-407" fmla="*/ 276867 w 506666"/>
                  <a:gd name="connsiteY3-408" fmla="*/ 810381 h 818480"/>
                  <a:gd name="connsiteX4-409" fmla="*/ 135576 w 506666"/>
                  <a:gd name="connsiteY4-410" fmla="*/ 818480 h 818480"/>
                  <a:gd name="connsiteX0-411" fmla="*/ 135576 w 506666"/>
                  <a:gd name="connsiteY0-412" fmla="*/ 818480 h 818480"/>
                  <a:gd name="connsiteX1-413" fmla="*/ 0 w 506666"/>
                  <a:gd name="connsiteY1-414" fmla="*/ 15216 h 818480"/>
                  <a:gd name="connsiteX2-415" fmla="*/ 506666 w 506666"/>
                  <a:gd name="connsiteY2-416" fmla="*/ 0 h 818480"/>
                  <a:gd name="connsiteX3-417" fmla="*/ 331766 w 506666"/>
                  <a:gd name="connsiteY3-418" fmla="*/ 803061 h 818480"/>
                  <a:gd name="connsiteX4-419" fmla="*/ 135576 w 506666"/>
                  <a:gd name="connsiteY4-420" fmla="*/ 818480 h 818480"/>
                  <a:gd name="connsiteX0-421" fmla="*/ 135576 w 506666"/>
                  <a:gd name="connsiteY0-422" fmla="*/ 818480 h 818480"/>
                  <a:gd name="connsiteX1-423" fmla="*/ 0 w 506666"/>
                  <a:gd name="connsiteY1-424" fmla="*/ 15216 h 818480"/>
                  <a:gd name="connsiteX2-425" fmla="*/ 506666 w 506666"/>
                  <a:gd name="connsiteY2-426" fmla="*/ 0 h 818480"/>
                  <a:gd name="connsiteX3-427" fmla="*/ 331766 w 506666"/>
                  <a:gd name="connsiteY3-428" fmla="*/ 803061 h 818480"/>
                  <a:gd name="connsiteX4-429" fmla="*/ 135576 w 506666"/>
                  <a:gd name="connsiteY4-430" fmla="*/ 818480 h 818480"/>
                  <a:gd name="connsiteX0-431" fmla="*/ 135576 w 506666"/>
                  <a:gd name="connsiteY0-432" fmla="*/ 818480 h 818480"/>
                  <a:gd name="connsiteX1-433" fmla="*/ 0 w 506666"/>
                  <a:gd name="connsiteY1-434" fmla="*/ 15216 h 818480"/>
                  <a:gd name="connsiteX2-435" fmla="*/ 506666 w 506666"/>
                  <a:gd name="connsiteY2-436" fmla="*/ 0 h 818480"/>
                  <a:gd name="connsiteX3-437" fmla="*/ 331766 w 506666"/>
                  <a:gd name="connsiteY3-438" fmla="*/ 803061 h 818480"/>
                  <a:gd name="connsiteX4-439" fmla="*/ 135576 w 506666"/>
                  <a:gd name="connsiteY4-440" fmla="*/ 818480 h 818480"/>
                  <a:gd name="connsiteX0-441" fmla="*/ 135576 w 506666"/>
                  <a:gd name="connsiteY0-442" fmla="*/ 818480 h 818480"/>
                  <a:gd name="connsiteX1-443" fmla="*/ 0 w 506666"/>
                  <a:gd name="connsiteY1-444" fmla="*/ 7896 h 818480"/>
                  <a:gd name="connsiteX2-445" fmla="*/ 506666 w 506666"/>
                  <a:gd name="connsiteY2-446" fmla="*/ 0 h 818480"/>
                  <a:gd name="connsiteX3-447" fmla="*/ 331766 w 506666"/>
                  <a:gd name="connsiteY3-448" fmla="*/ 803061 h 818480"/>
                  <a:gd name="connsiteX4-449" fmla="*/ 135576 w 506666"/>
                  <a:gd name="connsiteY4-450" fmla="*/ 818480 h 818480"/>
                  <a:gd name="connsiteX0-451" fmla="*/ 135576 w 506666"/>
                  <a:gd name="connsiteY0-452" fmla="*/ 818480 h 818480"/>
                  <a:gd name="connsiteX1-453" fmla="*/ 0 w 506666"/>
                  <a:gd name="connsiteY1-454" fmla="*/ 7896 h 818480"/>
                  <a:gd name="connsiteX2-455" fmla="*/ 506666 w 506666"/>
                  <a:gd name="connsiteY2-456" fmla="*/ 0 h 818480"/>
                  <a:gd name="connsiteX3-457" fmla="*/ 331766 w 506666"/>
                  <a:gd name="connsiteY3-458" fmla="*/ 803061 h 818480"/>
                  <a:gd name="connsiteX4-459" fmla="*/ 135576 w 506666"/>
                  <a:gd name="connsiteY4-460" fmla="*/ 818480 h 818480"/>
                  <a:gd name="connsiteX0-461" fmla="*/ 45472 w 559302"/>
                  <a:gd name="connsiteY0-462" fmla="*/ 807500 h 807500"/>
                  <a:gd name="connsiteX1-463" fmla="*/ 52636 w 559302"/>
                  <a:gd name="connsiteY1-464" fmla="*/ 7896 h 807500"/>
                  <a:gd name="connsiteX2-465" fmla="*/ 559302 w 559302"/>
                  <a:gd name="connsiteY2-466" fmla="*/ 0 h 807500"/>
                  <a:gd name="connsiteX3-467" fmla="*/ 384402 w 559302"/>
                  <a:gd name="connsiteY3-468" fmla="*/ 803061 h 807500"/>
                  <a:gd name="connsiteX4-469" fmla="*/ 45472 w 559302"/>
                  <a:gd name="connsiteY4-470" fmla="*/ 807500 h 807500"/>
                  <a:gd name="connsiteX0-471" fmla="*/ 21974 w 535804"/>
                  <a:gd name="connsiteY0-472" fmla="*/ 807500 h 807500"/>
                  <a:gd name="connsiteX1-473" fmla="*/ 29138 w 535804"/>
                  <a:gd name="connsiteY1-474" fmla="*/ 7896 h 807500"/>
                  <a:gd name="connsiteX2-475" fmla="*/ 535804 w 535804"/>
                  <a:gd name="connsiteY2-476" fmla="*/ 0 h 807500"/>
                  <a:gd name="connsiteX3-477" fmla="*/ 360904 w 535804"/>
                  <a:gd name="connsiteY3-478" fmla="*/ 803061 h 807500"/>
                  <a:gd name="connsiteX4-479" fmla="*/ 21974 w 535804"/>
                  <a:gd name="connsiteY4-480" fmla="*/ 807500 h 807500"/>
                  <a:gd name="connsiteX0-481" fmla="*/ 128256 w 506666"/>
                  <a:gd name="connsiteY0-482" fmla="*/ 829461 h 829461"/>
                  <a:gd name="connsiteX1-483" fmla="*/ 0 w 506666"/>
                  <a:gd name="connsiteY1-484" fmla="*/ 7896 h 829461"/>
                  <a:gd name="connsiteX2-485" fmla="*/ 506666 w 506666"/>
                  <a:gd name="connsiteY2-486" fmla="*/ 0 h 829461"/>
                  <a:gd name="connsiteX3-487" fmla="*/ 331766 w 506666"/>
                  <a:gd name="connsiteY3-488" fmla="*/ 803061 h 829461"/>
                  <a:gd name="connsiteX4-489" fmla="*/ 128256 w 506666"/>
                  <a:gd name="connsiteY4-490" fmla="*/ 829461 h 829461"/>
                  <a:gd name="connsiteX0-491" fmla="*/ 128256 w 506666"/>
                  <a:gd name="connsiteY0-492" fmla="*/ 829461 h 829461"/>
                  <a:gd name="connsiteX1-493" fmla="*/ 0 w 506666"/>
                  <a:gd name="connsiteY1-494" fmla="*/ 7896 h 829461"/>
                  <a:gd name="connsiteX2-495" fmla="*/ 506666 w 506666"/>
                  <a:gd name="connsiteY2-496" fmla="*/ 0 h 829461"/>
                  <a:gd name="connsiteX3-497" fmla="*/ 331766 w 506666"/>
                  <a:gd name="connsiteY3-498" fmla="*/ 803061 h 829461"/>
                  <a:gd name="connsiteX4-499" fmla="*/ 128256 w 506666"/>
                  <a:gd name="connsiteY4-500" fmla="*/ 829461 h 829461"/>
                  <a:gd name="connsiteX0-501" fmla="*/ 128256 w 506666"/>
                  <a:gd name="connsiteY0-502" fmla="*/ 829461 h 829461"/>
                  <a:gd name="connsiteX1-503" fmla="*/ 0 w 506666"/>
                  <a:gd name="connsiteY1-504" fmla="*/ 7896 h 829461"/>
                  <a:gd name="connsiteX2-505" fmla="*/ 506666 w 506666"/>
                  <a:gd name="connsiteY2-506" fmla="*/ 0 h 829461"/>
                  <a:gd name="connsiteX3-507" fmla="*/ 331766 w 506666"/>
                  <a:gd name="connsiteY3-508" fmla="*/ 803061 h 829461"/>
                  <a:gd name="connsiteX4-509" fmla="*/ 128256 w 506666"/>
                  <a:gd name="connsiteY4-510" fmla="*/ 829461 h 829461"/>
                  <a:gd name="connsiteX0-511" fmla="*/ 128256 w 506666"/>
                  <a:gd name="connsiteY0-512" fmla="*/ 829461 h 830473"/>
                  <a:gd name="connsiteX1-513" fmla="*/ 0 w 506666"/>
                  <a:gd name="connsiteY1-514" fmla="*/ 7896 h 830473"/>
                  <a:gd name="connsiteX2-515" fmla="*/ 506666 w 506666"/>
                  <a:gd name="connsiteY2-516" fmla="*/ 0 h 830473"/>
                  <a:gd name="connsiteX3-517" fmla="*/ 331766 w 506666"/>
                  <a:gd name="connsiteY3-518" fmla="*/ 828681 h 830473"/>
                  <a:gd name="connsiteX4-519" fmla="*/ 128256 w 506666"/>
                  <a:gd name="connsiteY4-520" fmla="*/ 829461 h 830473"/>
                  <a:gd name="connsiteX0-521" fmla="*/ 128256 w 506666"/>
                  <a:gd name="connsiteY0-522" fmla="*/ 829461 h 830473"/>
                  <a:gd name="connsiteX1-523" fmla="*/ 0 w 506666"/>
                  <a:gd name="connsiteY1-524" fmla="*/ 7896 h 830473"/>
                  <a:gd name="connsiteX2-525" fmla="*/ 506666 w 506666"/>
                  <a:gd name="connsiteY2-526" fmla="*/ 0 h 830473"/>
                  <a:gd name="connsiteX3-527" fmla="*/ 331766 w 506666"/>
                  <a:gd name="connsiteY3-528" fmla="*/ 828681 h 830473"/>
                  <a:gd name="connsiteX4-529" fmla="*/ 128256 w 506666"/>
                  <a:gd name="connsiteY4-530" fmla="*/ 829461 h 830473"/>
                  <a:gd name="connsiteX0-531" fmla="*/ 128256 w 506666"/>
                  <a:gd name="connsiteY0-532" fmla="*/ 821565 h 822577"/>
                  <a:gd name="connsiteX1-533" fmla="*/ 0 w 506666"/>
                  <a:gd name="connsiteY1-534" fmla="*/ 0 h 822577"/>
                  <a:gd name="connsiteX2-535" fmla="*/ 506666 w 506666"/>
                  <a:gd name="connsiteY2-536" fmla="*/ 255115 h 822577"/>
                  <a:gd name="connsiteX3-537" fmla="*/ 331766 w 506666"/>
                  <a:gd name="connsiteY3-538" fmla="*/ 820785 h 822577"/>
                  <a:gd name="connsiteX4-539" fmla="*/ 128256 w 506666"/>
                  <a:gd name="connsiteY4-540" fmla="*/ 821565 h 822577"/>
                  <a:gd name="connsiteX0-541" fmla="*/ 128256 w 506666"/>
                  <a:gd name="connsiteY0-542" fmla="*/ 821565 h 822577"/>
                  <a:gd name="connsiteX1-543" fmla="*/ 0 w 506666"/>
                  <a:gd name="connsiteY1-544" fmla="*/ 0 h 822577"/>
                  <a:gd name="connsiteX2-545" fmla="*/ 506666 w 506666"/>
                  <a:gd name="connsiteY2-546" fmla="*/ 255115 h 822577"/>
                  <a:gd name="connsiteX3-547" fmla="*/ 331766 w 506666"/>
                  <a:gd name="connsiteY3-548" fmla="*/ 820785 h 822577"/>
                  <a:gd name="connsiteX4-549" fmla="*/ 128256 w 506666"/>
                  <a:gd name="connsiteY4-550" fmla="*/ 821565 h 822577"/>
                  <a:gd name="connsiteX0-551" fmla="*/ 128256 w 506666"/>
                  <a:gd name="connsiteY0-552" fmla="*/ 821565 h 822577"/>
                  <a:gd name="connsiteX1-553" fmla="*/ 0 w 506666"/>
                  <a:gd name="connsiteY1-554" fmla="*/ 0 h 822577"/>
                  <a:gd name="connsiteX2-555" fmla="*/ 506666 w 506666"/>
                  <a:gd name="connsiteY2-556" fmla="*/ 255115 h 822577"/>
                  <a:gd name="connsiteX3-557" fmla="*/ 331766 w 506666"/>
                  <a:gd name="connsiteY3-558" fmla="*/ 820785 h 822577"/>
                  <a:gd name="connsiteX4-559" fmla="*/ 128256 w 506666"/>
                  <a:gd name="connsiteY4-560" fmla="*/ 821565 h 822577"/>
                  <a:gd name="connsiteX0-561" fmla="*/ 135770 w 514180"/>
                  <a:gd name="connsiteY0-562" fmla="*/ 577341 h 578353"/>
                  <a:gd name="connsiteX1-563" fmla="*/ 0 w 514180"/>
                  <a:gd name="connsiteY1-564" fmla="*/ 0 h 578353"/>
                  <a:gd name="connsiteX2-565" fmla="*/ 514180 w 514180"/>
                  <a:gd name="connsiteY2-566" fmla="*/ 10891 h 578353"/>
                  <a:gd name="connsiteX3-567" fmla="*/ 339280 w 514180"/>
                  <a:gd name="connsiteY3-568" fmla="*/ 576561 h 578353"/>
                  <a:gd name="connsiteX4-569" fmla="*/ 135770 w 514180"/>
                  <a:gd name="connsiteY4-570" fmla="*/ 577341 h 578353"/>
                  <a:gd name="connsiteX0-571" fmla="*/ 135770 w 514180"/>
                  <a:gd name="connsiteY0-572" fmla="*/ 577341 h 578353"/>
                  <a:gd name="connsiteX1-573" fmla="*/ 0 w 514180"/>
                  <a:gd name="connsiteY1-574" fmla="*/ 0 h 578353"/>
                  <a:gd name="connsiteX2-575" fmla="*/ 514180 w 514180"/>
                  <a:gd name="connsiteY2-576" fmla="*/ 10891 h 578353"/>
                  <a:gd name="connsiteX3-577" fmla="*/ 339280 w 514180"/>
                  <a:gd name="connsiteY3-578" fmla="*/ 576561 h 578353"/>
                  <a:gd name="connsiteX4-579" fmla="*/ 135770 w 514180"/>
                  <a:gd name="connsiteY4-580" fmla="*/ 577341 h 578353"/>
                  <a:gd name="connsiteX0-581" fmla="*/ 135770 w 514180"/>
                  <a:gd name="connsiteY0-582" fmla="*/ 577341 h 578353"/>
                  <a:gd name="connsiteX1-583" fmla="*/ 0 w 514180"/>
                  <a:gd name="connsiteY1-584" fmla="*/ 0 h 578353"/>
                  <a:gd name="connsiteX2-585" fmla="*/ 514180 w 514180"/>
                  <a:gd name="connsiteY2-586" fmla="*/ 10891 h 578353"/>
                  <a:gd name="connsiteX3-587" fmla="*/ 339280 w 514180"/>
                  <a:gd name="connsiteY3-588" fmla="*/ 576561 h 578353"/>
                  <a:gd name="connsiteX4-589" fmla="*/ 135770 w 514180"/>
                  <a:gd name="connsiteY4-590" fmla="*/ 577341 h 578353"/>
                  <a:gd name="connsiteX0-591" fmla="*/ 135770 w 514180"/>
                  <a:gd name="connsiteY0-592" fmla="*/ 577341 h 577341"/>
                  <a:gd name="connsiteX1-593" fmla="*/ 0 w 514180"/>
                  <a:gd name="connsiteY1-594" fmla="*/ 0 h 577341"/>
                  <a:gd name="connsiteX2-595" fmla="*/ 514180 w 514180"/>
                  <a:gd name="connsiteY2-596" fmla="*/ 10891 h 577341"/>
                  <a:gd name="connsiteX3-597" fmla="*/ 404259 w 514180"/>
                  <a:gd name="connsiteY3-598" fmla="*/ 386400 h 577341"/>
                  <a:gd name="connsiteX4-599" fmla="*/ 135770 w 514180"/>
                  <a:gd name="connsiteY4-600" fmla="*/ 577341 h 577341"/>
                  <a:gd name="connsiteX0-601" fmla="*/ 100781 w 514180"/>
                  <a:gd name="connsiteY0-602" fmla="*/ 432218 h 432218"/>
                  <a:gd name="connsiteX1-603" fmla="*/ 0 w 514180"/>
                  <a:gd name="connsiteY1-604" fmla="*/ 0 h 432218"/>
                  <a:gd name="connsiteX2-605" fmla="*/ 514180 w 514180"/>
                  <a:gd name="connsiteY2-606" fmla="*/ 10891 h 432218"/>
                  <a:gd name="connsiteX3-607" fmla="*/ 404259 w 514180"/>
                  <a:gd name="connsiteY3-608" fmla="*/ 386400 h 432218"/>
                  <a:gd name="connsiteX4-609" fmla="*/ 100781 w 514180"/>
                  <a:gd name="connsiteY4-610" fmla="*/ 432218 h 432218"/>
                  <a:gd name="connsiteX0-611" fmla="*/ 100781 w 514180"/>
                  <a:gd name="connsiteY0-612" fmla="*/ 432218 h 432218"/>
                  <a:gd name="connsiteX1-613" fmla="*/ 0 w 514180"/>
                  <a:gd name="connsiteY1-614" fmla="*/ 0 h 432218"/>
                  <a:gd name="connsiteX2-615" fmla="*/ 514180 w 514180"/>
                  <a:gd name="connsiteY2-616" fmla="*/ 10891 h 432218"/>
                  <a:gd name="connsiteX3-617" fmla="*/ 404259 w 514180"/>
                  <a:gd name="connsiteY3-618" fmla="*/ 386400 h 432218"/>
                  <a:gd name="connsiteX4-619" fmla="*/ 100781 w 514180"/>
                  <a:gd name="connsiteY4-620" fmla="*/ 432218 h 432218"/>
                  <a:gd name="connsiteX0-621" fmla="*/ 100781 w 514180"/>
                  <a:gd name="connsiteY0-622" fmla="*/ 402193 h 402193"/>
                  <a:gd name="connsiteX1-623" fmla="*/ 0 w 514180"/>
                  <a:gd name="connsiteY1-624" fmla="*/ 0 h 402193"/>
                  <a:gd name="connsiteX2-625" fmla="*/ 514180 w 514180"/>
                  <a:gd name="connsiteY2-626" fmla="*/ 10891 h 402193"/>
                  <a:gd name="connsiteX3-627" fmla="*/ 404259 w 514180"/>
                  <a:gd name="connsiteY3-628" fmla="*/ 386400 h 402193"/>
                  <a:gd name="connsiteX4-629" fmla="*/ 100781 w 514180"/>
                  <a:gd name="connsiteY4-630" fmla="*/ 402193 h 40219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14180" h="402193">
                    <a:moveTo>
                      <a:pt x="100781" y="402193"/>
                    </a:moveTo>
                    <a:cubicBezTo>
                      <a:pt x="60584" y="194221"/>
                      <a:pt x="96631" y="442038"/>
                      <a:pt x="0" y="0"/>
                    </a:cubicBezTo>
                    <a:lnTo>
                      <a:pt x="514180" y="10891"/>
                    </a:lnTo>
                    <a:cubicBezTo>
                      <a:pt x="417353" y="348331"/>
                      <a:pt x="491637" y="89943"/>
                      <a:pt x="404259" y="386400"/>
                    </a:cubicBezTo>
                    <a:cubicBezTo>
                      <a:pt x="357814" y="390704"/>
                      <a:pt x="168880" y="400727"/>
                      <a:pt x="100781" y="4021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95000"/>
                      <a:alpha val="5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5" name="Freeform 274"/>
              <p:cNvSpPr/>
              <p:nvPr/>
            </p:nvSpPr>
            <p:spPr>
              <a:xfrm>
                <a:off x="3561391" y="5433960"/>
                <a:ext cx="573725" cy="1015589"/>
              </a:xfrm>
              <a:custGeom>
                <a:avLst/>
                <a:gdLst>
                  <a:gd name="connsiteX0" fmla="*/ 139870 w 1040633"/>
                  <a:gd name="connsiteY0" fmla="*/ 1191723 h 1219697"/>
                  <a:gd name="connsiteX1" fmla="*/ 0 w 1040633"/>
                  <a:gd name="connsiteY1" fmla="*/ 0 h 1219697"/>
                  <a:gd name="connsiteX2" fmla="*/ 1040633 w 1040633"/>
                  <a:gd name="connsiteY2" fmla="*/ 16785 h 1219697"/>
                  <a:gd name="connsiteX3" fmla="*/ 833625 w 1040633"/>
                  <a:gd name="connsiteY3" fmla="*/ 1219697 h 1219697"/>
                  <a:gd name="connsiteX4" fmla="*/ 139870 w 1040633"/>
                  <a:gd name="connsiteY4" fmla="*/ 1191723 h 1219697"/>
                  <a:gd name="connsiteX0-1" fmla="*/ 139870 w 1040633"/>
                  <a:gd name="connsiteY0-2" fmla="*/ 1191723 h 1219697"/>
                  <a:gd name="connsiteX1-3" fmla="*/ 0 w 1040633"/>
                  <a:gd name="connsiteY1-4" fmla="*/ 0 h 1219697"/>
                  <a:gd name="connsiteX2-5" fmla="*/ 1040633 w 1040633"/>
                  <a:gd name="connsiteY2-6" fmla="*/ 16785 h 1219697"/>
                  <a:gd name="connsiteX3-7" fmla="*/ 833625 w 1040633"/>
                  <a:gd name="connsiteY3-8" fmla="*/ 1219697 h 1219697"/>
                  <a:gd name="connsiteX4-9" fmla="*/ 139870 w 1040633"/>
                  <a:gd name="connsiteY4-10" fmla="*/ 1191723 h 1219697"/>
                  <a:gd name="connsiteX0-11" fmla="*/ 139870 w 1040633"/>
                  <a:gd name="connsiteY0-12" fmla="*/ 1191723 h 1219697"/>
                  <a:gd name="connsiteX1-13" fmla="*/ 0 w 1040633"/>
                  <a:gd name="connsiteY1-14" fmla="*/ 0 h 1219697"/>
                  <a:gd name="connsiteX2-15" fmla="*/ 1040633 w 1040633"/>
                  <a:gd name="connsiteY2-16" fmla="*/ 16785 h 1219697"/>
                  <a:gd name="connsiteX3-17" fmla="*/ 833625 w 1040633"/>
                  <a:gd name="connsiteY3-18" fmla="*/ 1219697 h 1219697"/>
                  <a:gd name="connsiteX4-19" fmla="*/ 139870 w 1040633"/>
                  <a:gd name="connsiteY4-20" fmla="*/ 1191723 h 1219697"/>
                  <a:gd name="connsiteX0-21" fmla="*/ 139870 w 1040633"/>
                  <a:gd name="connsiteY0-22" fmla="*/ 1191723 h 1219697"/>
                  <a:gd name="connsiteX1-23" fmla="*/ 0 w 1040633"/>
                  <a:gd name="connsiteY1-24" fmla="*/ 0 h 1219697"/>
                  <a:gd name="connsiteX2-25" fmla="*/ 1040633 w 1040633"/>
                  <a:gd name="connsiteY2-26" fmla="*/ 16785 h 1219697"/>
                  <a:gd name="connsiteX3-27" fmla="*/ 833625 w 1040633"/>
                  <a:gd name="connsiteY3-28" fmla="*/ 1219697 h 1219697"/>
                  <a:gd name="connsiteX4-29" fmla="*/ 139870 w 1040633"/>
                  <a:gd name="connsiteY4-30" fmla="*/ 1191723 h 1219697"/>
                  <a:gd name="connsiteX0-31" fmla="*/ 139870 w 1040633"/>
                  <a:gd name="connsiteY0-32" fmla="*/ 1191723 h 1219697"/>
                  <a:gd name="connsiteX1-33" fmla="*/ 0 w 1040633"/>
                  <a:gd name="connsiteY1-34" fmla="*/ 0 h 1219697"/>
                  <a:gd name="connsiteX2-35" fmla="*/ 1040633 w 1040633"/>
                  <a:gd name="connsiteY2-36" fmla="*/ 16785 h 1219697"/>
                  <a:gd name="connsiteX3-37" fmla="*/ 833625 w 1040633"/>
                  <a:gd name="connsiteY3-38" fmla="*/ 1219697 h 1219697"/>
                  <a:gd name="connsiteX4-39" fmla="*/ 139870 w 1040633"/>
                  <a:gd name="connsiteY4-40" fmla="*/ 1191723 h 1219697"/>
                  <a:gd name="connsiteX0-41" fmla="*/ 139870 w 1040633"/>
                  <a:gd name="connsiteY0-42" fmla="*/ 1191723 h 1219697"/>
                  <a:gd name="connsiteX1-43" fmla="*/ 0 w 1040633"/>
                  <a:gd name="connsiteY1-44" fmla="*/ 0 h 1219697"/>
                  <a:gd name="connsiteX2-45" fmla="*/ 1040633 w 1040633"/>
                  <a:gd name="connsiteY2-46" fmla="*/ 16785 h 1219697"/>
                  <a:gd name="connsiteX3-47" fmla="*/ 833625 w 1040633"/>
                  <a:gd name="connsiteY3-48" fmla="*/ 1219697 h 1219697"/>
                  <a:gd name="connsiteX4-49" fmla="*/ 418712 w 1040633"/>
                  <a:gd name="connsiteY4-50" fmla="*/ 1189324 h 1219697"/>
                  <a:gd name="connsiteX5" fmla="*/ 139870 w 1040633"/>
                  <a:gd name="connsiteY5" fmla="*/ 1191723 h 1219697"/>
                  <a:gd name="connsiteX0-51" fmla="*/ 139870 w 1040633"/>
                  <a:gd name="connsiteY0-52" fmla="*/ 1191723 h 1355926"/>
                  <a:gd name="connsiteX1-53" fmla="*/ 0 w 1040633"/>
                  <a:gd name="connsiteY1-54" fmla="*/ 0 h 1355926"/>
                  <a:gd name="connsiteX2-55" fmla="*/ 1040633 w 1040633"/>
                  <a:gd name="connsiteY2-56" fmla="*/ 16785 h 1355926"/>
                  <a:gd name="connsiteX3-57" fmla="*/ 833625 w 1040633"/>
                  <a:gd name="connsiteY3-58" fmla="*/ 1219697 h 1355926"/>
                  <a:gd name="connsiteX4-59" fmla="*/ 139870 w 1040633"/>
                  <a:gd name="connsiteY4-60" fmla="*/ 1191723 h 1355926"/>
                  <a:gd name="connsiteX0-61" fmla="*/ 139870 w 1040633"/>
                  <a:gd name="connsiteY0-62" fmla="*/ 1191723 h 1289901"/>
                  <a:gd name="connsiteX1-63" fmla="*/ 0 w 1040633"/>
                  <a:gd name="connsiteY1-64" fmla="*/ 0 h 1289901"/>
                  <a:gd name="connsiteX2-65" fmla="*/ 1040633 w 1040633"/>
                  <a:gd name="connsiteY2-66" fmla="*/ 16785 h 1289901"/>
                  <a:gd name="connsiteX3-67" fmla="*/ 833625 w 1040633"/>
                  <a:gd name="connsiteY3-68" fmla="*/ 1219697 h 1289901"/>
                  <a:gd name="connsiteX4-69" fmla="*/ 139870 w 1040633"/>
                  <a:gd name="connsiteY4-70" fmla="*/ 1191723 h 1289901"/>
                  <a:gd name="connsiteX0-71" fmla="*/ 139870 w 1040633"/>
                  <a:gd name="connsiteY0-72" fmla="*/ 1191723 h 1219697"/>
                  <a:gd name="connsiteX1-73" fmla="*/ 0 w 1040633"/>
                  <a:gd name="connsiteY1-74" fmla="*/ 0 h 1219697"/>
                  <a:gd name="connsiteX2-75" fmla="*/ 1040633 w 1040633"/>
                  <a:gd name="connsiteY2-76" fmla="*/ 16785 h 1219697"/>
                  <a:gd name="connsiteX3-77" fmla="*/ 833625 w 1040633"/>
                  <a:gd name="connsiteY3-78" fmla="*/ 1219697 h 1219697"/>
                  <a:gd name="connsiteX4-79" fmla="*/ 139870 w 1040633"/>
                  <a:gd name="connsiteY4-80" fmla="*/ 1191723 h 1219697"/>
                  <a:gd name="connsiteX0-81" fmla="*/ 139870 w 1040633"/>
                  <a:gd name="connsiteY0-82" fmla="*/ 1191723 h 1191723"/>
                  <a:gd name="connsiteX1-83" fmla="*/ 0 w 1040633"/>
                  <a:gd name="connsiteY1-84" fmla="*/ 0 h 1191723"/>
                  <a:gd name="connsiteX2-85" fmla="*/ 1040633 w 1040633"/>
                  <a:gd name="connsiteY2-86" fmla="*/ 16785 h 1191723"/>
                  <a:gd name="connsiteX3-87" fmla="*/ 671988 w 1040633"/>
                  <a:gd name="connsiteY3-88" fmla="*/ 1158121 h 1191723"/>
                  <a:gd name="connsiteX4-89" fmla="*/ 139870 w 1040633"/>
                  <a:gd name="connsiteY4-90" fmla="*/ 1191723 h 1191723"/>
                  <a:gd name="connsiteX0-91" fmla="*/ 363082 w 1040633"/>
                  <a:gd name="connsiteY0-92" fmla="*/ 1160935 h 1160935"/>
                  <a:gd name="connsiteX1-93" fmla="*/ 0 w 1040633"/>
                  <a:gd name="connsiteY1-94" fmla="*/ 0 h 1160935"/>
                  <a:gd name="connsiteX2-95" fmla="*/ 1040633 w 1040633"/>
                  <a:gd name="connsiteY2-96" fmla="*/ 16785 h 1160935"/>
                  <a:gd name="connsiteX3-97" fmla="*/ 671988 w 1040633"/>
                  <a:gd name="connsiteY3-98" fmla="*/ 1158121 h 1160935"/>
                  <a:gd name="connsiteX4-99" fmla="*/ 363082 w 1040633"/>
                  <a:gd name="connsiteY4-100" fmla="*/ 1160935 h 1160935"/>
                  <a:gd name="connsiteX0-101" fmla="*/ 363082 w 1040633"/>
                  <a:gd name="connsiteY0-102" fmla="*/ 1160935 h 1160935"/>
                  <a:gd name="connsiteX1-103" fmla="*/ 0 w 1040633"/>
                  <a:gd name="connsiteY1-104" fmla="*/ 0 h 1160935"/>
                  <a:gd name="connsiteX2-105" fmla="*/ 1040633 w 1040633"/>
                  <a:gd name="connsiteY2-106" fmla="*/ 16785 h 1160935"/>
                  <a:gd name="connsiteX3-107" fmla="*/ 671988 w 1040633"/>
                  <a:gd name="connsiteY3-108" fmla="*/ 1158121 h 1160935"/>
                  <a:gd name="connsiteX4-109" fmla="*/ 363082 w 1040633"/>
                  <a:gd name="connsiteY4-110" fmla="*/ 1160935 h 1160935"/>
                  <a:gd name="connsiteX0-111" fmla="*/ 363082 w 1040633"/>
                  <a:gd name="connsiteY0-112" fmla="*/ 1160935 h 1160935"/>
                  <a:gd name="connsiteX1-113" fmla="*/ 0 w 1040633"/>
                  <a:gd name="connsiteY1-114" fmla="*/ 0 h 1160935"/>
                  <a:gd name="connsiteX2-115" fmla="*/ 1040633 w 1040633"/>
                  <a:gd name="connsiteY2-116" fmla="*/ 16785 h 1160935"/>
                  <a:gd name="connsiteX3-117" fmla="*/ 671988 w 1040633"/>
                  <a:gd name="connsiteY3-118" fmla="*/ 1158121 h 1160935"/>
                  <a:gd name="connsiteX4-119" fmla="*/ 363082 w 1040633"/>
                  <a:gd name="connsiteY4-120" fmla="*/ 1160935 h 1160935"/>
                  <a:gd name="connsiteX0-121" fmla="*/ 363082 w 1040633"/>
                  <a:gd name="connsiteY0-122" fmla="*/ 1160935 h 1160935"/>
                  <a:gd name="connsiteX1-123" fmla="*/ 0 w 1040633"/>
                  <a:gd name="connsiteY1-124" fmla="*/ 0 h 1160935"/>
                  <a:gd name="connsiteX2-125" fmla="*/ 1040633 w 1040633"/>
                  <a:gd name="connsiteY2-126" fmla="*/ 16785 h 1160935"/>
                  <a:gd name="connsiteX3-127" fmla="*/ 671988 w 1040633"/>
                  <a:gd name="connsiteY3-128" fmla="*/ 1158121 h 1160935"/>
                  <a:gd name="connsiteX4-129" fmla="*/ 363082 w 1040633"/>
                  <a:gd name="connsiteY4-130" fmla="*/ 1160935 h 1160935"/>
                  <a:gd name="connsiteX0-131" fmla="*/ 363082 w 1040633"/>
                  <a:gd name="connsiteY0-132" fmla="*/ 1160935 h 1160935"/>
                  <a:gd name="connsiteX1-133" fmla="*/ 0 w 1040633"/>
                  <a:gd name="connsiteY1-134" fmla="*/ 0 h 1160935"/>
                  <a:gd name="connsiteX2-135" fmla="*/ 1040633 w 1040633"/>
                  <a:gd name="connsiteY2-136" fmla="*/ 16785 h 1160935"/>
                  <a:gd name="connsiteX3-137" fmla="*/ 671988 w 1040633"/>
                  <a:gd name="connsiteY3-138" fmla="*/ 1158121 h 1160935"/>
                  <a:gd name="connsiteX4-139" fmla="*/ 363082 w 1040633"/>
                  <a:gd name="connsiteY4-140" fmla="*/ 1160935 h 1160935"/>
                  <a:gd name="connsiteX0-141" fmla="*/ 363082 w 1040633"/>
                  <a:gd name="connsiteY0-142" fmla="*/ 1160935 h 1160935"/>
                  <a:gd name="connsiteX1-143" fmla="*/ 0 w 1040633"/>
                  <a:gd name="connsiteY1-144" fmla="*/ 0 h 1160935"/>
                  <a:gd name="connsiteX2-145" fmla="*/ 1040633 w 1040633"/>
                  <a:gd name="connsiteY2-146" fmla="*/ 16785 h 1160935"/>
                  <a:gd name="connsiteX3-147" fmla="*/ 671988 w 1040633"/>
                  <a:gd name="connsiteY3-148" fmla="*/ 1158121 h 1160935"/>
                  <a:gd name="connsiteX4-149" fmla="*/ 363082 w 1040633"/>
                  <a:gd name="connsiteY4-150" fmla="*/ 1160935 h 1160935"/>
                  <a:gd name="connsiteX0-151" fmla="*/ 363082 w 1040633"/>
                  <a:gd name="connsiteY0-152" fmla="*/ 1160935 h 1160935"/>
                  <a:gd name="connsiteX1-153" fmla="*/ 0 w 1040633"/>
                  <a:gd name="connsiteY1-154" fmla="*/ 0 h 1160935"/>
                  <a:gd name="connsiteX2-155" fmla="*/ 1040633 w 1040633"/>
                  <a:gd name="connsiteY2-156" fmla="*/ 16785 h 1160935"/>
                  <a:gd name="connsiteX3-157" fmla="*/ 671988 w 1040633"/>
                  <a:gd name="connsiteY3-158" fmla="*/ 1158121 h 1160935"/>
                  <a:gd name="connsiteX4-159" fmla="*/ 363082 w 1040633"/>
                  <a:gd name="connsiteY4-160" fmla="*/ 1160935 h 1160935"/>
                  <a:gd name="connsiteX0-161" fmla="*/ 363082 w 778664"/>
                  <a:gd name="connsiteY0-162" fmla="*/ 1160935 h 1160935"/>
                  <a:gd name="connsiteX1-163" fmla="*/ 0 w 778664"/>
                  <a:gd name="connsiteY1-164" fmla="*/ 0 h 1160935"/>
                  <a:gd name="connsiteX2-165" fmla="*/ 778664 w 778664"/>
                  <a:gd name="connsiteY2-166" fmla="*/ 130682 h 1160935"/>
                  <a:gd name="connsiteX3-167" fmla="*/ 671988 w 778664"/>
                  <a:gd name="connsiteY3-168" fmla="*/ 1158121 h 1160935"/>
                  <a:gd name="connsiteX4-169" fmla="*/ 363082 w 778664"/>
                  <a:gd name="connsiteY4-170" fmla="*/ 1160935 h 1160935"/>
                  <a:gd name="connsiteX0-171" fmla="*/ 363082 w 778664"/>
                  <a:gd name="connsiteY0-172" fmla="*/ 1160935 h 1160935"/>
                  <a:gd name="connsiteX1-173" fmla="*/ 0 w 778664"/>
                  <a:gd name="connsiteY1-174" fmla="*/ 0 h 1160935"/>
                  <a:gd name="connsiteX2-175" fmla="*/ 778664 w 778664"/>
                  <a:gd name="connsiteY2-176" fmla="*/ 130682 h 1160935"/>
                  <a:gd name="connsiteX3-177" fmla="*/ 694768 w 778664"/>
                  <a:gd name="connsiteY3-178" fmla="*/ 1112562 h 1160935"/>
                  <a:gd name="connsiteX4-179" fmla="*/ 363082 w 778664"/>
                  <a:gd name="connsiteY4-180" fmla="*/ 1160935 h 1160935"/>
                  <a:gd name="connsiteX0-181" fmla="*/ 363082 w 778664"/>
                  <a:gd name="connsiteY0-182" fmla="*/ 1160935 h 1160935"/>
                  <a:gd name="connsiteX1-183" fmla="*/ 0 w 778664"/>
                  <a:gd name="connsiteY1-184" fmla="*/ 0 h 1160935"/>
                  <a:gd name="connsiteX2-185" fmla="*/ 778664 w 778664"/>
                  <a:gd name="connsiteY2-186" fmla="*/ 130682 h 1160935"/>
                  <a:gd name="connsiteX3-187" fmla="*/ 694768 w 778664"/>
                  <a:gd name="connsiteY3-188" fmla="*/ 1112562 h 1160935"/>
                  <a:gd name="connsiteX4-189" fmla="*/ 363082 w 778664"/>
                  <a:gd name="connsiteY4-190" fmla="*/ 1160935 h 1160935"/>
                  <a:gd name="connsiteX0-191" fmla="*/ 397252 w 778664"/>
                  <a:gd name="connsiteY0-192" fmla="*/ 1103987 h 1112562"/>
                  <a:gd name="connsiteX1-193" fmla="*/ 0 w 778664"/>
                  <a:gd name="connsiteY1-194" fmla="*/ 0 h 1112562"/>
                  <a:gd name="connsiteX2-195" fmla="*/ 778664 w 778664"/>
                  <a:gd name="connsiteY2-196" fmla="*/ 130682 h 1112562"/>
                  <a:gd name="connsiteX3-197" fmla="*/ 694768 w 778664"/>
                  <a:gd name="connsiteY3-198" fmla="*/ 1112562 h 1112562"/>
                  <a:gd name="connsiteX4-199" fmla="*/ 397252 w 778664"/>
                  <a:gd name="connsiteY4-200" fmla="*/ 1103987 h 1112562"/>
                  <a:gd name="connsiteX0-201" fmla="*/ 397252 w 778664"/>
                  <a:gd name="connsiteY0-202" fmla="*/ 1103987 h 1112562"/>
                  <a:gd name="connsiteX1-203" fmla="*/ 0 w 778664"/>
                  <a:gd name="connsiteY1-204" fmla="*/ 0 h 1112562"/>
                  <a:gd name="connsiteX2-205" fmla="*/ 778664 w 778664"/>
                  <a:gd name="connsiteY2-206" fmla="*/ 130682 h 1112562"/>
                  <a:gd name="connsiteX3-207" fmla="*/ 694768 w 778664"/>
                  <a:gd name="connsiteY3-208" fmla="*/ 1112562 h 1112562"/>
                  <a:gd name="connsiteX4-209" fmla="*/ 397252 w 778664"/>
                  <a:gd name="connsiteY4-210" fmla="*/ 1103987 h 1112562"/>
                  <a:gd name="connsiteX0-211" fmla="*/ 397252 w 778664"/>
                  <a:gd name="connsiteY0-212" fmla="*/ 1103987 h 1112562"/>
                  <a:gd name="connsiteX1-213" fmla="*/ 0 w 778664"/>
                  <a:gd name="connsiteY1-214" fmla="*/ 0 h 1112562"/>
                  <a:gd name="connsiteX2-215" fmla="*/ 778664 w 778664"/>
                  <a:gd name="connsiteY2-216" fmla="*/ 130682 h 1112562"/>
                  <a:gd name="connsiteX3-217" fmla="*/ 694768 w 778664"/>
                  <a:gd name="connsiteY3-218" fmla="*/ 1112562 h 1112562"/>
                  <a:gd name="connsiteX4-219" fmla="*/ 397252 w 778664"/>
                  <a:gd name="connsiteY4-220" fmla="*/ 1103987 h 1112562"/>
                  <a:gd name="connsiteX0-221" fmla="*/ 123893 w 505305"/>
                  <a:gd name="connsiteY0-222" fmla="*/ 973305 h 981880"/>
                  <a:gd name="connsiteX1-223" fmla="*/ 0 w 505305"/>
                  <a:gd name="connsiteY1-224" fmla="*/ 28773 h 981880"/>
                  <a:gd name="connsiteX2-225" fmla="*/ 505305 w 505305"/>
                  <a:gd name="connsiteY2-226" fmla="*/ 0 h 981880"/>
                  <a:gd name="connsiteX3-227" fmla="*/ 421409 w 505305"/>
                  <a:gd name="connsiteY3-228" fmla="*/ 981880 h 981880"/>
                  <a:gd name="connsiteX4-229" fmla="*/ 123893 w 505305"/>
                  <a:gd name="connsiteY4-230" fmla="*/ 973305 h 981880"/>
                  <a:gd name="connsiteX0-231" fmla="*/ 123893 w 505305"/>
                  <a:gd name="connsiteY0-232" fmla="*/ 973305 h 981880"/>
                  <a:gd name="connsiteX1-233" fmla="*/ 0 w 505305"/>
                  <a:gd name="connsiteY1-234" fmla="*/ 28773 h 981880"/>
                  <a:gd name="connsiteX2-235" fmla="*/ 505305 w 505305"/>
                  <a:gd name="connsiteY2-236" fmla="*/ 0 h 981880"/>
                  <a:gd name="connsiteX3-237" fmla="*/ 421409 w 505305"/>
                  <a:gd name="connsiteY3-238" fmla="*/ 981880 h 981880"/>
                  <a:gd name="connsiteX4-239" fmla="*/ 123893 w 505305"/>
                  <a:gd name="connsiteY4-240" fmla="*/ 973305 h 981880"/>
                  <a:gd name="connsiteX0-241" fmla="*/ 123893 w 505305"/>
                  <a:gd name="connsiteY0-242" fmla="*/ 973305 h 981880"/>
                  <a:gd name="connsiteX1-243" fmla="*/ 0 w 505305"/>
                  <a:gd name="connsiteY1-244" fmla="*/ 28773 h 981880"/>
                  <a:gd name="connsiteX2-245" fmla="*/ 505305 w 505305"/>
                  <a:gd name="connsiteY2-246" fmla="*/ 0 h 981880"/>
                  <a:gd name="connsiteX3-247" fmla="*/ 421409 w 505305"/>
                  <a:gd name="connsiteY3-248" fmla="*/ 981880 h 981880"/>
                  <a:gd name="connsiteX4-249" fmla="*/ 123893 w 505305"/>
                  <a:gd name="connsiteY4-250" fmla="*/ 973305 h 981880"/>
                  <a:gd name="connsiteX0-251" fmla="*/ 123893 w 505305"/>
                  <a:gd name="connsiteY0-252" fmla="*/ 973305 h 981880"/>
                  <a:gd name="connsiteX1-253" fmla="*/ 0 w 505305"/>
                  <a:gd name="connsiteY1-254" fmla="*/ 28773 h 981880"/>
                  <a:gd name="connsiteX2-255" fmla="*/ 505305 w 505305"/>
                  <a:gd name="connsiteY2-256" fmla="*/ 0 h 981880"/>
                  <a:gd name="connsiteX3-257" fmla="*/ 421409 w 505305"/>
                  <a:gd name="connsiteY3-258" fmla="*/ 981880 h 981880"/>
                  <a:gd name="connsiteX4-259" fmla="*/ 123893 w 505305"/>
                  <a:gd name="connsiteY4-260" fmla="*/ 973305 h 981880"/>
                  <a:gd name="connsiteX0-261" fmla="*/ 118198 w 499610"/>
                  <a:gd name="connsiteY0-262" fmla="*/ 973305 h 981880"/>
                  <a:gd name="connsiteX1-263" fmla="*/ 0 w 499610"/>
                  <a:gd name="connsiteY1-264" fmla="*/ 11688 h 981880"/>
                  <a:gd name="connsiteX2-265" fmla="*/ 499610 w 499610"/>
                  <a:gd name="connsiteY2-266" fmla="*/ 0 h 981880"/>
                  <a:gd name="connsiteX3-267" fmla="*/ 415714 w 499610"/>
                  <a:gd name="connsiteY3-268" fmla="*/ 981880 h 981880"/>
                  <a:gd name="connsiteX4-269" fmla="*/ 118198 w 499610"/>
                  <a:gd name="connsiteY4-270" fmla="*/ 973305 h 981880"/>
                  <a:gd name="connsiteX0-271" fmla="*/ 118198 w 499610"/>
                  <a:gd name="connsiteY0-272" fmla="*/ 973305 h 981880"/>
                  <a:gd name="connsiteX1-273" fmla="*/ 0 w 499610"/>
                  <a:gd name="connsiteY1-274" fmla="*/ 11688 h 981880"/>
                  <a:gd name="connsiteX2-275" fmla="*/ 499610 w 499610"/>
                  <a:gd name="connsiteY2-276" fmla="*/ 0 h 981880"/>
                  <a:gd name="connsiteX3-277" fmla="*/ 415714 w 499610"/>
                  <a:gd name="connsiteY3-278" fmla="*/ 981880 h 981880"/>
                  <a:gd name="connsiteX4-279" fmla="*/ 118198 w 499610"/>
                  <a:gd name="connsiteY4-280" fmla="*/ 973305 h 981880"/>
                  <a:gd name="connsiteX0-281" fmla="*/ 118198 w 499610"/>
                  <a:gd name="connsiteY0-282" fmla="*/ 973305 h 981880"/>
                  <a:gd name="connsiteX1-283" fmla="*/ 0 w 499610"/>
                  <a:gd name="connsiteY1-284" fmla="*/ 11688 h 981880"/>
                  <a:gd name="connsiteX2-285" fmla="*/ 499610 w 499610"/>
                  <a:gd name="connsiteY2-286" fmla="*/ 0 h 981880"/>
                  <a:gd name="connsiteX3-287" fmla="*/ 415714 w 499610"/>
                  <a:gd name="connsiteY3-288" fmla="*/ 981880 h 981880"/>
                  <a:gd name="connsiteX4-289" fmla="*/ 118198 w 499610"/>
                  <a:gd name="connsiteY4-290" fmla="*/ 973305 h 981880"/>
                  <a:gd name="connsiteX0-291" fmla="*/ 118198 w 499610"/>
                  <a:gd name="connsiteY0-292" fmla="*/ 973305 h 981880"/>
                  <a:gd name="connsiteX1-293" fmla="*/ 0 w 499610"/>
                  <a:gd name="connsiteY1-294" fmla="*/ 11688 h 981880"/>
                  <a:gd name="connsiteX2-295" fmla="*/ 499610 w 499610"/>
                  <a:gd name="connsiteY2-296" fmla="*/ 0 h 981880"/>
                  <a:gd name="connsiteX3-297" fmla="*/ 415714 w 499610"/>
                  <a:gd name="connsiteY3-298" fmla="*/ 981880 h 981880"/>
                  <a:gd name="connsiteX4-299" fmla="*/ 118198 w 499610"/>
                  <a:gd name="connsiteY4-300" fmla="*/ 973305 h 981880"/>
                  <a:gd name="connsiteX0-301" fmla="*/ 118198 w 499610"/>
                  <a:gd name="connsiteY0-302" fmla="*/ 973305 h 981880"/>
                  <a:gd name="connsiteX1-303" fmla="*/ 0 w 499610"/>
                  <a:gd name="connsiteY1-304" fmla="*/ 11688 h 981880"/>
                  <a:gd name="connsiteX2-305" fmla="*/ 499610 w 499610"/>
                  <a:gd name="connsiteY2-306" fmla="*/ 0 h 981880"/>
                  <a:gd name="connsiteX3-307" fmla="*/ 415714 w 499610"/>
                  <a:gd name="connsiteY3-308" fmla="*/ 981880 h 981880"/>
                  <a:gd name="connsiteX4-309" fmla="*/ 118198 w 499610"/>
                  <a:gd name="connsiteY4-310" fmla="*/ 973305 h 981880"/>
                  <a:gd name="connsiteX0-311" fmla="*/ 118198 w 499610"/>
                  <a:gd name="connsiteY0-312" fmla="*/ 973305 h 976186"/>
                  <a:gd name="connsiteX1-313" fmla="*/ 0 w 499610"/>
                  <a:gd name="connsiteY1-314" fmla="*/ 11688 h 976186"/>
                  <a:gd name="connsiteX2-315" fmla="*/ 499610 w 499610"/>
                  <a:gd name="connsiteY2-316" fmla="*/ 0 h 976186"/>
                  <a:gd name="connsiteX3-317" fmla="*/ 273339 w 499610"/>
                  <a:gd name="connsiteY3-318" fmla="*/ 976186 h 976186"/>
                  <a:gd name="connsiteX4-319" fmla="*/ 118198 w 499610"/>
                  <a:gd name="connsiteY4-320" fmla="*/ 973305 h 976186"/>
                  <a:gd name="connsiteX0-321" fmla="*/ 118198 w 499610"/>
                  <a:gd name="connsiteY0-322" fmla="*/ 973305 h 976186"/>
                  <a:gd name="connsiteX1-323" fmla="*/ 0 w 499610"/>
                  <a:gd name="connsiteY1-324" fmla="*/ 11688 h 976186"/>
                  <a:gd name="connsiteX2-325" fmla="*/ 499610 w 499610"/>
                  <a:gd name="connsiteY2-326" fmla="*/ 0 h 976186"/>
                  <a:gd name="connsiteX3-327" fmla="*/ 273339 w 499610"/>
                  <a:gd name="connsiteY3-328" fmla="*/ 976186 h 976186"/>
                  <a:gd name="connsiteX4-329" fmla="*/ 118198 w 499610"/>
                  <a:gd name="connsiteY4-330" fmla="*/ 973305 h 976186"/>
                  <a:gd name="connsiteX0-331" fmla="*/ 197928 w 499610"/>
                  <a:gd name="connsiteY0-332" fmla="*/ 973305 h 976186"/>
                  <a:gd name="connsiteX1-333" fmla="*/ 0 w 499610"/>
                  <a:gd name="connsiteY1-334" fmla="*/ 11688 h 976186"/>
                  <a:gd name="connsiteX2-335" fmla="*/ 499610 w 499610"/>
                  <a:gd name="connsiteY2-336" fmla="*/ 0 h 976186"/>
                  <a:gd name="connsiteX3-337" fmla="*/ 273339 w 499610"/>
                  <a:gd name="connsiteY3-338" fmla="*/ 976186 h 976186"/>
                  <a:gd name="connsiteX4-339" fmla="*/ 197928 w 499610"/>
                  <a:gd name="connsiteY4-340" fmla="*/ 973305 h 976186"/>
                  <a:gd name="connsiteX0-341" fmla="*/ 197928 w 499610"/>
                  <a:gd name="connsiteY0-342" fmla="*/ 973305 h 976186"/>
                  <a:gd name="connsiteX1-343" fmla="*/ 0 w 499610"/>
                  <a:gd name="connsiteY1-344" fmla="*/ 11688 h 976186"/>
                  <a:gd name="connsiteX2-345" fmla="*/ 499610 w 499610"/>
                  <a:gd name="connsiteY2-346" fmla="*/ 0 h 976186"/>
                  <a:gd name="connsiteX3-347" fmla="*/ 273339 w 499610"/>
                  <a:gd name="connsiteY3-348" fmla="*/ 976186 h 976186"/>
                  <a:gd name="connsiteX4-349" fmla="*/ 197928 w 499610"/>
                  <a:gd name="connsiteY4-350" fmla="*/ 973305 h 976186"/>
                  <a:gd name="connsiteX0-351" fmla="*/ 197928 w 499610"/>
                  <a:gd name="connsiteY0-352" fmla="*/ 973305 h 976186"/>
                  <a:gd name="connsiteX1-353" fmla="*/ 0 w 499610"/>
                  <a:gd name="connsiteY1-354" fmla="*/ 11688 h 976186"/>
                  <a:gd name="connsiteX2-355" fmla="*/ 499610 w 499610"/>
                  <a:gd name="connsiteY2-356" fmla="*/ 0 h 976186"/>
                  <a:gd name="connsiteX3-357" fmla="*/ 273339 w 499610"/>
                  <a:gd name="connsiteY3-358" fmla="*/ 976186 h 976186"/>
                  <a:gd name="connsiteX4-359" fmla="*/ 197928 w 499610"/>
                  <a:gd name="connsiteY4-360" fmla="*/ 973305 h 976186"/>
                  <a:gd name="connsiteX0-361" fmla="*/ 197928 w 499610"/>
                  <a:gd name="connsiteY0-362" fmla="*/ 973305 h 976186"/>
                  <a:gd name="connsiteX1-363" fmla="*/ 0 w 499610"/>
                  <a:gd name="connsiteY1-364" fmla="*/ 11688 h 976186"/>
                  <a:gd name="connsiteX2-365" fmla="*/ 499610 w 499610"/>
                  <a:gd name="connsiteY2-366" fmla="*/ 0 h 976186"/>
                  <a:gd name="connsiteX3-367" fmla="*/ 273339 w 499610"/>
                  <a:gd name="connsiteY3-368" fmla="*/ 976186 h 976186"/>
                  <a:gd name="connsiteX4-369" fmla="*/ 197928 w 499610"/>
                  <a:gd name="connsiteY4-370" fmla="*/ 973305 h 976186"/>
                  <a:gd name="connsiteX0-371" fmla="*/ 197928 w 621064"/>
                  <a:gd name="connsiteY0-372" fmla="*/ 973305 h 973305"/>
                  <a:gd name="connsiteX1-373" fmla="*/ 0 w 621064"/>
                  <a:gd name="connsiteY1-374" fmla="*/ 11688 h 973305"/>
                  <a:gd name="connsiteX2-375" fmla="*/ 499610 w 621064"/>
                  <a:gd name="connsiteY2-376" fmla="*/ 0 h 973305"/>
                  <a:gd name="connsiteX3-377" fmla="*/ 558839 w 621064"/>
                  <a:gd name="connsiteY3-378" fmla="*/ 754682 h 973305"/>
                  <a:gd name="connsiteX4-379" fmla="*/ 197928 w 621064"/>
                  <a:gd name="connsiteY4-380" fmla="*/ 973305 h 973305"/>
                  <a:gd name="connsiteX0-381" fmla="*/ 197928 w 558839"/>
                  <a:gd name="connsiteY0-382" fmla="*/ 973305 h 973305"/>
                  <a:gd name="connsiteX1-383" fmla="*/ 0 w 558839"/>
                  <a:gd name="connsiteY1-384" fmla="*/ 11688 h 973305"/>
                  <a:gd name="connsiteX2-385" fmla="*/ 499610 w 558839"/>
                  <a:gd name="connsiteY2-386" fmla="*/ 0 h 973305"/>
                  <a:gd name="connsiteX3-387" fmla="*/ 558839 w 558839"/>
                  <a:gd name="connsiteY3-388" fmla="*/ 754682 h 973305"/>
                  <a:gd name="connsiteX4-389" fmla="*/ 197928 w 558839"/>
                  <a:gd name="connsiteY4-390" fmla="*/ 973305 h 973305"/>
                  <a:gd name="connsiteX0-391" fmla="*/ 197928 w 558839"/>
                  <a:gd name="connsiteY0-392" fmla="*/ 973305 h 973305"/>
                  <a:gd name="connsiteX1-393" fmla="*/ 0 w 558839"/>
                  <a:gd name="connsiteY1-394" fmla="*/ 11688 h 973305"/>
                  <a:gd name="connsiteX2-395" fmla="*/ 499610 w 558839"/>
                  <a:gd name="connsiteY2-396" fmla="*/ 0 h 973305"/>
                  <a:gd name="connsiteX3-397" fmla="*/ 558839 w 558839"/>
                  <a:gd name="connsiteY3-398" fmla="*/ 754682 h 973305"/>
                  <a:gd name="connsiteX4-399" fmla="*/ 197928 w 558839"/>
                  <a:gd name="connsiteY4-400" fmla="*/ 973305 h 973305"/>
                  <a:gd name="connsiteX0-401" fmla="*/ 370213 w 558839"/>
                  <a:gd name="connsiteY0-402" fmla="*/ 796102 h 796102"/>
                  <a:gd name="connsiteX1-403" fmla="*/ 0 w 558839"/>
                  <a:gd name="connsiteY1-404" fmla="*/ 11688 h 796102"/>
                  <a:gd name="connsiteX2-405" fmla="*/ 499610 w 558839"/>
                  <a:gd name="connsiteY2-406" fmla="*/ 0 h 796102"/>
                  <a:gd name="connsiteX3-407" fmla="*/ 558839 w 558839"/>
                  <a:gd name="connsiteY3-408" fmla="*/ 754682 h 796102"/>
                  <a:gd name="connsiteX4-409" fmla="*/ 370213 w 558839"/>
                  <a:gd name="connsiteY4-410" fmla="*/ 796102 h 796102"/>
                  <a:gd name="connsiteX0-411" fmla="*/ 370213 w 558839"/>
                  <a:gd name="connsiteY0-412" fmla="*/ 796102 h 796102"/>
                  <a:gd name="connsiteX1-413" fmla="*/ 0 w 558839"/>
                  <a:gd name="connsiteY1-414" fmla="*/ 11688 h 796102"/>
                  <a:gd name="connsiteX2-415" fmla="*/ 499610 w 558839"/>
                  <a:gd name="connsiteY2-416" fmla="*/ 0 h 796102"/>
                  <a:gd name="connsiteX3-417" fmla="*/ 558839 w 558839"/>
                  <a:gd name="connsiteY3-418" fmla="*/ 754682 h 796102"/>
                  <a:gd name="connsiteX4-419" fmla="*/ 370213 w 558839"/>
                  <a:gd name="connsiteY4-420" fmla="*/ 796102 h 796102"/>
                  <a:gd name="connsiteX0-421" fmla="*/ 370213 w 558839"/>
                  <a:gd name="connsiteY0-422" fmla="*/ 796102 h 796102"/>
                  <a:gd name="connsiteX1-423" fmla="*/ 0 w 558839"/>
                  <a:gd name="connsiteY1-424" fmla="*/ 11688 h 796102"/>
                  <a:gd name="connsiteX2-425" fmla="*/ 499610 w 558839"/>
                  <a:gd name="connsiteY2-426" fmla="*/ 0 h 796102"/>
                  <a:gd name="connsiteX3-427" fmla="*/ 558839 w 558839"/>
                  <a:gd name="connsiteY3-428" fmla="*/ 754682 h 796102"/>
                  <a:gd name="connsiteX4-429" fmla="*/ 370213 w 558839"/>
                  <a:gd name="connsiteY4-430" fmla="*/ 796102 h 796102"/>
                  <a:gd name="connsiteX0-431" fmla="*/ 370213 w 558839"/>
                  <a:gd name="connsiteY0-432" fmla="*/ 1315828 h 1315828"/>
                  <a:gd name="connsiteX1-433" fmla="*/ 0 w 558839"/>
                  <a:gd name="connsiteY1-434" fmla="*/ 531414 h 1315828"/>
                  <a:gd name="connsiteX2-435" fmla="*/ 506930 w 558839"/>
                  <a:gd name="connsiteY2-436" fmla="*/ 0 h 1315828"/>
                  <a:gd name="connsiteX3-437" fmla="*/ 558839 w 558839"/>
                  <a:gd name="connsiteY3-438" fmla="*/ 1274408 h 1315828"/>
                  <a:gd name="connsiteX4-439" fmla="*/ 370213 w 558839"/>
                  <a:gd name="connsiteY4-440" fmla="*/ 1315828 h 1315828"/>
                  <a:gd name="connsiteX0-441" fmla="*/ 384853 w 573479"/>
                  <a:gd name="connsiteY0-442" fmla="*/ 1326654 h 1326654"/>
                  <a:gd name="connsiteX1-443" fmla="*/ 0 w 573479"/>
                  <a:gd name="connsiteY1-444" fmla="*/ 554 h 1326654"/>
                  <a:gd name="connsiteX2-445" fmla="*/ 521570 w 573479"/>
                  <a:gd name="connsiteY2-446" fmla="*/ 10826 h 1326654"/>
                  <a:gd name="connsiteX3-447" fmla="*/ 573479 w 573479"/>
                  <a:gd name="connsiteY3-448" fmla="*/ 1285234 h 1326654"/>
                  <a:gd name="connsiteX4-449" fmla="*/ 384853 w 573479"/>
                  <a:gd name="connsiteY4-450" fmla="*/ 1326654 h 1326654"/>
                  <a:gd name="connsiteX0-451" fmla="*/ 384853 w 573479"/>
                  <a:gd name="connsiteY0-452" fmla="*/ 1326654 h 1326654"/>
                  <a:gd name="connsiteX1-453" fmla="*/ 0 w 573479"/>
                  <a:gd name="connsiteY1-454" fmla="*/ 554 h 1326654"/>
                  <a:gd name="connsiteX2-455" fmla="*/ 521570 w 573479"/>
                  <a:gd name="connsiteY2-456" fmla="*/ 10826 h 1326654"/>
                  <a:gd name="connsiteX3-457" fmla="*/ 573479 w 573479"/>
                  <a:gd name="connsiteY3-458" fmla="*/ 1285234 h 1326654"/>
                  <a:gd name="connsiteX4-459" fmla="*/ 384853 w 573479"/>
                  <a:gd name="connsiteY4-460" fmla="*/ 1326654 h 1326654"/>
                  <a:gd name="connsiteX0-461" fmla="*/ 384853 w 573479"/>
                  <a:gd name="connsiteY0-462" fmla="*/ 1326654 h 1326654"/>
                  <a:gd name="connsiteX1-463" fmla="*/ 0 w 573479"/>
                  <a:gd name="connsiteY1-464" fmla="*/ 554 h 1326654"/>
                  <a:gd name="connsiteX2-465" fmla="*/ 521570 w 573479"/>
                  <a:gd name="connsiteY2-466" fmla="*/ 10826 h 1326654"/>
                  <a:gd name="connsiteX3-467" fmla="*/ 573479 w 573479"/>
                  <a:gd name="connsiteY3-468" fmla="*/ 1285234 h 1326654"/>
                  <a:gd name="connsiteX4-469" fmla="*/ 384853 w 573479"/>
                  <a:gd name="connsiteY4-470" fmla="*/ 1326654 h 1326654"/>
                  <a:gd name="connsiteX0-471" fmla="*/ 384853 w 573479"/>
                  <a:gd name="connsiteY0-472" fmla="*/ 1326654 h 1326654"/>
                  <a:gd name="connsiteX1-473" fmla="*/ 0 w 573479"/>
                  <a:gd name="connsiteY1-474" fmla="*/ 554 h 1326654"/>
                  <a:gd name="connsiteX2-475" fmla="*/ 521570 w 573479"/>
                  <a:gd name="connsiteY2-476" fmla="*/ 10826 h 1326654"/>
                  <a:gd name="connsiteX3-477" fmla="*/ 573479 w 573479"/>
                  <a:gd name="connsiteY3-478" fmla="*/ 1285234 h 1326654"/>
                  <a:gd name="connsiteX4-479" fmla="*/ 384853 w 573479"/>
                  <a:gd name="connsiteY4-480" fmla="*/ 1326654 h 1326654"/>
                  <a:gd name="connsiteX0-481" fmla="*/ 384853 w 573479"/>
                  <a:gd name="connsiteY0-482" fmla="*/ 1326654 h 1326654"/>
                  <a:gd name="connsiteX1-483" fmla="*/ 0 w 573479"/>
                  <a:gd name="connsiteY1-484" fmla="*/ 554 h 1326654"/>
                  <a:gd name="connsiteX2-485" fmla="*/ 521570 w 573479"/>
                  <a:gd name="connsiteY2-486" fmla="*/ 10826 h 1326654"/>
                  <a:gd name="connsiteX3-487" fmla="*/ 573479 w 573479"/>
                  <a:gd name="connsiteY3-488" fmla="*/ 1285234 h 1326654"/>
                  <a:gd name="connsiteX4-489" fmla="*/ 384853 w 573479"/>
                  <a:gd name="connsiteY4-490" fmla="*/ 1326654 h 1326654"/>
                  <a:gd name="connsiteX0-491" fmla="*/ 384853 w 573479"/>
                  <a:gd name="connsiteY0-492" fmla="*/ 1326654 h 1326654"/>
                  <a:gd name="connsiteX1-493" fmla="*/ 0 w 573479"/>
                  <a:gd name="connsiteY1-494" fmla="*/ 554 h 1326654"/>
                  <a:gd name="connsiteX2-495" fmla="*/ 521570 w 573479"/>
                  <a:gd name="connsiteY2-496" fmla="*/ 10826 h 1326654"/>
                  <a:gd name="connsiteX3-497" fmla="*/ 573479 w 573479"/>
                  <a:gd name="connsiteY3-498" fmla="*/ 1285234 h 1326654"/>
                  <a:gd name="connsiteX4-499" fmla="*/ 384853 w 573479"/>
                  <a:gd name="connsiteY4-500" fmla="*/ 1326654 h 1326654"/>
                  <a:gd name="connsiteX0-501" fmla="*/ 384853 w 588119"/>
                  <a:gd name="connsiteY0-502" fmla="*/ 1326654 h 1326654"/>
                  <a:gd name="connsiteX1-503" fmla="*/ 0 w 588119"/>
                  <a:gd name="connsiteY1-504" fmla="*/ 554 h 1326654"/>
                  <a:gd name="connsiteX2-505" fmla="*/ 521570 w 588119"/>
                  <a:gd name="connsiteY2-506" fmla="*/ 10826 h 1326654"/>
                  <a:gd name="connsiteX3-507" fmla="*/ 588119 w 588119"/>
                  <a:gd name="connsiteY3-508" fmla="*/ 1321835 h 1326654"/>
                  <a:gd name="connsiteX4-509" fmla="*/ 384853 w 588119"/>
                  <a:gd name="connsiteY4-510" fmla="*/ 1326654 h 1326654"/>
                  <a:gd name="connsiteX0-511" fmla="*/ 384853 w 588119"/>
                  <a:gd name="connsiteY0-512" fmla="*/ 1326654 h 1326654"/>
                  <a:gd name="connsiteX1-513" fmla="*/ 0 w 588119"/>
                  <a:gd name="connsiteY1-514" fmla="*/ 554 h 1326654"/>
                  <a:gd name="connsiteX2-515" fmla="*/ 521570 w 588119"/>
                  <a:gd name="connsiteY2-516" fmla="*/ 10826 h 1326654"/>
                  <a:gd name="connsiteX3-517" fmla="*/ 588119 w 588119"/>
                  <a:gd name="connsiteY3-518" fmla="*/ 1321835 h 1326654"/>
                  <a:gd name="connsiteX4-519" fmla="*/ 384853 w 588119"/>
                  <a:gd name="connsiteY4-520" fmla="*/ 1326654 h 1326654"/>
                  <a:gd name="connsiteX0-521" fmla="*/ 384853 w 588119"/>
                  <a:gd name="connsiteY0-522" fmla="*/ 1326148 h 1326148"/>
                  <a:gd name="connsiteX1-523" fmla="*/ 0 w 588119"/>
                  <a:gd name="connsiteY1-524" fmla="*/ 48 h 1326148"/>
                  <a:gd name="connsiteX2-525" fmla="*/ 521570 w 588119"/>
                  <a:gd name="connsiteY2-526" fmla="*/ 228243 h 1326148"/>
                  <a:gd name="connsiteX3-527" fmla="*/ 588119 w 588119"/>
                  <a:gd name="connsiteY3-528" fmla="*/ 1321329 h 1326148"/>
                  <a:gd name="connsiteX4-529" fmla="*/ 384853 w 588119"/>
                  <a:gd name="connsiteY4-530" fmla="*/ 1326148 h 1326148"/>
                  <a:gd name="connsiteX0-531" fmla="*/ 384853 w 588119"/>
                  <a:gd name="connsiteY0-532" fmla="*/ 1326148 h 1326148"/>
                  <a:gd name="connsiteX1-533" fmla="*/ 0 w 588119"/>
                  <a:gd name="connsiteY1-534" fmla="*/ 48 h 1326148"/>
                  <a:gd name="connsiteX2-535" fmla="*/ 521570 w 588119"/>
                  <a:gd name="connsiteY2-536" fmla="*/ 228243 h 1326148"/>
                  <a:gd name="connsiteX3-537" fmla="*/ 588119 w 588119"/>
                  <a:gd name="connsiteY3-538" fmla="*/ 1321329 h 1326148"/>
                  <a:gd name="connsiteX4-539" fmla="*/ 384853 w 588119"/>
                  <a:gd name="connsiteY4-540" fmla="*/ 1326148 h 1326148"/>
                  <a:gd name="connsiteX0-541" fmla="*/ 384853 w 588119"/>
                  <a:gd name="connsiteY0-542" fmla="*/ 1326148 h 1326148"/>
                  <a:gd name="connsiteX1-543" fmla="*/ 0 w 588119"/>
                  <a:gd name="connsiteY1-544" fmla="*/ 48 h 1326148"/>
                  <a:gd name="connsiteX2-545" fmla="*/ 521570 w 588119"/>
                  <a:gd name="connsiteY2-546" fmla="*/ 228243 h 1326148"/>
                  <a:gd name="connsiteX3-547" fmla="*/ 588119 w 588119"/>
                  <a:gd name="connsiteY3-548" fmla="*/ 1321329 h 1326148"/>
                  <a:gd name="connsiteX4-549" fmla="*/ 384853 w 588119"/>
                  <a:gd name="connsiteY4-550" fmla="*/ 1326148 h 1326148"/>
                  <a:gd name="connsiteX0-551" fmla="*/ 366066 w 569332"/>
                  <a:gd name="connsiteY0-552" fmla="*/ 1097905 h 1097905"/>
                  <a:gd name="connsiteX1-553" fmla="*/ 0 w 569332"/>
                  <a:gd name="connsiteY1-554" fmla="*/ 4757 h 1097905"/>
                  <a:gd name="connsiteX2-555" fmla="*/ 502783 w 569332"/>
                  <a:gd name="connsiteY2-556" fmla="*/ 0 h 1097905"/>
                  <a:gd name="connsiteX3-557" fmla="*/ 569332 w 569332"/>
                  <a:gd name="connsiteY3-558" fmla="*/ 1093086 h 1097905"/>
                  <a:gd name="connsiteX4-559" fmla="*/ 366066 w 569332"/>
                  <a:gd name="connsiteY4-560" fmla="*/ 1097905 h 1097905"/>
                  <a:gd name="connsiteX0-561" fmla="*/ 366066 w 569332"/>
                  <a:gd name="connsiteY0-562" fmla="*/ 1097905 h 1097905"/>
                  <a:gd name="connsiteX1-563" fmla="*/ 0 w 569332"/>
                  <a:gd name="connsiteY1-564" fmla="*/ 4757 h 1097905"/>
                  <a:gd name="connsiteX2-565" fmla="*/ 502783 w 569332"/>
                  <a:gd name="connsiteY2-566" fmla="*/ 0 h 1097905"/>
                  <a:gd name="connsiteX3-567" fmla="*/ 569332 w 569332"/>
                  <a:gd name="connsiteY3-568" fmla="*/ 1093086 h 1097905"/>
                  <a:gd name="connsiteX4-569" fmla="*/ 366066 w 569332"/>
                  <a:gd name="connsiteY4-570" fmla="*/ 1097905 h 1097905"/>
                  <a:gd name="connsiteX0-571" fmla="*/ 366066 w 569332"/>
                  <a:gd name="connsiteY0-572" fmla="*/ 1097905 h 1097905"/>
                  <a:gd name="connsiteX1-573" fmla="*/ 0 w 569332"/>
                  <a:gd name="connsiteY1-574" fmla="*/ 4757 h 1097905"/>
                  <a:gd name="connsiteX2-575" fmla="*/ 502783 w 569332"/>
                  <a:gd name="connsiteY2-576" fmla="*/ 0 h 1097905"/>
                  <a:gd name="connsiteX3-577" fmla="*/ 569332 w 569332"/>
                  <a:gd name="connsiteY3-578" fmla="*/ 1093086 h 1097905"/>
                  <a:gd name="connsiteX4-579" fmla="*/ 366066 w 569332"/>
                  <a:gd name="connsiteY4-580" fmla="*/ 1097905 h 1097905"/>
                  <a:gd name="connsiteX0-581" fmla="*/ 366066 w 594113"/>
                  <a:gd name="connsiteY0-582" fmla="*/ 1097905 h 1179971"/>
                  <a:gd name="connsiteX1-583" fmla="*/ 0 w 594113"/>
                  <a:gd name="connsiteY1-584" fmla="*/ 4757 h 1179971"/>
                  <a:gd name="connsiteX2-585" fmla="*/ 502783 w 594113"/>
                  <a:gd name="connsiteY2-586" fmla="*/ 0 h 1179971"/>
                  <a:gd name="connsiteX3-587" fmla="*/ 594113 w 594113"/>
                  <a:gd name="connsiteY3-588" fmla="*/ 1179818 h 1179971"/>
                  <a:gd name="connsiteX4-589" fmla="*/ 366066 w 594113"/>
                  <a:gd name="connsiteY4-590" fmla="*/ 1097905 h 1179971"/>
                  <a:gd name="connsiteX0-591" fmla="*/ 403236 w 594113"/>
                  <a:gd name="connsiteY0-592" fmla="*/ 1215612 h 1215612"/>
                  <a:gd name="connsiteX1-593" fmla="*/ 0 w 594113"/>
                  <a:gd name="connsiteY1-594" fmla="*/ 4757 h 1215612"/>
                  <a:gd name="connsiteX2-595" fmla="*/ 502783 w 594113"/>
                  <a:gd name="connsiteY2-596" fmla="*/ 0 h 1215612"/>
                  <a:gd name="connsiteX3-597" fmla="*/ 594113 w 594113"/>
                  <a:gd name="connsiteY3-598" fmla="*/ 1179818 h 1215612"/>
                  <a:gd name="connsiteX4-599" fmla="*/ 403236 w 594113"/>
                  <a:gd name="connsiteY4-600" fmla="*/ 1215612 h 1215612"/>
                  <a:gd name="connsiteX0-601" fmla="*/ 403236 w 574100"/>
                  <a:gd name="connsiteY0-602" fmla="*/ 1215612 h 1215612"/>
                  <a:gd name="connsiteX1-603" fmla="*/ 0 w 574100"/>
                  <a:gd name="connsiteY1-604" fmla="*/ 4757 h 1215612"/>
                  <a:gd name="connsiteX2-605" fmla="*/ 502783 w 574100"/>
                  <a:gd name="connsiteY2-606" fmla="*/ 0 h 1215612"/>
                  <a:gd name="connsiteX3-607" fmla="*/ 574100 w 574100"/>
                  <a:gd name="connsiteY3-608" fmla="*/ 1014877 h 1215612"/>
                  <a:gd name="connsiteX4-609" fmla="*/ 403236 w 574100"/>
                  <a:gd name="connsiteY4-610" fmla="*/ 1215612 h 1215612"/>
                  <a:gd name="connsiteX0-611" fmla="*/ 333190 w 574100"/>
                  <a:gd name="connsiteY0-612" fmla="*/ 985695 h 1015244"/>
                  <a:gd name="connsiteX1-613" fmla="*/ 0 w 574100"/>
                  <a:gd name="connsiteY1-614" fmla="*/ 4757 h 1015244"/>
                  <a:gd name="connsiteX2-615" fmla="*/ 502783 w 574100"/>
                  <a:gd name="connsiteY2-616" fmla="*/ 0 h 1015244"/>
                  <a:gd name="connsiteX3-617" fmla="*/ 574100 w 574100"/>
                  <a:gd name="connsiteY3-618" fmla="*/ 1014877 h 1015244"/>
                  <a:gd name="connsiteX4-619" fmla="*/ 333190 w 574100"/>
                  <a:gd name="connsiteY4-620" fmla="*/ 985695 h 101524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574100" h="1015244">
                    <a:moveTo>
                      <a:pt x="333190" y="985695"/>
                    </a:moveTo>
                    <a:cubicBezTo>
                      <a:pt x="153901" y="433090"/>
                      <a:pt x="295574" y="908506"/>
                      <a:pt x="0" y="4757"/>
                    </a:cubicBezTo>
                    <a:cubicBezTo>
                      <a:pt x="166537" y="861"/>
                      <a:pt x="336246" y="3896"/>
                      <a:pt x="502783" y="0"/>
                    </a:cubicBezTo>
                    <a:cubicBezTo>
                      <a:pt x="555943" y="995541"/>
                      <a:pt x="537473" y="350120"/>
                      <a:pt x="574100" y="1014877"/>
                    </a:cubicBezTo>
                    <a:cubicBezTo>
                      <a:pt x="476415" y="1019182"/>
                      <a:pt x="529388" y="984229"/>
                      <a:pt x="333190" y="985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95000"/>
                      <a:alpha val="5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</a:gradFill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1856416" y="3709935"/>
                <a:ext cx="1049338" cy="1739900"/>
                <a:chOff x="1856416" y="3709935"/>
                <a:chExt cx="1049338" cy="1739900"/>
              </a:xfrm>
            </p:grpSpPr>
            <p:sp>
              <p:nvSpPr>
                <p:cNvPr id="496" name="Rectangle 495"/>
                <p:cNvSpPr/>
                <p:nvPr/>
              </p:nvSpPr>
              <p:spPr bwMode="auto">
                <a:xfrm rot="10800000">
                  <a:off x="1867529" y="3957585"/>
                  <a:ext cx="1027112" cy="611090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  <a:alpha val="62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grpSp>
              <p:nvGrpSpPr>
                <p:cNvPr id="48285" name="Group 498"/>
                <p:cNvGrpSpPr/>
                <p:nvPr/>
              </p:nvGrpSpPr>
              <p:grpSpPr bwMode="auto">
                <a:xfrm>
                  <a:off x="1858805" y="5088863"/>
                  <a:ext cx="1035373" cy="360972"/>
                  <a:chOff x="4128636" y="3606589"/>
                  <a:chExt cx="568145" cy="338667"/>
                </a:xfrm>
              </p:grpSpPr>
              <p:sp>
                <p:nvSpPr>
                  <p:cNvPr id="515" name="Oval 514"/>
                  <p:cNvSpPr/>
                  <p:nvPr/>
                </p:nvSpPr>
                <p:spPr>
                  <a:xfrm>
                    <a:off x="4129067" y="3720356"/>
                    <a:ext cx="567968" cy="224900"/>
                  </a:xfrm>
                  <a:prstGeom prst="ellipse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16" name="Rectangle 515"/>
                  <p:cNvSpPr/>
                  <p:nvPr/>
                </p:nvSpPr>
                <p:spPr>
                  <a:xfrm>
                    <a:off x="4129067" y="3720356"/>
                    <a:ext cx="567968" cy="111705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17" name="Oval 516"/>
                  <p:cNvSpPr/>
                  <p:nvPr/>
                </p:nvSpPr>
                <p:spPr>
                  <a:xfrm>
                    <a:off x="4129067" y="3607161"/>
                    <a:ext cx="567968" cy="224900"/>
                  </a:xfrm>
                  <a:prstGeom prst="ellipse">
                    <a:avLst/>
                  </a:prstGeom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518" name="Straight Connector 517"/>
                  <p:cNvCxnSpPr/>
                  <p:nvPr/>
                </p:nvCxnSpPr>
                <p:spPr>
                  <a:xfrm>
                    <a:off x="4697035" y="3720356"/>
                    <a:ext cx="0" cy="111705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9" name="Straight Connector 518"/>
                  <p:cNvCxnSpPr/>
                  <p:nvPr/>
                </p:nvCxnSpPr>
                <p:spPr>
                  <a:xfrm>
                    <a:off x="4129067" y="3720356"/>
                    <a:ext cx="0" cy="111705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00" name="Rectangle 499"/>
                <p:cNvSpPr/>
                <p:nvPr/>
              </p:nvSpPr>
              <p:spPr bwMode="auto">
                <a:xfrm>
                  <a:off x="1877054" y="4704509"/>
                  <a:ext cx="1028700" cy="52307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60000"/>
                        <a:lumOff val="40000"/>
                        <a:alpha val="62000"/>
                      </a:schemeClr>
                    </a:gs>
                    <a:gs pos="54000">
                      <a:schemeClr val="accent2">
                        <a:lumMod val="40000"/>
                        <a:lumOff val="6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02" name="Straight Connector 501"/>
                <p:cNvCxnSpPr/>
                <p:nvPr/>
              </p:nvCxnSpPr>
              <p:spPr bwMode="auto">
                <a:xfrm>
                  <a:off x="1861179" y="3981398"/>
                  <a:ext cx="17462" cy="130175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3" name="Straight Connector 502"/>
                <p:cNvCxnSpPr/>
                <p:nvPr/>
              </p:nvCxnSpPr>
              <p:spPr bwMode="auto">
                <a:xfrm flipH="1">
                  <a:off x="2894641" y="3971873"/>
                  <a:ext cx="6350" cy="127000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8290" name="Group 504"/>
                <p:cNvGrpSpPr/>
                <p:nvPr/>
              </p:nvGrpSpPr>
              <p:grpSpPr bwMode="auto">
                <a:xfrm>
                  <a:off x="1856416" y="3709935"/>
                  <a:ext cx="1044712" cy="399063"/>
                  <a:chOff x="2183302" y="1574638"/>
                  <a:chExt cx="1200154" cy="430218"/>
                </a:xfrm>
              </p:grpSpPr>
              <p:sp>
                <p:nvSpPr>
                  <p:cNvPr id="506" name="Oval 505"/>
                  <p:cNvSpPr/>
                  <p:nvPr/>
                </p:nvSpPr>
                <p:spPr bwMode="auto">
                  <a:xfrm flipV="1">
                    <a:off x="2185126" y="1689305"/>
                    <a:ext cx="1196349" cy="314904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31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20000"/>
                          <a:lumOff val="80000"/>
                        </a:schemeClr>
                      </a:gs>
                    </a:gsLst>
                    <a:lin ang="16200000" scaled="0"/>
                    <a:tileRect/>
                  </a:gradFill>
                  <a:ln w="635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507" name="Rectangle 506"/>
                  <p:cNvSpPr/>
                  <p:nvPr/>
                </p:nvSpPr>
                <p:spPr bwMode="auto">
                  <a:xfrm>
                    <a:off x="2183302" y="1735513"/>
                    <a:ext cx="1198173" cy="112955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4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62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08" name="Oval 507"/>
                  <p:cNvSpPr/>
                  <p:nvPr/>
                </p:nvSpPr>
                <p:spPr bwMode="auto">
                  <a:xfrm flipV="1">
                    <a:off x="2183302" y="1574638"/>
                    <a:ext cx="1196349" cy="31490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509" name="Freeform 508"/>
                  <p:cNvSpPr/>
                  <p:nvPr/>
                </p:nvSpPr>
                <p:spPr bwMode="auto">
                  <a:xfrm>
                    <a:off x="2489684" y="1670478"/>
                    <a:ext cx="581762" cy="157452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10" name="Freeform 509"/>
                  <p:cNvSpPr/>
                  <p:nvPr/>
                </p:nvSpPr>
                <p:spPr bwMode="auto">
                  <a:xfrm>
                    <a:off x="2429502" y="1629404"/>
                    <a:ext cx="703949" cy="111244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11" name="Freeform 510"/>
                  <p:cNvSpPr/>
                  <p:nvPr/>
                </p:nvSpPr>
                <p:spPr bwMode="auto">
                  <a:xfrm>
                    <a:off x="2892723" y="1723534"/>
                    <a:ext cx="257142" cy="95840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12" name="Freeform 511"/>
                  <p:cNvSpPr/>
                  <p:nvPr/>
                </p:nvSpPr>
                <p:spPr bwMode="auto">
                  <a:xfrm>
                    <a:off x="2416736" y="1725244"/>
                    <a:ext cx="255318" cy="94130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513" name="Straight Connector 512"/>
                  <p:cNvCxnSpPr>
                    <a:endCxn id="508" idx="2"/>
                  </p:cNvCxnSpPr>
                  <p:nvPr/>
                </p:nvCxnSpPr>
                <p:spPr bwMode="auto">
                  <a:xfrm flipH="1" flipV="1">
                    <a:off x="2183302" y="1732090"/>
                    <a:ext cx="1824" cy="12151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4" name="Straight Connector 513"/>
                  <p:cNvCxnSpPr/>
                  <p:nvPr/>
                </p:nvCxnSpPr>
                <p:spPr bwMode="auto">
                  <a:xfrm flipH="1" flipV="1">
                    <a:off x="3381475" y="1728667"/>
                    <a:ext cx="1823" cy="121513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30" name="Group 29"/>
              <p:cNvGrpSpPr/>
              <p:nvPr/>
            </p:nvGrpSpPr>
            <p:grpSpPr>
              <a:xfrm>
                <a:off x="3566154" y="3862335"/>
                <a:ext cx="514350" cy="1670050"/>
                <a:chOff x="3566154" y="3862335"/>
                <a:chExt cx="514350" cy="1670050"/>
              </a:xfrm>
            </p:grpSpPr>
            <p:sp>
              <p:nvSpPr>
                <p:cNvPr id="549" name="Rectangle 548"/>
                <p:cNvSpPr/>
                <p:nvPr/>
              </p:nvSpPr>
              <p:spPr bwMode="auto">
                <a:xfrm rot="10800000">
                  <a:off x="3569201" y="3946092"/>
                  <a:ext cx="498084" cy="628647"/>
                </a:xfrm>
                <a:prstGeom prst="rect">
                  <a:avLst/>
                </a:prstGeom>
                <a:gradFill>
                  <a:gsLst>
                    <a:gs pos="1000">
                      <a:schemeClr val="accent2">
                        <a:lumMod val="75000"/>
                        <a:alpha val="62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50" name="Straight Connector 549"/>
                <p:cNvCxnSpPr/>
                <p:nvPr/>
              </p:nvCxnSpPr>
              <p:spPr bwMode="auto">
                <a:xfrm flipH="1">
                  <a:off x="4078916" y="4019498"/>
                  <a:ext cx="1588" cy="136525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8271" name="Group 552"/>
                <p:cNvGrpSpPr/>
                <p:nvPr/>
              </p:nvGrpSpPr>
              <p:grpSpPr bwMode="auto">
                <a:xfrm>
                  <a:off x="3571302" y="5310688"/>
                  <a:ext cx="507588" cy="221697"/>
                  <a:chOff x="4128636" y="3606589"/>
                  <a:chExt cx="568145" cy="338667"/>
                </a:xfrm>
              </p:grpSpPr>
              <p:sp>
                <p:nvSpPr>
                  <p:cNvPr id="562" name="Oval 561"/>
                  <p:cNvSpPr/>
                  <p:nvPr/>
                </p:nvSpPr>
                <p:spPr>
                  <a:xfrm>
                    <a:off x="4128204" y="3719724"/>
                    <a:ext cx="568606" cy="225532"/>
                  </a:xfrm>
                  <a:prstGeom prst="ellipse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63" name="Rectangle 562"/>
                  <p:cNvSpPr/>
                  <p:nvPr/>
                </p:nvSpPr>
                <p:spPr>
                  <a:xfrm>
                    <a:off x="4128204" y="3719724"/>
                    <a:ext cx="568606" cy="111554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64" name="Oval 563"/>
                  <p:cNvSpPr/>
                  <p:nvPr/>
                </p:nvSpPr>
                <p:spPr>
                  <a:xfrm>
                    <a:off x="4128204" y="3605744"/>
                    <a:ext cx="568606" cy="225534"/>
                  </a:xfrm>
                  <a:prstGeom prst="ellipse">
                    <a:avLst/>
                  </a:prstGeom>
                  <a:solidFill>
                    <a:schemeClr val="accent2">
                      <a:lumMod val="40000"/>
                      <a:lumOff val="60000"/>
                      <a:alpha val="5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565" name="Straight Connector 564"/>
                  <p:cNvCxnSpPr/>
                  <p:nvPr/>
                </p:nvCxnSpPr>
                <p:spPr>
                  <a:xfrm>
                    <a:off x="4696810" y="3719724"/>
                    <a:ext cx="0" cy="111554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6" name="Straight Connector 565"/>
                  <p:cNvCxnSpPr/>
                  <p:nvPr/>
                </p:nvCxnSpPr>
                <p:spPr>
                  <a:xfrm>
                    <a:off x="4128204" y="3719724"/>
                    <a:ext cx="0" cy="111554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54" name="Rectangle 553"/>
                <p:cNvSpPr/>
                <p:nvPr/>
              </p:nvSpPr>
              <p:spPr bwMode="auto">
                <a:xfrm>
                  <a:off x="3572504" y="4575123"/>
                  <a:ext cx="496887" cy="812800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  <a:alpha val="62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57" name="Straight Connector 556"/>
                <p:cNvCxnSpPr/>
                <p:nvPr/>
              </p:nvCxnSpPr>
              <p:spPr bwMode="auto">
                <a:xfrm flipH="1">
                  <a:off x="3566154" y="4027435"/>
                  <a:ext cx="3175" cy="1450975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8257" name="Group 538"/>
                <p:cNvGrpSpPr/>
                <p:nvPr/>
              </p:nvGrpSpPr>
              <p:grpSpPr bwMode="auto">
                <a:xfrm>
                  <a:off x="3568667" y="3862335"/>
                  <a:ext cx="503828" cy="248249"/>
                  <a:chOff x="2183302" y="1564542"/>
                  <a:chExt cx="1200154" cy="440314"/>
                </a:xfrm>
              </p:grpSpPr>
              <p:sp>
                <p:nvSpPr>
                  <p:cNvPr id="540" name="Oval 539"/>
                  <p:cNvSpPr/>
                  <p:nvPr/>
                </p:nvSpPr>
                <p:spPr bwMode="auto">
                  <a:xfrm flipV="1">
                    <a:off x="2188659" y="1691250"/>
                    <a:ext cx="1194966" cy="312543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31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bg1"/>
                      </a:gs>
                    </a:gsLst>
                    <a:lin ang="16200000" scaled="0"/>
                    <a:tileRect/>
                  </a:gradFill>
                  <a:ln w="635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541" name="Rectangle 540"/>
                  <p:cNvSpPr/>
                  <p:nvPr/>
                </p:nvSpPr>
                <p:spPr bwMode="auto">
                  <a:xfrm>
                    <a:off x="2184879" y="1736302"/>
                    <a:ext cx="1198746" cy="112629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4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62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42" name="Oval 541"/>
                  <p:cNvSpPr/>
                  <p:nvPr/>
                </p:nvSpPr>
                <p:spPr bwMode="auto">
                  <a:xfrm flipV="1">
                    <a:off x="2184879" y="1564542"/>
                    <a:ext cx="1194966" cy="312545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543" name="Freeform 542"/>
                  <p:cNvSpPr/>
                  <p:nvPr/>
                </p:nvSpPr>
                <p:spPr bwMode="auto">
                  <a:xfrm>
                    <a:off x="2491182" y="1671539"/>
                    <a:ext cx="582357" cy="154865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44" name="Freeform 543"/>
                  <p:cNvSpPr/>
                  <p:nvPr/>
                </p:nvSpPr>
                <p:spPr bwMode="auto">
                  <a:xfrm>
                    <a:off x="2430678" y="1629304"/>
                    <a:ext cx="703366" cy="109812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45" name="Freeform 544"/>
                  <p:cNvSpPr/>
                  <p:nvPr/>
                </p:nvSpPr>
                <p:spPr bwMode="auto">
                  <a:xfrm>
                    <a:off x="2892025" y="1722222"/>
                    <a:ext cx="260927" cy="95734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46" name="Freeform 545"/>
                  <p:cNvSpPr/>
                  <p:nvPr/>
                </p:nvSpPr>
                <p:spPr bwMode="auto">
                  <a:xfrm>
                    <a:off x="2419334" y="1725039"/>
                    <a:ext cx="253362" cy="95734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547" name="Straight Connector 546"/>
                  <p:cNvCxnSpPr>
                    <a:endCxn id="542" idx="2"/>
                  </p:cNvCxnSpPr>
                  <p:nvPr/>
                </p:nvCxnSpPr>
                <p:spPr bwMode="auto">
                  <a:xfrm flipH="1" flipV="1">
                    <a:off x="2184879" y="1722222"/>
                    <a:ext cx="3780" cy="121077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8" name="Straight Connector 547"/>
                  <p:cNvCxnSpPr/>
                  <p:nvPr/>
                </p:nvCxnSpPr>
                <p:spPr bwMode="auto">
                  <a:xfrm flipH="1" flipV="1">
                    <a:off x="3379845" y="1727853"/>
                    <a:ext cx="3780" cy="121077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31" name="Group 30"/>
              <p:cNvGrpSpPr/>
              <p:nvPr/>
            </p:nvGrpSpPr>
            <p:grpSpPr>
              <a:xfrm>
                <a:off x="4348791" y="3867098"/>
                <a:ext cx="514350" cy="1670050"/>
                <a:chOff x="4348791" y="3867098"/>
                <a:chExt cx="514350" cy="1670050"/>
              </a:xfrm>
            </p:grpSpPr>
            <p:sp>
              <p:nvSpPr>
                <p:cNvPr id="579" name="Rectangle 578"/>
                <p:cNvSpPr/>
                <p:nvPr/>
              </p:nvSpPr>
              <p:spPr bwMode="auto">
                <a:xfrm rot="10800000">
                  <a:off x="4351838" y="3950855"/>
                  <a:ext cx="498084" cy="628647"/>
                </a:xfrm>
                <a:prstGeom prst="rect">
                  <a:avLst/>
                </a:prstGeom>
                <a:gradFill>
                  <a:gsLst>
                    <a:gs pos="1000">
                      <a:schemeClr val="accent2">
                        <a:lumMod val="75000"/>
                        <a:alpha val="62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80" name="Straight Connector 579"/>
                <p:cNvCxnSpPr/>
                <p:nvPr/>
              </p:nvCxnSpPr>
              <p:spPr bwMode="auto">
                <a:xfrm flipH="1">
                  <a:off x="4861554" y="4024260"/>
                  <a:ext cx="1587" cy="136525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8243" name="Group 580"/>
                <p:cNvGrpSpPr/>
                <p:nvPr/>
              </p:nvGrpSpPr>
              <p:grpSpPr bwMode="auto">
                <a:xfrm>
                  <a:off x="4353939" y="5315451"/>
                  <a:ext cx="507588" cy="221697"/>
                  <a:chOff x="4128636" y="3606589"/>
                  <a:chExt cx="568145" cy="338667"/>
                </a:xfrm>
              </p:grpSpPr>
              <p:sp>
                <p:nvSpPr>
                  <p:cNvPr id="589" name="Oval 588"/>
                  <p:cNvSpPr/>
                  <p:nvPr/>
                </p:nvSpPr>
                <p:spPr>
                  <a:xfrm>
                    <a:off x="4128205" y="3719722"/>
                    <a:ext cx="568606" cy="225534"/>
                  </a:xfrm>
                  <a:prstGeom prst="ellipse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90" name="Rectangle 589"/>
                  <p:cNvSpPr/>
                  <p:nvPr/>
                </p:nvSpPr>
                <p:spPr>
                  <a:xfrm>
                    <a:off x="4128205" y="3719722"/>
                    <a:ext cx="568606" cy="111554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91" name="Oval 590"/>
                  <p:cNvSpPr/>
                  <p:nvPr/>
                </p:nvSpPr>
                <p:spPr>
                  <a:xfrm>
                    <a:off x="4128205" y="3605744"/>
                    <a:ext cx="568606" cy="225532"/>
                  </a:xfrm>
                  <a:prstGeom prst="ellipse">
                    <a:avLst/>
                  </a:prstGeom>
                  <a:solidFill>
                    <a:schemeClr val="accent2">
                      <a:lumMod val="40000"/>
                      <a:lumOff val="60000"/>
                      <a:alpha val="5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592" name="Straight Connector 591"/>
                  <p:cNvCxnSpPr/>
                  <p:nvPr/>
                </p:nvCxnSpPr>
                <p:spPr>
                  <a:xfrm>
                    <a:off x="4696811" y="3719722"/>
                    <a:ext cx="0" cy="111554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3" name="Straight Connector 592"/>
                  <p:cNvCxnSpPr/>
                  <p:nvPr/>
                </p:nvCxnSpPr>
                <p:spPr>
                  <a:xfrm>
                    <a:off x="4128205" y="3719722"/>
                    <a:ext cx="0" cy="111554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82" name="Rectangle 581"/>
                <p:cNvSpPr/>
                <p:nvPr/>
              </p:nvSpPr>
              <p:spPr bwMode="auto">
                <a:xfrm>
                  <a:off x="4355141" y="4579885"/>
                  <a:ext cx="496888" cy="812800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  <a:alpha val="62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84" name="Straight Connector 583"/>
                <p:cNvCxnSpPr/>
                <p:nvPr/>
              </p:nvCxnSpPr>
              <p:spPr bwMode="auto">
                <a:xfrm flipH="1">
                  <a:off x="4348791" y="4032198"/>
                  <a:ext cx="3175" cy="1450975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8229" name="Group 568"/>
                <p:cNvGrpSpPr/>
                <p:nvPr/>
              </p:nvGrpSpPr>
              <p:grpSpPr bwMode="auto">
                <a:xfrm>
                  <a:off x="4351304" y="3867098"/>
                  <a:ext cx="503828" cy="248249"/>
                  <a:chOff x="2183302" y="1564542"/>
                  <a:chExt cx="1200154" cy="440314"/>
                </a:xfrm>
              </p:grpSpPr>
              <p:sp>
                <p:nvSpPr>
                  <p:cNvPr id="570" name="Oval 569"/>
                  <p:cNvSpPr/>
                  <p:nvPr/>
                </p:nvSpPr>
                <p:spPr bwMode="auto">
                  <a:xfrm flipV="1">
                    <a:off x="2188662" y="1691248"/>
                    <a:ext cx="1194966" cy="312545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31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bg1"/>
                      </a:gs>
                    </a:gsLst>
                    <a:lin ang="16200000" scaled="0"/>
                    <a:tileRect/>
                  </a:gradFill>
                  <a:ln w="635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571" name="Rectangle 570"/>
                  <p:cNvSpPr/>
                  <p:nvPr/>
                </p:nvSpPr>
                <p:spPr bwMode="auto">
                  <a:xfrm>
                    <a:off x="2184879" y="1736300"/>
                    <a:ext cx="1198749" cy="112629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4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62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72" name="Oval 571"/>
                  <p:cNvSpPr/>
                  <p:nvPr/>
                </p:nvSpPr>
                <p:spPr bwMode="auto">
                  <a:xfrm flipV="1">
                    <a:off x="2184879" y="1564542"/>
                    <a:ext cx="1194966" cy="312543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573" name="Freeform 572"/>
                  <p:cNvSpPr/>
                  <p:nvPr/>
                </p:nvSpPr>
                <p:spPr bwMode="auto">
                  <a:xfrm>
                    <a:off x="2491185" y="1671539"/>
                    <a:ext cx="582357" cy="154863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74" name="Freeform 573"/>
                  <p:cNvSpPr/>
                  <p:nvPr/>
                </p:nvSpPr>
                <p:spPr bwMode="auto">
                  <a:xfrm>
                    <a:off x="2430680" y="1629303"/>
                    <a:ext cx="703366" cy="109814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75" name="Freeform 574"/>
                  <p:cNvSpPr/>
                  <p:nvPr/>
                </p:nvSpPr>
                <p:spPr bwMode="auto">
                  <a:xfrm>
                    <a:off x="2892028" y="1722222"/>
                    <a:ext cx="260925" cy="95734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76" name="Freeform 575"/>
                  <p:cNvSpPr/>
                  <p:nvPr/>
                </p:nvSpPr>
                <p:spPr bwMode="auto">
                  <a:xfrm>
                    <a:off x="2419334" y="1725037"/>
                    <a:ext cx="253364" cy="95734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577" name="Straight Connector 576"/>
                  <p:cNvCxnSpPr>
                    <a:endCxn id="572" idx="2"/>
                  </p:cNvCxnSpPr>
                  <p:nvPr/>
                </p:nvCxnSpPr>
                <p:spPr bwMode="auto">
                  <a:xfrm flipH="1" flipV="1">
                    <a:off x="2184879" y="1722222"/>
                    <a:ext cx="3783" cy="121075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8" name="Straight Connector 577"/>
                  <p:cNvCxnSpPr/>
                  <p:nvPr/>
                </p:nvCxnSpPr>
                <p:spPr bwMode="auto">
                  <a:xfrm flipH="1" flipV="1">
                    <a:off x="3379845" y="1727853"/>
                    <a:ext cx="3783" cy="121075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8258" name="Group 48257"/>
              <p:cNvGrpSpPr/>
              <p:nvPr/>
            </p:nvGrpSpPr>
            <p:grpSpPr>
              <a:xfrm>
                <a:off x="5552116" y="3849635"/>
                <a:ext cx="514350" cy="1670050"/>
                <a:chOff x="5552116" y="3849635"/>
                <a:chExt cx="514350" cy="1670050"/>
              </a:xfrm>
            </p:grpSpPr>
            <p:sp>
              <p:nvSpPr>
                <p:cNvPr id="606" name="Rectangle 605"/>
                <p:cNvSpPr/>
                <p:nvPr/>
              </p:nvSpPr>
              <p:spPr bwMode="auto">
                <a:xfrm rot="10800000">
                  <a:off x="5555163" y="3933392"/>
                  <a:ext cx="498084" cy="628647"/>
                </a:xfrm>
                <a:prstGeom prst="rect">
                  <a:avLst/>
                </a:prstGeom>
                <a:gradFill>
                  <a:gsLst>
                    <a:gs pos="1000">
                      <a:schemeClr val="accent2">
                        <a:lumMod val="75000"/>
                        <a:alpha val="62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07" name="Straight Connector 606"/>
                <p:cNvCxnSpPr/>
                <p:nvPr/>
              </p:nvCxnSpPr>
              <p:spPr bwMode="auto">
                <a:xfrm flipH="1">
                  <a:off x="6064879" y="4006798"/>
                  <a:ext cx="1587" cy="136525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8215" name="Group 607"/>
                <p:cNvGrpSpPr/>
                <p:nvPr/>
              </p:nvGrpSpPr>
              <p:grpSpPr bwMode="auto">
                <a:xfrm>
                  <a:off x="5557264" y="5297988"/>
                  <a:ext cx="507588" cy="221697"/>
                  <a:chOff x="4128636" y="3606589"/>
                  <a:chExt cx="568145" cy="338667"/>
                </a:xfrm>
              </p:grpSpPr>
              <p:sp>
                <p:nvSpPr>
                  <p:cNvPr id="616" name="Oval 615"/>
                  <p:cNvSpPr/>
                  <p:nvPr/>
                </p:nvSpPr>
                <p:spPr>
                  <a:xfrm>
                    <a:off x="4128205" y="3719724"/>
                    <a:ext cx="568606" cy="225532"/>
                  </a:xfrm>
                  <a:prstGeom prst="ellipse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17" name="Rectangle 616"/>
                  <p:cNvSpPr/>
                  <p:nvPr/>
                </p:nvSpPr>
                <p:spPr>
                  <a:xfrm>
                    <a:off x="4128205" y="3719724"/>
                    <a:ext cx="568606" cy="111554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18" name="Oval 617"/>
                  <p:cNvSpPr/>
                  <p:nvPr/>
                </p:nvSpPr>
                <p:spPr>
                  <a:xfrm>
                    <a:off x="4128205" y="3605744"/>
                    <a:ext cx="568606" cy="225534"/>
                  </a:xfrm>
                  <a:prstGeom prst="ellipse">
                    <a:avLst/>
                  </a:prstGeom>
                  <a:solidFill>
                    <a:schemeClr val="accent2">
                      <a:lumMod val="40000"/>
                      <a:lumOff val="60000"/>
                      <a:alpha val="5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619" name="Straight Connector 618"/>
                  <p:cNvCxnSpPr/>
                  <p:nvPr/>
                </p:nvCxnSpPr>
                <p:spPr>
                  <a:xfrm>
                    <a:off x="4696811" y="3719724"/>
                    <a:ext cx="0" cy="111554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0" name="Straight Connector 619"/>
                  <p:cNvCxnSpPr/>
                  <p:nvPr/>
                </p:nvCxnSpPr>
                <p:spPr>
                  <a:xfrm>
                    <a:off x="4128205" y="3719724"/>
                    <a:ext cx="0" cy="111554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09" name="Rectangle 608"/>
                <p:cNvSpPr/>
                <p:nvPr/>
              </p:nvSpPr>
              <p:spPr bwMode="auto">
                <a:xfrm>
                  <a:off x="5558466" y="4562423"/>
                  <a:ext cx="496888" cy="812800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  <a:alpha val="62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11" name="Straight Connector 610"/>
                <p:cNvCxnSpPr/>
                <p:nvPr/>
              </p:nvCxnSpPr>
              <p:spPr bwMode="auto">
                <a:xfrm flipH="1">
                  <a:off x="5552116" y="4014735"/>
                  <a:ext cx="3175" cy="1450975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8201" name="Group 595"/>
                <p:cNvGrpSpPr/>
                <p:nvPr/>
              </p:nvGrpSpPr>
              <p:grpSpPr bwMode="auto">
                <a:xfrm>
                  <a:off x="5554629" y="3849635"/>
                  <a:ext cx="503828" cy="248249"/>
                  <a:chOff x="2183302" y="1564542"/>
                  <a:chExt cx="1200154" cy="440314"/>
                </a:xfrm>
              </p:grpSpPr>
              <p:sp>
                <p:nvSpPr>
                  <p:cNvPr id="597" name="Oval 596"/>
                  <p:cNvSpPr/>
                  <p:nvPr/>
                </p:nvSpPr>
                <p:spPr bwMode="auto">
                  <a:xfrm flipV="1">
                    <a:off x="2188662" y="1691250"/>
                    <a:ext cx="1194966" cy="312543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31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bg1"/>
                      </a:gs>
                    </a:gsLst>
                    <a:lin ang="16200000" scaled="0"/>
                    <a:tileRect/>
                  </a:gradFill>
                  <a:ln w="635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598" name="Rectangle 597"/>
                  <p:cNvSpPr/>
                  <p:nvPr/>
                </p:nvSpPr>
                <p:spPr bwMode="auto">
                  <a:xfrm>
                    <a:off x="2184879" y="1736302"/>
                    <a:ext cx="1198749" cy="112629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4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62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599" name="Oval 598"/>
                  <p:cNvSpPr/>
                  <p:nvPr/>
                </p:nvSpPr>
                <p:spPr bwMode="auto">
                  <a:xfrm flipV="1">
                    <a:off x="2184879" y="1564542"/>
                    <a:ext cx="1194966" cy="312545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600" name="Freeform 599"/>
                  <p:cNvSpPr/>
                  <p:nvPr/>
                </p:nvSpPr>
                <p:spPr bwMode="auto">
                  <a:xfrm>
                    <a:off x="2491185" y="1671539"/>
                    <a:ext cx="582357" cy="154865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01" name="Freeform 600"/>
                  <p:cNvSpPr/>
                  <p:nvPr/>
                </p:nvSpPr>
                <p:spPr bwMode="auto">
                  <a:xfrm>
                    <a:off x="2430680" y="1629304"/>
                    <a:ext cx="703366" cy="109812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02" name="Freeform 601"/>
                  <p:cNvSpPr/>
                  <p:nvPr/>
                </p:nvSpPr>
                <p:spPr bwMode="auto">
                  <a:xfrm>
                    <a:off x="2892028" y="1722222"/>
                    <a:ext cx="260925" cy="95734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03" name="Freeform 602"/>
                  <p:cNvSpPr/>
                  <p:nvPr/>
                </p:nvSpPr>
                <p:spPr bwMode="auto">
                  <a:xfrm>
                    <a:off x="2419334" y="1725039"/>
                    <a:ext cx="253364" cy="95734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604" name="Straight Connector 603"/>
                  <p:cNvCxnSpPr>
                    <a:endCxn id="599" idx="2"/>
                  </p:cNvCxnSpPr>
                  <p:nvPr/>
                </p:nvCxnSpPr>
                <p:spPr bwMode="auto">
                  <a:xfrm flipH="1" flipV="1">
                    <a:off x="2184879" y="1722222"/>
                    <a:ext cx="3783" cy="121077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5" name="Straight Connector 604"/>
                  <p:cNvCxnSpPr/>
                  <p:nvPr/>
                </p:nvCxnSpPr>
                <p:spPr bwMode="auto">
                  <a:xfrm flipH="1" flipV="1">
                    <a:off x="3379845" y="1727853"/>
                    <a:ext cx="3783" cy="121077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8259" name="Group 48258"/>
              <p:cNvGrpSpPr/>
              <p:nvPr/>
            </p:nvGrpSpPr>
            <p:grpSpPr>
              <a:xfrm>
                <a:off x="6547479" y="3836935"/>
                <a:ext cx="514350" cy="1671638"/>
                <a:chOff x="6547479" y="3836935"/>
                <a:chExt cx="514350" cy="1671638"/>
              </a:xfrm>
            </p:grpSpPr>
            <p:sp>
              <p:nvSpPr>
                <p:cNvPr id="633" name="Rectangle 632"/>
                <p:cNvSpPr/>
                <p:nvPr/>
              </p:nvSpPr>
              <p:spPr bwMode="auto">
                <a:xfrm rot="10800000">
                  <a:off x="6550526" y="3920772"/>
                  <a:ext cx="498084" cy="629245"/>
                </a:xfrm>
                <a:prstGeom prst="rect">
                  <a:avLst/>
                </a:prstGeom>
                <a:gradFill>
                  <a:gsLst>
                    <a:gs pos="1000">
                      <a:schemeClr val="accent2">
                        <a:lumMod val="75000"/>
                        <a:alpha val="62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34" name="Straight Connector 633"/>
                <p:cNvCxnSpPr/>
                <p:nvPr/>
              </p:nvCxnSpPr>
              <p:spPr bwMode="auto">
                <a:xfrm flipH="1">
                  <a:off x="7060241" y="3994098"/>
                  <a:ext cx="1588" cy="136683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8187" name="Group 634"/>
                <p:cNvGrpSpPr/>
                <p:nvPr/>
              </p:nvGrpSpPr>
              <p:grpSpPr bwMode="auto">
                <a:xfrm>
                  <a:off x="6552627" y="5286665"/>
                  <a:ext cx="507588" cy="221908"/>
                  <a:chOff x="4128636" y="3606589"/>
                  <a:chExt cx="568145" cy="338667"/>
                </a:xfrm>
              </p:grpSpPr>
              <p:sp>
                <p:nvSpPr>
                  <p:cNvPr id="643" name="Oval 642"/>
                  <p:cNvSpPr/>
                  <p:nvPr/>
                </p:nvSpPr>
                <p:spPr>
                  <a:xfrm>
                    <a:off x="4128204" y="3719937"/>
                    <a:ext cx="568606" cy="225319"/>
                  </a:xfrm>
                  <a:prstGeom prst="ellipse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44" name="Rectangle 643"/>
                  <p:cNvSpPr/>
                  <p:nvPr/>
                </p:nvSpPr>
                <p:spPr>
                  <a:xfrm>
                    <a:off x="4128204" y="3719937"/>
                    <a:ext cx="568606" cy="111448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45" name="Oval 644"/>
                  <p:cNvSpPr/>
                  <p:nvPr/>
                </p:nvSpPr>
                <p:spPr>
                  <a:xfrm>
                    <a:off x="4128204" y="3606067"/>
                    <a:ext cx="568606" cy="225318"/>
                  </a:xfrm>
                  <a:prstGeom prst="ellipse">
                    <a:avLst/>
                  </a:prstGeom>
                  <a:solidFill>
                    <a:schemeClr val="accent2">
                      <a:lumMod val="40000"/>
                      <a:lumOff val="60000"/>
                      <a:alpha val="5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646" name="Straight Connector 645"/>
                  <p:cNvCxnSpPr/>
                  <p:nvPr/>
                </p:nvCxnSpPr>
                <p:spPr>
                  <a:xfrm>
                    <a:off x="4696810" y="3719937"/>
                    <a:ext cx="0" cy="111448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7" name="Straight Connector 646"/>
                  <p:cNvCxnSpPr/>
                  <p:nvPr/>
                </p:nvCxnSpPr>
                <p:spPr>
                  <a:xfrm>
                    <a:off x="4128204" y="3719937"/>
                    <a:ext cx="0" cy="111448"/>
                  </a:xfrm>
                  <a:prstGeom prst="line">
                    <a:avLst/>
                  </a:prstGeom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36" name="Rectangle 635"/>
                <p:cNvSpPr/>
                <p:nvPr/>
              </p:nvSpPr>
              <p:spPr bwMode="auto">
                <a:xfrm>
                  <a:off x="6553829" y="4551310"/>
                  <a:ext cx="496887" cy="812800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  <a:alpha val="62000"/>
                      </a:schemeClr>
                    </a:gs>
                    <a:gs pos="54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638" name="Straight Connector 637"/>
                <p:cNvCxnSpPr/>
                <p:nvPr/>
              </p:nvCxnSpPr>
              <p:spPr bwMode="auto">
                <a:xfrm flipH="1">
                  <a:off x="6547479" y="4002035"/>
                  <a:ext cx="3175" cy="1452563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8173" name="Group 622"/>
                <p:cNvGrpSpPr/>
                <p:nvPr/>
              </p:nvGrpSpPr>
              <p:grpSpPr bwMode="auto">
                <a:xfrm>
                  <a:off x="6549992" y="3836935"/>
                  <a:ext cx="503828" cy="248485"/>
                  <a:chOff x="2183302" y="1564542"/>
                  <a:chExt cx="1200154" cy="440314"/>
                </a:xfrm>
              </p:grpSpPr>
              <p:sp>
                <p:nvSpPr>
                  <p:cNvPr id="624" name="Oval 623"/>
                  <p:cNvSpPr/>
                  <p:nvPr/>
                </p:nvSpPr>
                <p:spPr bwMode="auto">
                  <a:xfrm flipV="1">
                    <a:off x="2188659" y="1691130"/>
                    <a:ext cx="1194966" cy="315061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2">
                          <a:lumMod val="75000"/>
                        </a:schemeClr>
                      </a:gs>
                      <a:gs pos="31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bg1"/>
                      </a:gs>
                    </a:gsLst>
                    <a:lin ang="16200000" scaled="0"/>
                    <a:tileRect/>
                  </a:gradFill>
                  <a:ln w="635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625" name="Rectangle 624"/>
                  <p:cNvSpPr/>
                  <p:nvPr/>
                </p:nvSpPr>
                <p:spPr bwMode="auto">
                  <a:xfrm>
                    <a:off x="2184879" y="1736138"/>
                    <a:ext cx="1198746" cy="112522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4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16200000" scaled="0"/>
                  </a:gradFill>
                  <a:ln w="2540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26" name="Oval 625"/>
                  <p:cNvSpPr/>
                  <p:nvPr/>
                </p:nvSpPr>
                <p:spPr bwMode="auto">
                  <a:xfrm flipV="1">
                    <a:off x="2184879" y="1564542"/>
                    <a:ext cx="1194966" cy="315061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6350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 dirty="0">
                      <a:ln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627" name="Freeform 626"/>
                  <p:cNvSpPr/>
                  <p:nvPr/>
                </p:nvSpPr>
                <p:spPr bwMode="auto">
                  <a:xfrm>
                    <a:off x="2491182" y="1671438"/>
                    <a:ext cx="582357" cy="157530"/>
                  </a:xfrm>
                  <a:custGeom>
                    <a:avLst/>
                    <a:gdLst>
                      <a:gd name="connsiteX0" fmla="*/ 1486231 w 2944854"/>
                      <a:gd name="connsiteY0" fmla="*/ 727041 h 1302232"/>
                      <a:gd name="connsiteX1" fmla="*/ 257675 w 2944854"/>
                      <a:gd name="connsiteY1" fmla="*/ 1302232 h 1302232"/>
                      <a:gd name="connsiteX2" fmla="*/ 0 w 2944854"/>
                      <a:gd name="connsiteY2" fmla="*/ 1228607 h 1302232"/>
                      <a:gd name="connsiteX3" fmla="*/ 911064 w 2944854"/>
                      <a:gd name="connsiteY3" fmla="*/ 837478 h 1302232"/>
                      <a:gd name="connsiteX4" fmla="*/ 883456 w 2944854"/>
                      <a:gd name="connsiteY4" fmla="*/ 450949 h 1302232"/>
                      <a:gd name="connsiteX5" fmla="*/ 161047 w 2944854"/>
                      <a:gd name="connsiteY5" fmla="*/ 119640 h 1302232"/>
                      <a:gd name="connsiteX6" fmla="*/ 404917 w 2944854"/>
                      <a:gd name="connsiteY6" fmla="*/ 50617 h 1302232"/>
                      <a:gd name="connsiteX7" fmla="*/ 1477028 w 2944854"/>
                      <a:gd name="connsiteY7" fmla="*/ 501566 h 1302232"/>
                      <a:gd name="connsiteX8" fmla="*/ 2572146 w 2944854"/>
                      <a:gd name="connsiteY8" fmla="*/ 0 h 1302232"/>
                      <a:gd name="connsiteX9" fmla="*/ 2875834 w 2944854"/>
                      <a:gd name="connsiteY9" fmla="*/ 96632 h 1302232"/>
                      <a:gd name="connsiteX10" fmla="*/ 2079803 w 2944854"/>
                      <a:gd name="connsiteY10" fmla="*/ 432543 h 1302232"/>
                      <a:gd name="connsiteX11" fmla="*/ 2240850 w 2944854"/>
                      <a:gd name="connsiteY11" fmla="*/ 920305 h 1302232"/>
                      <a:gd name="connsiteX12" fmla="*/ 2944854 w 2944854"/>
                      <a:gd name="connsiteY12" fmla="*/ 1228607 h 1302232"/>
                      <a:gd name="connsiteX13" fmla="*/ 2733192 w 2944854"/>
                      <a:gd name="connsiteY13" fmla="*/ 1297630 h 1302232"/>
                      <a:gd name="connsiteX14" fmla="*/ 1486231 w 2944854"/>
                      <a:gd name="connsiteY14" fmla="*/ 727041 h 1302232"/>
                      <a:gd name="connsiteX0-1" fmla="*/ 1486231 w 2944854"/>
                      <a:gd name="connsiteY0-2" fmla="*/ 727041 h 1316375"/>
                      <a:gd name="connsiteX1-3" fmla="*/ 257675 w 2944854"/>
                      <a:gd name="connsiteY1-4" fmla="*/ 1302232 h 1316375"/>
                      <a:gd name="connsiteX2-5" fmla="*/ 0 w 2944854"/>
                      <a:gd name="connsiteY2-6" fmla="*/ 1228607 h 1316375"/>
                      <a:gd name="connsiteX3-7" fmla="*/ 911064 w 2944854"/>
                      <a:gd name="connsiteY3-8" fmla="*/ 837478 h 1316375"/>
                      <a:gd name="connsiteX4-9" fmla="*/ 883456 w 2944854"/>
                      <a:gd name="connsiteY4-10" fmla="*/ 450949 h 1316375"/>
                      <a:gd name="connsiteX5-11" fmla="*/ 161047 w 2944854"/>
                      <a:gd name="connsiteY5-12" fmla="*/ 119640 h 1316375"/>
                      <a:gd name="connsiteX6-13" fmla="*/ 404917 w 2944854"/>
                      <a:gd name="connsiteY6-14" fmla="*/ 50617 h 1316375"/>
                      <a:gd name="connsiteX7-15" fmla="*/ 1477028 w 2944854"/>
                      <a:gd name="connsiteY7-16" fmla="*/ 501566 h 1316375"/>
                      <a:gd name="connsiteX8-17" fmla="*/ 2572146 w 2944854"/>
                      <a:gd name="connsiteY8-18" fmla="*/ 0 h 1316375"/>
                      <a:gd name="connsiteX9-19" fmla="*/ 2875834 w 2944854"/>
                      <a:gd name="connsiteY9-20" fmla="*/ 96632 h 1316375"/>
                      <a:gd name="connsiteX10-21" fmla="*/ 2079803 w 2944854"/>
                      <a:gd name="connsiteY10-22" fmla="*/ 432543 h 1316375"/>
                      <a:gd name="connsiteX11-23" fmla="*/ 2240850 w 2944854"/>
                      <a:gd name="connsiteY11-24" fmla="*/ 920305 h 1316375"/>
                      <a:gd name="connsiteX12-25" fmla="*/ 2944854 w 2944854"/>
                      <a:gd name="connsiteY12-26" fmla="*/ 1228607 h 1316375"/>
                      <a:gd name="connsiteX13-27" fmla="*/ 2756623 w 2944854"/>
                      <a:gd name="connsiteY13-28" fmla="*/ 1316375 h 1316375"/>
                      <a:gd name="connsiteX14-29" fmla="*/ 1486231 w 2944854"/>
                      <a:gd name="connsiteY14-30" fmla="*/ 727041 h 1316375"/>
                      <a:gd name="connsiteX0-31" fmla="*/ 1486231 w 3024520"/>
                      <a:gd name="connsiteY0-32" fmla="*/ 727041 h 1316375"/>
                      <a:gd name="connsiteX1-33" fmla="*/ 257675 w 3024520"/>
                      <a:gd name="connsiteY1-34" fmla="*/ 1302232 h 1316375"/>
                      <a:gd name="connsiteX2-35" fmla="*/ 0 w 3024520"/>
                      <a:gd name="connsiteY2-36" fmla="*/ 1228607 h 1316375"/>
                      <a:gd name="connsiteX3-37" fmla="*/ 911064 w 3024520"/>
                      <a:gd name="connsiteY3-38" fmla="*/ 837478 h 1316375"/>
                      <a:gd name="connsiteX4-39" fmla="*/ 883456 w 3024520"/>
                      <a:gd name="connsiteY4-40" fmla="*/ 450949 h 1316375"/>
                      <a:gd name="connsiteX5-41" fmla="*/ 161047 w 3024520"/>
                      <a:gd name="connsiteY5-42" fmla="*/ 119640 h 1316375"/>
                      <a:gd name="connsiteX6-43" fmla="*/ 404917 w 3024520"/>
                      <a:gd name="connsiteY6-44" fmla="*/ 50617 h 1316375"/>
                      <a:gd name="connsiteX7-45" fmla="*/ 1477028 w 3024520"/>
                      <a:gd name="connsiteY7-46" fmla="*/ 501566 h 1316375"/>
                      <a:gd name="connsiteX8-47" fmla="*/ 2572146 w 3024520"/>
                      <a:gd name="connsiteY8-48" fmla="*/ 0 h 1316375"/>
                      <a:gd name="connsiteX9-49" fmla="*/ 2875834 w 3024520"/>
                      <a:gd name="connsiteY9-50" fmla="*/ 96632 h 1316375"/>
                      <a:gd name="connsiteX10-51" fmla="*/ 2079803 w 3024520"/>
                      <a:gd name="connsiteY10-52" fmla="*/ 432543 h 1316375"/>
                      <a:gd name="connsiteX11-53" fmla="*/ 2240850 w 3024520"/>
                      <a:gd name="connsiteY11-54" fmla="*/ 920305 h 1316375"/>
                      <a:gd name="connsiteX12-55" fmla="*/ 3024520 w 3024520"/>
                      <a:gd name="connsiteY12-56" fmla="*/ 1228607 h 1316375"/>
                      <a:gd name="connsiteX13-57" fmla="*/ 2756623 w 3024520"/>
                      <a:gd name="connsiteY13-58" fmla="*/ 1316375 h 1316375"/>
                      <a:gd name="connsiteX14-59" fmla="*/ 1486231 w 3024520"/>
                      <a:gd name="connsiteY14-60" fmla="*/ 727041 h 1316375"/>
                      <a:gd name="connsiteX0-61" fmla="*/ 1537780 w 3076069"/>
                      <a:gd name="connsiteY0-62" fmla="*/ 727041 h 1316375"/>
                      <a:gd name="connsiteX1-63" fmla="*/ 309224 w 3076069"/>
                      <a:gd name="connsiteY1-64" fmla="*/ 1302232 h 1316375"/>
                      <a:gd name="connsiteX2-65" fmla="*/ 0 w 3076069"/>
                      <a:gd name="connsiteY2-66" fmla="*/ 1228607 h 1316375"/>
                      <a:gd name="connsiteX3-67" fmla="*/ 962613 w 3076069"/>
                      <a:gd name="connsiteY3-68" fmla="*/ 837478 h 1316375"/>
                      <a:gd name="connsiteX4-69" fmla="*/ 935005 w 3076069"/>
                      <a:gd name="connsiteY4-70" fmla="*/ 450949 h 1316375"/>
                      <a:gd name="connsiteX5-71" fmla="*/ 212596 w 3076069"/>
                      <a:gd name="connsiteY5-72" fmla="*/ 119640 h 1316375"/>
                      <a:gd name="connsiteX6-73" fmla="*/ 456466 w 3076069"/>
                      <a:gd name="connsiteY6-74" fmla="*/ 50617 h 1316375"/>
                      <a:gd name="connsiteX7-75" fmla="*/ 1528577 w 3076069"/>
                      <a:gd name="connsiteY7-76" fmla="*/ 501566 h 1316375"/>
                      <a:gd name="connsiteX8-77" fmla="*/ 2623695 w 3076069"/>
                      <a:gd name="connsiteY8-78" fmla="*/ 0 h 1316375"/>
                      <a:gd name="connsiteX9-79" fmla="*/ 2927383 w 3076069"/>
                      <a:gd name="connsiteY9-80" fmla="*/ 96632 h 1316375"/>
                      <a:gd name="connsiteX10-81" fmla="*/ 2131352 w 3076069"/>
                      <a:gd name="connsiteY10-82" fmla="*/ 432543 h 1316375"/>
                      <a:gd name="connsiteX11-83" fmla="*/ 2292399 w 3076069"/>
                      <a:gd name="connsiteY11-84" fmla="*/ 920305 h 1316375"/>
                      <a:gd name="connsiteX12-85" fmla="*/ 3076069 w 3076069"/>
                      <a:gd name="connsiteY12-86" fmla="*/ 1228607 h 1316375"/>
                      <a:gd name="connsiteX13-87" fmla="*/ 2808172 w 3076069"/>
                      <a:gd name="connsiteY13-88" fmla="*/ 1316375 h 1316375"/>
                      <a:gd name="connsiteX14-89" fmla="*/ 1537780 w 3076069"/>
                      <a:gd name="connsiteY14-90" fmla="*/ 727041 h 1316375"/>
                      <a:gd name="connsiteX0-91" fmla="*/ 1537780 w 3076069"/>
                      <a:gd name="connsiteY0-92" fmla="*/ 727041 h 1321259"/>
                      <a:gd name="connsiteX1-93" fmla="*/ 313981 w 3076069"/>
                      <a:gd name="connsiteY1-94" fmla="*/ 1321259 h 1321259"/>
                      <a:gd name="connsiteX2-95" fmla="*/ 0 w 3076069"/>
                      <a:gd name="connsiteY2-96" fmla="*/ 1228607 h 1321259"/>
                      <a:gd name="connsiteX3-97" fmla="*/ 962613 w 3076069"/>
                      <a:gd name="connsiteY3-98" fmla="*/ 837478 h 1321259"/>
                      <a:gd name="connsiteX4-99" fmla="*/ 935005 w 3076069"/>
                      <a:gd name="connsiteY4-100" fmla="*/ 450949 h 1321259"/>
                      <a:gd name="connsiteX5-101" fmla="*/ 212596 w 3076069"/>
                      <a:gd name="connsiteY5-102" fmla="*/ 119640 h 1321259"/>
                      <a:gd name="connsiteX6-103" fmla="*/ 456466 w 3076069"/>
                      <a:gd name="connsiteY6-104" fmla="*/ 50617 h 1321259"/>
                      <a:gd name="connsiteX7-105" fmla="*/ 1528577 w 3076069"/>
                      <a:gd name="connsiteY7-106" fmla="*/ 501566 h 1321259"/>
                      <a:gd name="connsiteX8-107" fmla="*/ 2623695 w 3076069"/>
                      <a:gd name="connsiteY8-108" fmla="*/ 0 h 1321259"/>
                      <a:gd name="connsiteX9-109" fmla="*/ 2927383 w 3076069"/>
                      <a:gd name="connsiteY9-110" fmla="*/ 96632 h 1321259"/>
                      <a:gd name="connsiteX10-111" fmla="*/ 2131352 w 3076069"/>
                      <a:gd name="connsiteY10-112" fmla="*/ 432543 h 1321259"/>
                      <a:gd name="connsiteX11-113" fmla="*/ 2292399 w 3076069"/>
                      <a:gd name="connsiteY11-114" fmla="*/ 920305 h 1321259"/>
                      <a:gd name="connsiteX12-115" fmla="*/ 3076069 w 3076069"/>
                      <a:gd name="connsiteY12-116" fmla="*/ 1228607 h 1321259"/>
                      <a:gd name="connsiteX13-117" fmla="*/ 2808172 w 3076069"/>
                      <a:gd name="connsiteY13-118" fmla="*/ 1316375 h 1321259"/>
                      <a:gd name="connsiteX14-119" fmla="*/ 1537780 w 3076069"/>
                      <a:gd name="connsiteY14-120" fmla="*/ 727041 h 1321259"/>
                      <a:gd name="connsiteX0-121" fmla="*/ 1537780 w 3076069"/>
                      <a:gd name="connsiteY0-122" fmla="*/ 750825 h 1321259"/>
                      <a:gd name="connsiteX1-123" fmla="*/ 313981 w 3076069"/>
                      <a:gd name="connsiteY1-124" fmla="*/ 1321259 h 1321259"/>
                      <a:gd name="connsiteX2-125" fmla="*/ 0 w 3076069"/>
                      <a:gd name="connsiteY2-126" fmla="*/ 1228607 h 1321259"/>
                      <a:gd name="connsiteX3-127" fmla="*/ 962613 w 3076069"/>
                      <a:gd name="connsiteY3-128" fmla="*/ 837478 h 1321259"/>
                      <a:gd name="connsiteX4-129" fmla="*/ 935005 w 3076069"/>
                      <a:gd name="connsiteY4-130" fmla="*/ 450949 h 1321259"/>
                      <a:gd name="connsiteX5-131" fmla="*/ 212596 w 3076069"/>
                      <a:gd name="connsiteY5-132" fmla="*/ 119640 h 1321259"/>
                      <a:gd name="connsiteX6-133" fmla="*/ 456466 w 3076069"/>
                      <a:gd name="connsiteY6-134" fmla="*/ 50617 h 1321259"/>
                      <a:gd name="connsiteX7-135" fmla="*/ 1528577 w 3076069"/>
                      <a:gd name="connsiteY7-136" fmla="*/ 501566 h 1321259"/>
                      <a:gd name="connsiteX8-137" fmla="*/ 2623695 w 3076069"/>
                      <a:gd name="connsiteY8-138" fmla="*/ 0 h 1321259"/>
                      <a:gd name="connsiteX9-139" fmla="*/ 2927383 w 3076069"/>
                      <a:gd name="connsiteY9-140" fmla="*/ 96632 h 1321259"/>
                      <a:gd name="connsiteX10-141" fmla="*/ 2131352 w 3076069"/>
                      <a:gd name="connsiteY10-142" fmla="*/ 432543 h 1321259"/>
                      <a:gd name="connsiteX11-143" fmla="*/ 2292399 w 3076069"/>
                      <a:gd name="connsiteY11-144" fmla="*/ 920305 h 1321259"/>
                      <a:gd name="connsiteX12-145" fmla="*/ 3076069 w 3076069"/>
                      <a:gd name="connsiteY12-146" fmla="*/ 1228607 h 1321259"/>
                      <a:gd name="connsiteX13-147" fmla="*/ 2808172 w 3076069"/>
                      <a:gd name="connsiteY13-148" fmla="*/ 1316375 h 1321259"/>
                      <a:gd name="connsiteX14-149" fmla="*/ 1537780 w 3076069"/>
                      <a:gd name="connsiteY14-150" fmla="*/ 750825 h 1321259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  <a:cxn ang="0">
                        <a:pos x="connsiteX11-23" y="connsiteY11-24"/>
                      </a:cxn>
                      <a:cxn ang="0">
                        <a:pos x="connsiteX12-25" y="connsiteY12-26"/>
                      </a:cxn>
                      <a:cxn ang="0">
                        <a:pos x="connsiteX13-27" y="connsiteY13-28"/>
                      </a:cxn>
                      <a:cxn ang="0">
                        <a:pos x="connsiteX14-29" y="connsiteY14-30"/>
                      </a:cxn>
                    </a:cxnLst>
                    <a:rect l="l" t="t" r="r" b="b"/>
                    <a:pathLst>
                      <a:path w="3076069" h="1321259">
                        <a:moveTo>
                          <a:pt x="1537780" y="750825"/>
                        </a:moveTo>
                        <a:lnTo>
                          <a:pt x="313981" y="1321259"/>
                        </a:lnTo>
                        <a:lnTo>
                          <a:pt x="0" y="1228607"/>
                        </a:lnTo>
                        <a:lnTo>
                          <a:pt x="962613" y="837478"/>
                        </a:lnTo>
                        <a:lnTo>
                          <a:pt x="935005" y="450949"/>
                        </a:lnTo>
                        <a:lnTo>
                          <a:pt x="212596" y="119640"/>
                        </a:lnTo>
                        <a:lnTo>
                          <a:pt x="456466" y="50617"/>
                        </a:lnTo>
                        <a:lnTo>
                          <a:pt x="1528577" y="501566"/>
                        </a:lnTo>
                        <a:lnTo>
                          <a:pt x="2623695" y="0"/>
                        </a:lnTo>
                        <a:lnTo>
                          <a:pt x="2927383" y="96632"/>
                        </a:lnTo>
                        <a:lnTo>
                          <a:pt x="2131352" y="432543"/>
                        </a:lnTo>
                        <a:lnTo>
                          <a:pt x="2292399" y="920305"/>
                        </a:lnTo>
                        <a:lnTo>
                          <a:pt x="3076069" y="1228607"/>
                        </a:lnTo>
                        <a:lnTo>
                          <a:pt x="2808172" y="1316375"/>
                        </a:lnTo>
                        <a:lnTo>
                          <a:pt x="1537780" y="750825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28" name="Freeform 627"/>
                  <p:cNvSpPr/>
                  <p:nvPr/>
                </p:nvSpPr>
                <p:spPr bwMode="auto">
                  <a:xfrm>
                    <a:off x="2430678" y="1629243"/>
                    <a:ext cx="703366" cy="112522"/>
                  </a:xfrm>
                  <a:custGeom>
                    <a:avLst/>
                    <a:gdLst>
                      <a:gd name="connsiteX0" fmla="*/ 0 w 3645229"/>
                      <a:gd name="connsiteY0" fmla="*/ 214441 h 923747"/>
                      <a:gd name="connsiteX1" fmla="*/ 659770 w 3645229"/>
                      <a:gd name="connsiteY1" fmla="*/ 16495 h 923747"/>
                      <a:gd name="connsiteX2" fmla="*/ 1814367 w 3645229"/>
                      <a:gd name="connsiteY2" fmla="*/ 511360 h 923747"/>
                      <a:gd name="connsiteX3" fmla="*/ 2968965 w 3645229"/>
                      <a:gd name="connsiteY3" fmla="*/ 0 h 923747"/>
                      <a:gd name="connsiteX4" fmla="*/ 3645229 w 3645229"/>
                      <a:gd name="connsiteY4" fmla="*/ 197946 h 923747"/>
                      <a:gd name="connsiteX5" fmla="*/ 3199884 w 3645229"/>
                      <a:gd name="connsiteY5" fmla="*/ 461874 h 923747"/>
                      <a:gd name="connsiteX6" fmla="*/ 2985459 w 3645229"/>
                      <a:gd name="connsiteY6" fmla="*/ 379396 h 923747"/>
                      <a:gd name="connsiteX7" fmla="*/ 1830861 w 3645229"/>
                      <a:gd name="connsiteY7" fmla="*/ 923747 h 923747"/>
                      <a:gd name="connsiteX8" fmla="*/ 676264 w 3645229"/>
                      <a:gd name="connsiteY8" fmla="*/ 412387 h 923747"/>
                      <a:gd name="connsiteX9" fmla="*/ 527816 w 3645229"/>
                      <a:gd name="connsiteY9" fmla="*/ 478369 h 923747"/>
                      <a:gd name="connsiteX10" fmla="*/ 0 w 3645229"/>
                      <a:gd name="connsiteY10" fmla="*/ 214441 h 923747"/>
                      <a:gd name="connsiteX0-1" fmla="*/ 0 w 3640627"/>
                      <a:gd name="connsiteY0-2" fmla="*/ 242051 h 923747"/>
                      <a:gd name="connsiteX1-3" fmla="*/ 655168 w 3640627"/>
                      <a:gd name="connsiteY1-4" fmla="*/ 16495 h 923747"/>
                      <a:gd name="connsiteX2-5" fmla="*/ 1809765 w 3640627"/>
                      <a:gd name="connsiteY2-6" fmla="*/ 511360 h 923747"/>
                      <a:gd name="connsiteX3-7" fmla="*/ 2964363 w 3640627"/>
                      <a:gd name="connsiteY3-8" fmla="*/ 0 h 923747"/>
                      <a:gd name="connsiteX4-9" fmla="*/ 3640627 w 3640627"/>
                      <a:gd name="connsiteY4-10" fmla="*/ 197946 h 923747"/>
                      <a:gd name="connsiteX5-11" fmla="*/ 3195282 w 3640627"/>
                      <a:gd name="connsiteY5-12" fmla="*/ 461874 h 923747"/>
                      <a:gd name="connsiteX6-13" fmla="*/ 2980857 w 3640627"/>
                      <a:gd name="connsiteY6-14" fmla="*/ 379396 h 923747"/>
                      <a:gd name="connsiteX7-15" fmla="*/ 1826259 w 3640627"/>
                      <a:gd name="connsiteY7-16" fmla="*/ 923747 h 923747"/>
                      <a:gd name="connsiteX8-17" fmla="*/ 671662 w 3640627"/>
                      <a:gd name="connsiteY8-18" fmla="*/ 412387 h 923747"/>
                      <a:gd name="connsiteX9-19" fmla="*/ 523214 w 3640627"/>
                      <a:gd name="connsiteY9-20" fmla="*/ 478369 h 923747"/>
                      <a:gd name="connsiteX10-21" fmla="*/ 0 w 3640627"/>
                      <a:gd name="connsiteY10-22" fmla="*/ 242051 h 923747"/>
                      <a:gd name="connsiteX0-23" fmla="*/ 0 w 3640627"/>
                      <a:gd name="connsiteY0-24" fmla="*/ 242051 h 923747"/>
                      <a:gd name="connsiteX1-25" fmla="*/ 655168 w 3640627"/>
                      <a:gd name="connsiteY1-26" fmla="*/ 16495 h 923747"/>
                      <a:gd name="connsiteX2-27" fmla="*/ 1809765 w 3640627"/>
                      <a:gd name="connsiteY2-28" fmla="*/ 511360 h 923747"/>
                      <a:gd name="connsiteX3-29" fmla="*/ 2964363 w 3640627"/>
                      <a:gd name="connsiteY3-30" fmla="*/ 0 h 923747"/>
                      <a:gd name="connsiteX4-31" fmla="*/ 3640627 w 3640627"/>
                      <a:gd name="connsiteY4-32" fmla="*/ 197946 h 923747"/>
                      <a:gd name="connsiteX5-33" fmla="*/ 3195282 w 3640627"/>
                      <a:gd name="connsiteY5-34" fmla="*/ 461874 h 923747"/>
                      <a:gd name="connsiteX6-35" fmla="*/ 2980857 w 3640627"/>
                      <a:gd name="connsiteY6-36" fmla="*/ 379396 h 923747"/>
                      <a:gd name="connsiteX7-37" fmla="*/ 1826259 w 3640627"/>
                      <a:gd name="connsiteY7-38" fmla="*/ 923747 h 923747"/>
                      <a:gd name="connsiteX8-39" fmla="*/ 671662 w 3640627"/>
                      <a:gd name="connsiteY8-40" fmla="*/ 412387 h 923747"/>
                      <a:gd name="connsiteX9-41" fmla="*/ 523214 w 3640627"/>
                      <a:gd name="connsiteY9-42" fmla="*/ 482971 h 923747"/>
                      <a:gd name="connsiteX10-43" fmla="*/ 0 w 3640627"/>
                      <a:gd name="connsiteY10-44" fmla="*/ 242051 h 923747"/>
                      <a:gd name="connsiteX0-45" fmla="*/ 0 w 3640627"/>
                      <a:gd name="connsiteY0-46" fmla="*/ 242051 h 923747"/>
                      <a:gd name="connsiteX1-47" fmla="*/ 655168 w 3640627"/>
                      <a:gd name="connsiteY1-48" fmla="*/ 16495 h 923747"/>
                      <a:gd name="connsiteX2-49" fmla="*/ 1809765 w 3640627"/>
                      <a:gd name="connsiteY2-50" fmla="*/ 511360 h 923747"/>
                      <a:gd name="connsiteX3-51" fmla="*/ 2964363 w 3640627"/>
                      <a:gd name="connsiteY3-52" fmla="*/ 0 h 923747"/>
                      <a:gd name="connsiteX4-53" fmla="*/ 3640627 w 3640627"/>
                      <a:gd name="connsiteY4-54" fmla="*/ 197946 h 923747"/>
                      <a:gd name="connsiteX5-55" fmla="*/ 3195282 w 3640627"/>
                      <a:gd name="connsiteY5-56" fmla="*/ 461874 h 923747"/>
                      <a:gd name="connsiteX6-57" fmla="*/ 2980857 w 3640627"/>
                      <a:gd name="connsiteY6-58" fmla="*/ 379396 h 923747"/>
                      <a:gd name="connsiteX7-59" fmla="*/ 1826259 w 3640627"/>
                      <a:gd name="connsiteY7-60" fmla="*/ 923747 h 923747"/>
                      <a:gd name="connsiteX8-61" fmla="*/ 690067 w 3640627"/>
                      <a:gd name="connsiteY8-62" fmla="*/ 412387 h 923747"/>
                      <a:gd name="connsiteX9-63" fmla="*/ 523214 w 3640627"/>
                      <a:gd name="connsiteY9-64" fmla="*/ 482971 h 923747"/>
                      <a:gd name="connsiteX10-65" fmla="*/ 0 w 3640627"/>
                      <a:gd name="connsiteY10-66" fmla="*/ 242051 h 923747"/>
                      <a:gd name="connsiteX0-67" fmla="*/ 0 w 3640627"/>
                      <a:gd name="connsiteY0-68" fmla="*/ 242051 h 946755"/>
                      <a:gd name="connsiteX1-69" fmla="*/ 655168 w 3640627"/>
                      <a:gd name="connsiteY1-70" fmla="*/ 16495 h 946755"/>
                      <a:gd name="connsiteX2-71" fmla="*/ 1809765 w 3640627"/>
                      <a:gd name="connsiteY2-72" fmla="*/ 511360 h 946755"/>
                      <a:gd name="connsiteX3-73" fmla="*/ 2964363 w 3640627"/>
                      <a:gd name="connsiteY3-74" fmla="*/ 0 h 946755"/>
                      <a:gd name="connsiteX4-75" fmla="*/ 3640627 w 3640627"/>
                      <a:gd name="connsiteY4-76" fmla="*/ 197946 h 946755"/>
                      <a:gd name="connsiteX5-77" fmla="*/ 3195282 w 3640627"/>
                      <a:gd name="connsiteY5-78" fmla="*/ 461874 h 946755"/>
                      <a:gd name="connsiteX6-79" fmla="*/ 2980857 w 3640627"/>
                      <a:gd name="connsiteY6-80" fmla="*/ 379396 h 946755"/>
                      <a:gd name="connsiteX7-81" fmla="*/ 1876873 w 3640627"/>
                      <a:gd name="connsiteY7-82" fmla="*/ 946755 h 946755"/>
                      <a:gd name="connsiteX8-83" fmla="*/ 690067 w 3640627"/>
                      <a:gd name="connsiteY8-84" fmla="*/ 412387 h 946755"/>
                      <a:gd name="connsiteX9-85" fmla="*/ 523214 w 3640627"/>
                      <a:gd name="connsiteY9-86" fmla="*/ 482971 h 946755"/>
                      <a:gd name="connsiteX10-87" fmla="*/ 0 w 3640627"/>
                      <a:gd name="connsiteY10-88" fmla="*/ 242051 h 946755"/>
                      <a:gd name="connsiteX0-89" fmla="*/ 0 w 3640627"/>
                      <a:gd name="connsiteY0-90" fmla="*/ 242051 h 946755"/>
                      <a:gd name="connsiteX1-91" fmla="*/ 655168 w 3640627"/>
                      <a:gd name="connsiteY1-92" fmla="*/ 16495 h 946755"/>
                      <a:gd name="connsiteX2-93" fmla="*/ 1855778 w 3640627"/>
                      <a:gd name="connsiteY2-94" fmla="*/ 534367 h 946755"/>
                      <a:gd name="connsiteX3-95" fmla="*/ 2964363 w 3640627"/>
                      <a:gd name="connsiteY3-96" fmla="*/ 0 h 946755"/>
                      <a:gd name="connsiteX4-97" fmla="*/ 3640627 w 3640627"/>
                      <a:gd name="connsiteY4-98" fmla="*/ 197946 h 946755"/>
                      <a:gd name="connsiteX5-99" fmla="*/ 3195282 w 3640627"/>
                      <a:gd name="connsiteY5-100" fmla="*/ 461874 h 946755"/>
                      <a:gd name="connsiteX6-101" fmla="*/ 2980857 w 3640627"/>
                      <a:gd name="connsiteY6-102" fmla="*/ 379396 h 946755"/>
                      <a:gd name="connsiteX7-103" fmla="*/ 1876873 w 3640627"/>
                      <a:gd name="connsiteY7-104" fmla="*/ 946755 h 946755"/>
                      <a:gd name="connsiteX8-105" fmla="*/ 690067 w 3640627"/>
                      <a:gd name="connsiteY8-106" fmla="*/ 412387 h 946755"/>
                      <a:gd name="connsiteX9-107" fmla="*/ 523214 w 3640627"/>
                      <a:gd name="connsiteY9-108" fmla="*/ 482971 h 946755"/>
                      <a:gd name="connsiteX10-109" fmla="*/ 0 w 3640627"/>
                      <a:gd name="connsiteY10-110" fmla="*/ 242051 h 946755"/>
                      <a:gd name="connsiteX0-111" fmla="*/ 0 w 3640627"/>
                      <a:gd name="connsiteY0-112" fmla="*/ 242051 h 946755"/>
                      <a:gd name="connsiteX1-113" fmla="*/ 655168 w 3640627"/>
                      <a:gd name="connsiteY1-114" fmla="*/ 16495 h 946755"/>
                      <a:gd name="connsiteX2-115" fmla="*/ 1855778 w 3640627"/>
                      <a:gd name="connsiteY2-116" fmla="*/ 534367 h 946755"/>
                      <a:gd name="connsiteX3-117" fmla="*/ 2964363 w 3640627"/>
                      <a:gd name="connsiteY3-118" fmla="*/ 0 h 946755"/>
                      <a:gd name="connsiteX4-119" fmla="*/ 3640627 w 3640627"/>
                      <a:gd name="connsiteY4-120" fmla="*/ 197946 h 946755"/>
                      <a:gd name="connsiteX5-121" fmla="*/ 3195282 w 3640627"/>
                      <a:gd name="connsiteY5-122" fmla="*/ 461874 h 946755"/>
                      <a:gd name="connsiteX6-123" fmla="*/ 3008465 w 3640627"/>
                      <a:gd name="connsiteY6-124" fmla="*/ 402404 h 946755"/>
                      <a:gd name="connsiteX7-125" fmla="*/ 1876873 w 3640627"/>
                      <a:gd name="connsiteY7-126" fmla="*/ 946755 h 946755"/>
                      <a:gd name="connsiteX8-127" fmla="*/ 690067 w 3640627"/>
                      <a:gd name="connsiteY8-128" fmla="*/ 412387 h 946755"/>
                      <a:gd name="connsiteX9-129" fmla="*/ 523214 w 3640627"/>
                      <a:gd name="connsiteY9-130" fmla="*/ 482971 h 946755"/>
                      <a:gd name="connsiteX10-131" fmla="*/ 0 w 3640627"/>
                      <a:gd name="connsiteY10-132" fmla="*/ 242051 h 946755"/>
                      <a:gd name="connsiteX0-133" fmla="*/ 0 w 3723451"/>
                      <a:gd name="connsiteY0-134" fmla="*/ 242051 h 946755"/>
                      <a:gd name="connsiteX1-135" fmla="*/ 655168 w 3723451"/>
                      <a:gd name="connsiteY1-136" fmla="*/ 16495 h 946755"/>
                      <a:gd name="connsiteX2-137" fmla="*/ 1855778 w 3723451"/>
                      <a:gd name="connsiteY2-138" fmla="*/ 534367 h 946755"/>
                      <a:gd name="connsiteX3-139" fmla="*/ 2964363 w 3723451"/>
                      <a:gd name="connsiteY3-140" fmla="*/ 0 h 946755"/>
                      <a:gd name="connsiteX4-141" fmla="*/ 3723451 w 3723451"/>
                      <a:gd name="connsiteY4-142" fmla="*/ 220954 h 946755"/>
                      <a:gd name="connsiteX5-143" fmla="*/ 3195282 w 3723451"/>
                      <a:gd name="connsiteY5-144" fmla="*/ 461874 h 946755"/>
                      <a:gd name="connsiteX6-145" fmla="*/ 3008465 w 3723451"/>
                      <a:gd name="connsiteY6-146" fmla="*/ 402404 h 946755"/>
                      <a:gd name="connsiteX7-147" fmla="*/ 1876873 w 3723451"/>
                      <a:gd name="connsiteY7-148" fmla="*/ 946755 h 946755"/>
                      <a:gd name="connsiteX8-149" fmla="*/ 690067 w 3723451"/>
                      <a:gd name="connsiteY8-150" fmla="*/ 412387 h 946755"/>
                      <a:gd name="connsiteX9-151" fmla="*/ 523214 w 3723451"/>
                      <a:gd name="connsiteY9-152" fmla="*/ 482971 h 946755"/>
                      <a:gd name="connsiteX10-153" fmla="*/ 0 w 3723451"/>
                      <a:gd name="connsiteY10-154" fmla="*/ 242051 h 946755"/>
                      <a:gd name="connsiteX0-155" fmla="*/ 0 w 3723451"/>
                      <a:gd name="connsiteY0-156" fmla="*/ 228246 h 932950"/>
                      <a:gd name="connsiteX1-157" fmla="*/ 655168 w 3723451"/>
                      <a:gd name="connsiteY1-158" fmla="*/ 2690 h 932950"/>
                      <a:gd name="connsiteX2-159" fmla="*/ 1855778 w 3723451"/>
                      <a:gd name="connsiteY2-160" fmla="*/ 520562 h 932950"/>
                      <a:gd name="connsiteX3-161" fmla="*/ 3001174 w 3723451"/>
                      <a:gd name="connsiteY3-162" fmla="*/ 0 h 932950"/>
                      <a:gd name="connsiteX4-163" fmla="*/ 3723451 w 3723451"/>
                      <a:gd name="connsiteY4-164" fmla="*/ 207149 h 932950"/>
                      <a:gd name="connsiteX5-165" fmla="*/ 3195282 w 3723451"/>
                      <a:gd name="connsiteY5-166" fmla="*/ 448069 h 932950"/>
                      <a:gd name="connsiteX6-167" fmla="*/ 3008465 w 3723451"/>
                      <a:gd name="connsiteY6-168" fmla="*/ 388599 h 932950"/>
                      <a:gd name="connsiteX7-169" fmla="*/ 1876873 w 3723451"/>
                      <a:gd name="connsiteY7-170" fmla="*/ 932950 h 932950"/>
                      <a:gd name="connsiteX8-171" fmla="*/ 690067 w 3723451"/>
                      <a:gd name="connsiteY8-172" fmla="*/ 398582 h 932950"/>
                      <a:gd name="connsiteX9-173" fmla="*/ 523214 w 3723451"/>
                      <a:gd name="connsiteY9-174" fmla="*/ 469166 h 932950"/>
                      <a:gd name="connsiteX10-175" fmla="*/ 0 w 3723451"/>
                      <a:gd name="connsiteY10-176" fmla="*/ 228246 h 932950"/>
                      <a:gd name="connsiteX0-177" fmla="*/ 0 w 3723451"/>
                      <a:gd name="connsiteY0-178" fmla="*/ 228246 h 932950"/>
                      <a:gd name="connsiteX1-179" fmla="*/ 655168 w 3723451"/>
                      <a:gd name="connsiteY1-180" fmla="*/ 2690 h 932950"/>
                      <a:gd name="connsiteX2-181" fmla="*/ 1855778 w 3723451"/>
                      <a:gd name="connsiteY2-182" fmla="*/ 520562 h 932950"/>
                      <a:gd name="connsiteX3-183" fmla="*/ 3001174 w 3723451"/>
                      <a:gd name="connsiteY3-184" fmla="*/ 0 h 932950"/>
                      <a:gd name="connsiteX4-185" fmla="*/ 3723451 w 3723451"/>
                      <a:gd name="connsiteY4-186" fmla="*/ 207149 h 932950"/>
                      <a:gd name="connsiteX5-187" fmla="*/ 3195282 w 3723451"/>
                      <a:gd name="connsiteY5-188" fmla="*/ 448069 h 932950"/>
                      <a:gd name="connsiteX6-189" fmla="*/ 3013067 w 3723451"/>
                      <a:gd name="connsiteY6-190" fmla="*/ 393200 h 932950"/>
                      <a:gd name="connsiteX7-191" fmla="*/ 1876873 w 3723451"/>
                      <a:gd name="connsiteY7-192" fmla="*/ 932950 h 932950"/>
                      <a:gd name="connsiteX8-193" fmla="*/ 690067 w 3723451"/>
                      <a:gd name="connsiteY8-194" fmla="*/ 398582 h 932950"/>
                      <a:gd name="connsiteX9-195" fmla="*/ 523214 w 3723451"/>
                      <a:gd name="connsiteY9-196" fmla="*/ 469166 h 932950"/>
                      <a:gd name="connsiteX10-197" fmla="*/ 0 w 3723451"/>
                      <a:gd name="connsiteY10-198" fmla="*/ 228246 h 932950"/>
                      <a:gd name="connsiteX0-199" fmla="*/ 0 w 3723451"/>
                      <a:gd name="connsiteY0-200" fmla="*/ 228246 h 932950"/>
                      <a:gd name="connsiteX1-201" fmla="*/ 655168 w 3723451"/>
                      <a:gd name="connsiteY1-202" fmla="*/ 2690 h 932950"/>
                      <a:gd name="connsiteX2-203" fmla="*/ 1855778 w 3723451"/>
                      <a:gd name="connsiteY2-204" fmla="*/ 520562 h 932950"/>
                      <a:gd name="connsiteX3-205" fmla="*/ 3001174 w 3723451"/>
                      <a:gd name="connsiteY3-206" fmla="*/ 0 h 932950"/>
                      <a:gd name="connsiteX4-207" fmla="*/ 3723451 w 3723451"/>
                      <a:gd name="connsiteY4-208" fmla="*/ 207149 h 932950"/>
                      <a:gd name="connsiteX5-209" fmla="*/ 3186079 w 3723451"/>
                      <a:gd name="connsiteY5-210" fmla="*/ 461874 h 932950"/>
                      <a:gd name="connsiteX6-211" fmla="*/ 3013067 w 3723451"/>
                      <a:gd name="connsiteY6-212" fmla="*/ 393200 h 932950"/>
                      <a:gd name="connsiteX7-213" fmla="*/ 1876873 w 3723451"/>
                      <a:gd name="connsiteY7-214" fmla="*/ 932950 h 932950"/>
                      <a:gd name="connsiteX8-215" fmla="*/ 690067 w 3723451"/>
                      <a:gd name="connsiteY8-216" fmla="*/ 398582 h 932950"/>
                      <a:gd name="connsiteX9-217" fmla="*/ 523214 w 3723451"/>
                      <a:gd name="connsiteY9-218" fmla="*/ 469166 h 932950"/>
                      <a:gd name="connsiteX10-219" fmla="*/ 0 w 3723451"/>
                      <a:gd name="connsiteY10-220" fmla="*/ 228246 h 932950"/>
                      <a:gd name="connsiteX0-221" fmla="*/ 0 w 3723451"/>
                      <a:gd name="connsiteY0-222" fmla="*/ 228246 h 932950"/>
                      <a:gd name="connsiteX1-223" fmla="*/ 655168 w 3723451"/>
                      <a:gd name="connsiteY1-224" fmla="*/ 2690 h 932950"/>
                      <a:gd name="connsiteX2-225" fmla="*/ 1855778 w 3723451"/>
                      <a:gd name="connsiteY2-226" fmla="*/ 520562 h 932950"/>
                      <a:gd name="connsiteX3-227" fmla="*/ 3001174 w 3723451"/>
                      <a:gd name="connsiteY3-228" fmla="*/ 0 h 932950"/>
                      <a:gd name="connsiteX4-229" fmla="*/ 3723451 w 3723451"/>
                      <a:gd name="connsiteY4-230" fmla="*/ 207149 h 932950"/>
                      <a:gd name="connsiteX5-231" fmla="*/ 3186079 w 3723451"/>
                      <a:gd name="connsiteY5-232" fmla="*/ 461874 h 932950"/>
                      <a:gd name="connsiteX6-233" fmla="*/ 3013067 w 3723451"/>
                      <a:gd name="connsiteY6-234" fmla="*/ 393200 h 932950"/>
                      <a:gd name="connsiteX7-235" fmla="*/ 1876873 w 3723451"/>
                      <a:gd name="connsiteY7-236" fmla="*/ 932950 h 932950"/>
                      <a:gd name="connsiteX8-237" fmla="*/ 711613 w 3723451"/>
                      <a:gd name="connsiteY8-238" fmla="*/ 413055 h 932950"/>
                      <a:gd name="connsiteX9-239" fmla="*/ 523214 w 3723451"/>
                      <a:gd name="connsiteY9-240" fmla="*/ 469166 h 932950"/>
                      <a:gd name="connsiteX10-241" fmla="*/ 0 w 3723451"/>
                      <a:gd name="connsiteY10-242" fmla="*/ 228246 h 932950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15" y="connsiteY7-16"/>
                      </a:cxn>
                      <a:cxn ang="0">
                        <a:pos x="connsiteX8-17" y="connsiteY8-18"/>
                      </a:cxn>
                      <a:cxn ang="0">
                        <a:pos x="connsiteX9-19" y="connsiteY9-20"/>
                      </a:cxn>
                      <a:cxn ang="0">
                        <a:pos x="connsiteX10-21" y="connsiteY10-22"/>
                      </a:cxn>
                    </a:cxnLst>
                    <a:rect l="l" t="t" r="r" b="b"/>
                    <a:pathLst>
                      <a:path w="3723451" h="932950">
                        <a:moveTo>
                          <a:pt x="0" y="228246"/>
                        </a:moveTo>
                        <a:lnTo>
                          <a:pt x="655168" y="2690"/>
                        </a:lnTo>
                        <a:lnTo>
                          <a:pt x="1855778" y="520562"/>
                        </a:lnTo>
                        <a:lnTo>
                          <a:pt x="3001174" y="0"/>
                        </a:lnTo>
                        <a:lnTo>
                          <a:pt x="3723451" y="207149"/>
                        </a:lnTo>
                        <a:lnTo>
                          <a:pt x="3186079" y="461874"/>
                        </a:lnTo>
                        <a:lnTo>
                          <a:pt x="3013067" y="393200"/>
                        </a:lnTo>
                        <a:lnTo>
                          <a:pt x="1876873" y="932950"/>
                        </a:lnTo>
                        <a:lnTo>
                          <a:pt x="711613" y="413055"/>
                        </a:lnTo>
                        <a:lnTo>
                          <a:pt x="523214" y="469166"/>
                        </a:lnTo>
                        <a:lnTo>
                          <a:pt x="0" y="228246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29" name="Freeform 628"/>
                  <p:cNvSpPr/>
                  <p:nvPr/>
                </p:nvSpPr>
                <p:spPr bwMode="auto">
                  <a:xfrm>
                    <a:off x="2892025" y="1724886"/>
                    <a:ext cx="260927" cy="95643"/>
                  </a:xfrm>
                  <a:custGeom>
                    <a:avLst/>
                    <a:gdLst>
                      <a:gd name="connsiteX0" fmla="*/ 55216 w 1421812"/>
                      <a:gd name="connsiteY0" fmla="*/ 0 h 800665"/>
                      <a:gd name="connsiteX1" fmla="*/ 1421812 w 1421812"/>
                      <a:gd name="connsiteY1" fmla="*/ 625807 h 800665"/>
                      <a:gd name="connsiteX2" fmla="*/ 947874 w 1421812"/>
                      <a:gd name="connsiteY2" fmla="*/ 800665 h 800665"/>
                      <a:gd name="connsiteX3" fmla="*/ 50614 w 1421812"/>
                      <a:gd name="connsiteY3" fmla="*/ 404934 h 800665"/>
                      <a:gd name="connsiteX4" fmla="*/ 0 w 1421812"/>
                      <a:gd name="connsiteY4" fmla="*/ 404934 h 800665"/>
                      <a:gd name="connsiteX5" fmla="*/ 55216 w 1421812"/>
                      <a:gd name="connsiteY5" fmla="*/ 0 h 800665"/>
                      <a:gd name="connsiteX0-1" fmla="*/ 4602 w 1371198"/>
                      <a:gd name="connsiteY0-2" fmla="*/ 0 h 800665"/>
                      <a:gd name="connsiteX1-3" fmla="*/ 1371198 w 1371198"/>
                      <a:gd name="connsiteY1-4" fmla="*/ 625807 h 800665"/>
                      <a:gd name="connsiteX2-5" fmla="*/ 897260 w 1371198"/>
                      <a:gd name="connsiteY2-6" fmla="*/ 800665 h 800665"/>
                      <a:gd name="connsiteX3-7" fmla="*/ 0 w 1371198"/>
                      <a:gd name="connsiteY3-8" fmla="*/ 404934 h 800665"/>
                      <a:gd name="connsiteX4-9" fmla="*/ 4602 w 1371198"/>
                      <a:gd name="connsiteY4-10" fmla="*/ 0 h 800665"/>
                      <a:gd name="connsiteX0-11" fmla="*/ 0 w 1366596"/>
                      <a:gd name="connsiteY0-12" fmla="*/ 0 h 800665"/>
                      <a:gd name="connsiteX1-13" fmla="*/ 1366596 w 1366596"/>
                      <a:gd name="connsiteY1-14" fmla="*/ 625807 h 800665"/>
                      <a:gd name="connsiteX2-15" fmla="*/ 892658 w 1366596"/>
                      <a:gd name="connsiteY2-16" fmla="*/ 800665 h 800665"/>
                      <a:gd name="connsiteX3-17" fmla="*/ 4601 w 1366596"/>
                      <a:gd name="connsiteY3-18" fmla="*/ 427942 h 800665"/>
                      <a:gd name="connsiteX4-19" fmla="*/ 0 w 1366596"/>
                      <a:gd name="connsiteY4-20" fmla="*/ 0 h 800665"/>
                      <a:gd name="connsiteX0-21" fmla="*/ 0 w 1366596"/>
                      <a:gd name="connsiteY0-22" fmla="*/ 0 h 800665"/>
                      <a:gd name="connsiteX1-23" fmla="*/ 1366596 w 1366596"/>
                      <a:gd name="connsiteY1-24" fmla="*/ 625807 h 800665"/>
                      <a:gd name="connsiteX2-25" fmla="*/ 892658 w 1366596"/>
                      <a:gd name="connsiteY2-26" fmla="*/ 800665 h 800665"/>
                      <a:gd name="connsiteX3-27" fmla="*/ 4601 w 1366596"/>
                      <a:gd name="connsiteY3-28" fmla="*/ 427942 h 800665"/>
                      <a:gd name="connsiteX4-29" fmla="*/ 0 w 1366596"/>
                      <a:gd name="connsiteY4-30" fmla="*/ 0 h 800665"/>
                      <a:gd name="connsiteX0-31" fmla="*/ 0 w 1366596"/>
                      <a:gd name="connsiteY0-32" fmla="*/ 0 h 800665"/>
                      <a:gd name="connsiteX1-33" fmla="*/ 1366596 w 1366596"/>
                      <a:gd name="connsiteY1-34" fmla="*/ 625807 h 800665"/>
                      <a:gd name="connsiteX2-35" fmla="*/ 892658 w 1366596"/>
                      <a:gd name="connsiteY2-36" fmla="*/ 800665 h 800665"/>
                      <a:gd name="connsiteX3-37" fmla="*/ 4601 w 1366596"/>
                      <a:gd name="connsiteY3-38" fmla="*/ 427942 h 800665"/>
                      <a:gd name="connsiteX4-39" fmla="*/ 0 w 1366596"/>
                      <a:gd name="connsiteY4-40" fmla="*/ 0 h 800665"/>
                      <a:gd name="connsiteX0-41" fmla="*/ 0 w 1366596"/>
                      <a:gd name="connsiteY0-42" fmla="*/ 0 h 809868"/>
                      <a:gd name="connsiteX1-43" fmla="*/ 1366596 w 1366596"/>
                      <a:gd name="connsiteY1-44" fmla="*/ 625807 h 809868"/>
                      <a:gd name="connsiteX2-45" fmla="*/ 865050 w 1366596"/>
                      <a:gd name="connsiteY2-46" fmla="*/ 809868 h 809868"/>
                      <a:gd name="connsiteX3-47" fmla="*/ 4601 w 1366596"/>
                      <a:gd name="connsiteY3-48" fmla="*/ 427942 h 809868"/>
                      <a:gd name="connsiteX4-49" fmla="*/ 0 w 1366596"/>
                      <a:gd name="connsiteY4-50" fmla="*/ 0 h 809868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66596" h="809868">
                        <a:moveTo>
                          <a:pt x="0" y="0"/>
                        </a:moveTo>
                        <a:lnTo>
                          <a:pt x="1366596" y="625807"/>
                        </a:lnTo>
                        <a:lnTo>
                          <a:pt x="865050" y="809868"/>
                        </a:lnTo>
                        <a:lnTo>
                          <a:pt x="4601" y="427942"/>
                        </a:lnTo>
                        <a:cubicBezTo>
                          <a:pt x="-1535" y="105836"/>
                          <a:pt x="1534" y="14264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630" name="Freeform 629"/>
                  <p:cNvSpPr/>
                  <p:nvPr/>
                </p:nvSpPr>
                <p:spPr bwMode="auto">
                  <a:xfrm>
                    <a:off x="2419334" y="1727698"/>
                    <a:ext cx="253362" cy="92831"/>
                  </a:xfrm>
                  <a:custGeom>
                    <a:avLst/>
                    <a:gdLst>
                      <a:gd name="connsiteX0" fmla="*/ 1329786 w 1348191"/>
                      <a:gd name="connsiteY0" fmla="*/ 0 h 809869"/>
                      <a:gd name="connsiteX1" fmla="*/ 1348191 w 1348191"/>
                      <a:gd name="connsiteY1" fmla="*/ 400333 h 809869"/>
                      <a:gd name="connsiteX2" fmla="*/ 487742 w 1348191"/>
                      <a:gd name="connsiteY2" fmla="*/ 809869 h 809869"/>
                      <a:gd name="connsiteX3" fmla="*/ 0 w 1348191"/>
                      <a:gd name="connsiteY3" fmla="*/ 630409 h 809869"/>
                      <a:gd name="connsiteX4" fmla="*/ 1329786 w 1348191"/>
                      <a:gd name="connsiteY4" fmla="*/ 0 h 809869"/>
                      <a:gd name="connsiteX0-1" fmla="*/ 1329786 w 1348191"/>
                      <a:gd name="connsiteY0-2" fmla="*/ 0 h 791462"/>
                      <a:gd name="connsiteX1-3" fmla="*/ 1348191 w 1348191"/>
                      <a:gd name="connsiteY1-4" fmla="*/ 381926 h 791462"/>
                      <a:gd name="connsiteX2-5" fmla="*/ 487742 w 1348191"/>
                      <a:gd name="connsiteY2-6" fmla="*/ 791462 h 791462"/>
                      <a:gd name="connsiteX3-7" fmla="*/ 0 w 1348191"/>
                      <a:gd name="connsiteY3-8" fmla="*/ 612002 h 791462"/>
                      <a:gd name="connsiteX4-9" fmla="*/ 1329786 w 1348191"/>
                      <a:gd name="connsiteY4-10" fmla="*/ 0 h 79146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</a:cxnLst>
                    <a:rect l="l" t="t" r="r" b="b"/>
                    <a:pathLst>
                      <a:path w="1348191" h="791462">
                        <a:moveTo>
                          <a:pt x="1329786" y="0"/>
                        </a:moveTo>
                        <a:lnTo>
                          <a:pt x="1348191" y="381926"/>
                        </a:lnTo>
                        <a:lnTo>
                          <a:pt x="487742" y="791462"/>
                        </a:lnTo>
                        <a:lnTo>
                          <a:pt x="0" y="612002"/>
                        </a:lnTo>
                        <a:lnTo>
                          <a:pt x="1329786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cxnSp>
                <p:nvCxnSpPr>
                  <p:cNvPr id="631" name="Straight Connector 630"/>
                  <p:cNvCxnSpPr>
                    <a:endCxn id="626" idx="2"/>
                  </p:cNvCxnSpPr>
                  <p:nvPr/>
                </p:nvCxnSpPr>
                <p:spPr bwMode="auto">
                  <a:xfrm flipH="1" flipV="1">
                    <a:off x="2184879" y="1722072"/>
                    <a:ext cx="3780" cy="120962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2" name="Straight Connector 631"/>
                  <p:cNvCxnSpPr/>
                  <p:nvPr/>
                </p:nvCxnSpPr>
                <p:spPr bwMode="auto">
                  <a:xfrm flipH="1" flipV="1">
                    <a:off x="3379845" y="1730512"/>
                    <a:ext cx="3780" cy="120960"/>
                  </a:xfrm>
                  <a:prstGeom prst="line">
                    <a:avLst/>
                  </a:prstGeom>
                  <a:ln w="6350" cmpd="sng">
                    <a:solidFill>
                      <a:schemeClr val="tx1"/>
                    </a:solidFill>
                  </a:ln>
                  <a:effectLst>
                    <a:outerShdw blurRad="40005" dist="19939" dir="5400000" algn="tl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28" name="Group 27"/>
            <p:cNvGrpSpPr/>
            <p:nvPr/>
          </p:nvGrpSpPr>
          <p:grpSpPr>
            <a:xfrm>
              <a:off x="2381956" y="2010251"/>
              <a:ext cx="4415330" cy="2315048"/>
              <a:chOff x="2381956" y="2435173"/>
              <a:chExt cx="4415330" cy="2315048"/>
            </a:xfrm>
          </p:grpSpPr>
          <p:sp>
            <p:nvSpPr>
              <p:cNvPr id="391" name="Freeform 390"/>
              <p:cNvSpPr/>
              <p:nvPr/>
            </p:nvSpPr>
            <p:spPr>
              <a:xfrm>
                <a:off x="2381956" y="2439629"/>
                <a:ext cx="297540" cy="1743187"/>
              </a:xfrm>
              <a:custGeom>
                <a:avLst/>
                <a:gdLst>
                  <a:gd name="connsiteX0" fmla="*/ 307275 w 307275"/>
                  <a:gd name="connsiteY0" fmla="*/ 0 h 1659441"/>
                  <a:gd name="connsiteX1" fmla="*/ 0 w 307275"/>
                  <a:gd name="connsiteY1" fmla="*/ 0 h 1659441"/>
                  <a:gd name="connsiteX2" fmla="*/ 0 w 307275"/>
                  <a:gd name="connsiteY2" fmla="*/ 1659441 h 1659441"/>
                  <a:gd name="connsiteX0-1" fmla="*/ 307275 w 307275"/>
                  <a:gd name="connsiteY0-2" fmla="*/ 0 h 2015941"/>
                  <a:gd name="connsiteX1-3" fmla="*/ 0 w 307275"/>
                  <a:gd name="connsiteY1-4" fmla="*/ 0 h 2015941"/>
                  <a:gd name="connsiteX2-5" fmla="*/ 0 w 307275"/>
                  <a:gd name="connsiteY2-6" fmla="*/ 2015941 h 2015941"/>
                  <a:gd name="connsiteX0-7" fmla="*/ 228538 w 228538"/>
                  <a:gd name="connsiteY0-8" fmla="*/ 0 h 2022548"/>
                  <a:gd name="connsiteX1-9" fmla="*/ 0 w 228538"/>
                  <a:gd name="connsiteY1-10" fmla="*/ 6607 h 2022548"/>
                  <a:gd name="connsiteX2-11" fmla="*/ 0 w 228538"/>
                  <a:gd name="connsiteY2-12" fmla="*/ 2022548 h 20225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228538" h="2022548">
                    <a:moveTo>
                      <a:pt x="228538" y="0"/>
                    </a:moveTo>
                    <a:lnTo>
                      <a:pt x="0" y="6607"/>
                    </a:lnTo>
                    <a:lnTo>
                      <a:pt x="0" y="2022548"/>
                    </a:lnTo>
                  </a:path>
                </a:pathLst>
              </a:custGeom>
              <a:ln w="31750">
                <a:solidFill>
                  <a:srgbClr val="CC0000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solidFill>
                    <a:srgbClr val="CC0000"/>
                  </a:solidFill>
                </a:endParaRPr>
              </a:p>
            </p:txBody>
          </p:sp>
          <p:sp>
            <p:nvSpPr>
              <p:cNvPr id="392" name="Freeform 391"/>
              <p:cNvSpPr/>
              <p:nvPr/>
            </p:nvSpPr>
            <p:spPr>
              <a:xfrm flipH="1">
                <a:off x="6411524" y="2435173"/>
                <a:ext cx="385762" cy="2300562"/>
              </a:xfrm>
              <a:custGeom>
                <a:avLst/>
                <a:gdLst>
                  <a:gd name="connsiteX0" fmla="*/ 307275 w 307275"/>
                  <a:gd name="connsiteY0" fmla="*/ 0 h 1659441"/>
                  <a:gd name="connsiteX1" fmla="*/ 0 w 307275"/>
                  <a:gd name="connsiteY1" fmla="*/ 0 h 1659441"/>
                  <a:gd name="connsiteX2" fmla="*/ 0 w 307275"/>
                  <a:gd name="connsiteY2" fmla="*/ 1659441 h 1659441"/>
                  <a:gd name="connsiteX0-1" fmla="*/ 307275 w 307275"/>
                  <a:gd name="connsiteY0-2" fmla="*/ 0 h 2117725"/>
                  <a:gd name="connsiteX1-3" fmla="*/ 0 w 307275"/>
                  <a:gd name="connsiteY1-4" fmla="*/ 0 h 2117725"/>
                  <a:gd name="connsiteX2-5" fmla="*/ 0 w 307275"/>
                  <a:gd name="connsiteY2-6" fmla="*/ 2117725 h 21177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307275" h="2117725">
                    <a:moveTo>
                      <a:pt x="307275" y="0"/>
                    </a:moveTo>
                    <a:lnTo>
                      <a:pt x="0" y="0"/>
                    </a:lnTo>
                    <a:lnTo>
                      <a:pt x="0" y="2117725"/>
                    </a:lnTo>
                  </a:path>
                </a:pathLst>
              </a:custGeom>
              <a:ln w="31750">
                <a:solidFill>
                  <a:srgbClr val="CC0000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cxnSp>
            <p:nvCxnSpPr>
              <p:cNvPr id="393" name="Straight Arrow Connector 392"/>
              <p:cNvCxnSpPr/>
              <p:nvPr/>
            </p:nvCxnSpPr>
            <p:spPr>
              <a:xfrm flipV="1">
                <a:off x="5791457" y="2687586"/>
                <a:ext cx="8309" cy="2062635"/>
              </a:xfrm>
              <a:prstGeom prst="straightConnector1">
                <a:avLst/>
              </a:prstGeom>
              <a:ln w="31750">
                <a:solidFill>
                  <a:srgbClr val="CC0000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4" name="Straight Arrow Connector 393"/>
              <p:cNvCxnSpPr/>
              <p:nvPr/>
            </p:nvCxnSpPr>
            <p:spPr>
              <a:xfrm flipV="1">
                <a:off x="4598735" y="2708225"/>
                <a:ext cx="18344" cy="2037167"/>
              </a:xfrm>
              <a:prstGeom prst="straightConnector1">
                <a:avLst/>
              </a:prstGeom>
              <a:ln w="31750">
                <a:solidFill>
                  <a:srgbClr val="CC0000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5" name="Straight Arrow Connector 394"/>
              <p:cNvCxnSpPr/>
              <p:nvPr/>
            </p:nvCxnSpPr>
            <p:spPr>
              <a:xfrm flipH="1" flipV="1">
                <a:off x="3807455" y="2762199"/>
                <a:ext cx="9009" cy="1983193"/>
              </a:xfrm>
              <a:prstGeom prst="straightConnector1">
                <a:avLst/>
              </a:prstGeom>
              <a:ln w="31750">
                <a:solidFill>
                  <a:srgbClr val="CC0000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2" name="Group 347"/>
            <p:cNvGrpSpPr/>
            <p:nvPr/>
          </p:nvGrpSpPr>
          <p:grpSpPr bwMode="auto">
            <a:xfrm>
              <a:off x="5856401" y="5478592"/>
              <a:ext cx="588970" cy="242608"/>
              <a:chOff x="1871277" y="1576300"/>
              <a:chExt cx="1128371" cy="437861"/>
            </a:xfrm>
          </p:grpSpPr>
          <p:sp>
            <p:nvSpPr>
              <p:cNvPr id="363" name="Oval 362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64" name="Rectangle 363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65" name="Oval 364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66" name="Freeform 365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67" name="Freeform 366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68" name="Freeform 367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69" name="Freeform 368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70" name="Straight Connector 369"/>
              <p:cNvCxnSpPr>
                <a:endCxn id="365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2" name="Group 347"/>
            <p:cNvGrpSpPr/>
            <p:nvPr/>
          </p:nvGrpSpPr>
          <p:grpSpPr bwMode="auto">
            <a:xfrm>
              <a:off x="4375328" y="5336495"/>
              <a:ext cx="588970" cy="242608"/>
              <a:chOff x="1871277" y="1576300"/>
              <a:chExt cx="1128371" cy="437861"/>
            </a:xfrm>
          </p:grpSpPr>
          <p:sp>
            <p:nvSpPr>
              <p:cNvPr id="373" name="Oval 372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74" name="Rectangle 373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5" name="Oval 374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76" name="Freeform 375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7" name="Freeform 376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8" name="Freeform 377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9" name="Freeform 378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80" name="Straight Connector 379"/>
              <p:cNvCxnSpPr>
                <a:endCxn id="375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2" name="Group 347"/>
            <p:cNvGrpSpPr/>
            <p:nvPr/>
          </p:nvGrpSpPr>
          <p:grpSpPr bwMode="auto">
            <a:xfrm>
              <a:off x="2848241" y="5530308"/>
              <a:ext cx="588970" cy="242608"/>
              <a:chOff x="1871277" y="1576300"/>
              <a:chExt cx="1128371" cy="437861"/>
            </a:xfrm>
          </p:grpSpPr>
          <p:sp>
            <p:nvSpPr>
              <p:cNvPr id="383" name="Oval 382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84" name="Rectangle 383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85" name="Oval 384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86" name="Freeform 385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87" name="Freeform 386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90" name="Freeform 389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97" name="Freeform 396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99" name="Straight Connector 398"/>
              <p:cNvCxnSpPr>
                <a:endCxn id="385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Straight Connector 399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1" name="Group 347"/>
            <p:cNvGrpSpPr/>
            <p:nvPr/>
          </p:nvGrpSpPr>
          <p:grpSpPr bwMode="auto">
            <a:xfrm>
              <a:off x="5166757" y="5796647"/>
              <a:ext cx="588970" cy="242608"/>
              <a:chOff x="1871277" y="1576300"/>
              <a:chExt cx="1128371" cy="437861"/>
            </a:xfrm>
          </p:grpSpPr>
          <p:sp>
            <p:nvSpPr>
              <p:cNvPr id="402" name="Oval 401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12" name="Oval 411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17" name="Freeform 416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22" name="Freeform 421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27" name="Freeform 426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28" name="Freeform 427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29" name="Straight Connector 428"/>
              <p:cNvCxnSpPr>
                <a:endCxn id="412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0" name="Straight Connector 429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1" name="Group 347"/>
            <p:cNvGrpSpPr/>
            <p:nvPr/>
          </p:nvGrpSpPr>
          <p:grpSpPr bwMode="auto">
            <a:xfrm>
              <a:off x="3704088" y="5889227"/>
              <a:ext cx="588970" cy="242608"/>
              <a:chOff x="1871277" y="1576300"/>
              <a:chExt cx="1128371" cy="437861"/>
            </a:xfrm>
          </p:grpSpPr>
          <p:sp>
            <p:nvSpPr>
              <p:cNvPr id="432" name="Oval 431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33" name="Rectangle 432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34" name="Oval 433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35" name="Freeform 434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36" name="Freeform 435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37" name="Freeform 436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38" name="Freeform 437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439" name="Straight Connector 438"/>
              <p:cNvCxnSpPr>
                <a:endCxn id="434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Straight Connector 439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>
            <a:xfrm>
              <a:off x="1925875" y="1754513"/>
              <a:ext cx="5095391" cy="2833288"/>
              <a:chOff x="1925876" y="2212958"/>
              <a:chExt cx="5095391" cy="2833288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2745416" y="2212958"/>
                <a:ext cx="3597533" cy="493677"/>
                <a:chOff x="2705100" y="2011398"/>
                <a:chExt cx="3597533" cy="493677"/>
              </a:xfrm>
            </p:grpSpPr>
            <p:sp>
              <p:nvSpPr>
                <p:cNvPr id="342" name="Oval 341"/>
                <p:cNvSpPr/>
                <p:nvPr/>
              </p:nvSpPr>
              <p:spPr bwMode="auto">
                <a:xfrm>
                  <a:off x="2722820" y="2011398"/>
                  <a:ext cx="3579813" cy="492125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89" name="Oval 388"/>
                <p:cNvSpPr/>
                <p:nvPr/>
              </p:nvSpPr>
              <p:spPr bwMode="auto">
                <a:xfrm>
                  <a:off x="2705100" y="2012950"/>
                  <a:ext cx="3579813" cy="492125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8308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452664" y="2127167"/>
                  <a:ext cx="2057700" cy="29612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>
                    <a:lnSpc>
                      <a:spcPts val="1475"/>
                    </a:lnSpc>
                  </a:pPr>
                  <a:r>
                    <a:rPr lang="en-US" sz="1800" dirty="0">
                      <a:solidFill>
                        <a:schemeClr val="bg1"/>
                      </a:solidFill>
                    </a:rPr>
                    <a:t>Remote Controller</a:t>
                  </a:r>
                  <a:endParaRPr lang="en-US" sz="18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442" name="Group 441"/>
              <p:cNvGrpSpPr/>
              <p:nvPr/>
            </p:nvGrpSpPr>
            <p:grpSpPr>
              <a:xfrm>
                <a:off x="1925876" y="4223509"/>
                <a:ext cx="923540" cy="405953"/>
                <a:chOff x="2705100" y="2011398"/>
                <a:chExt cx="3597533" cy="493677"/>
              </a:xfrm>
            </p:grpSpPr>
            <p:sp>
              <p:nvSpPr>
                <p:cNvPr id="443" name="Oval 442"/>
                <p:cNvSpPr/>
                <p:nvPr/>
              </p:nvSpPr>
              <p:spPr bwMode="auto">
                <a:xfrm>
                  <a:off x="2722820" y="2011398"/>
                  <a:ext cx="3579813" cy="492125"/>
                </a:xfrm>
                <a:prstGeom prst="ellipse">
                  <a:avLst/>
                </a:prstGeom>
                <a:solidFill>
                  <a:schemeClr val="bg1">
                    <a:alpha val="42000"/>
                  </a:schemeClr>
                </a:solidFill>
                <a:ln w="3175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44" name="Oval 443"/>
                <p:cNvSpPr/>
                <p:nvPr/>
              </p:nvSpPr>
              <p:spPr bwMode="auto">
                <a:xfrm>
                  <a:off x="2705100" y="2012950"/>
                  <a:ext cx="3579813" cy="492125"/>
                </a:xfrm>
                <a:prstGeom prst="ellipse">
                  <a:avLst/>
                </a:prstGeom>
                <a:solidFill>
                  <a:srgbClr val="CC0000">
                    <a:alpha val="42000"/>
                  </a:srgbClr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445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901810" y="2127167"/>
                  <a:ext cx="1159411" cy="29612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>
                    <a:lnSpc>
                      <a:spcPts val="1475"/>
                    </a:lnSpc>
                  </a:pPr>
                  <a:r>
                    <a:rPr lang="en-US" sz="1800" dirty="0" smtClean="0">
                      <a:solidFill>
                        <a:schemeClr val="bg1"/>
                      </a:solidFill>
                    </a:rPr>
                    <a:t>CA</a:t>
                  </a:r>
                  <a:endParaRPr lang="en-US" sz="18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3589508" y="4760377"/>
                <a:ext cx="463568" cy="285869"/>
                <a:chOff x="3558850" y="4573304"/>
                <a:chExt cx="463568" cy="285869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3558850" y="4577634"/>
                  <a:ext cx="463568" cy="262710"/>
                  <a:chOff x="3558850" y="4577634"/>
                  <a:chExt cx="463568" cy="262710"/>
                </a:xfrm>
              </p:grpSpPr>
              <p:sp>
                <p:nvSpPr>
                  <p:cNvPr id="447" name="Oval 446"/>
                  <p:cNvSpPr/>
                  <p:nvPr/>
                </p:nvSpPr>
                <p:spPr bwMode="auto">
                  <a:xfrm>
                    <a:off x="3573337" y="4577634"/>
                    <a:ext cx="439424" cy="261732"/>
                  </a:xfrm>
                  <a:prstGeom prst="ellipse">
                    <a:avLst/>
                  </a:prstGeom>
                  <a:solidFill>
                    <a:schemeClr val="bg1">
                      <a:alpha val="42000"/>
                    </a:schemeClr>
                  </a:solidFill>
                  <a:ln w="3175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448" name="Oval 447"/>
                  <p:cNvSpPr/>
                  <p:nvPr/>
                </p:nvSpPr>
                <p:spPr bwMode="auto">
                  <a:xfrm>
                    <a:off x="3558850" y="4587291"/>
                    <a:ext cx="463568" cy="253053"/>
                  </a:xfrm>
                  <a:prstGeom prst="ellipse">
                    <a:avLst/>
                  </a:prstGeom>
                  <a:solidFill>
                    <a:srgbClr val="CC0000">
                      <a:alpha val="42000"/>
                    </a:srgbClr>
                  </a:solidFill>
                  <a:ln w="3175">
                    <a:solidFill>
                      <a:srgbClr val="CC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</p:grpSp>
            <p:sp>
              <p:nvSpPr>
                <p:cNvPr id="449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565935" y="4573304"/>
                  <a:ext cx="434071" cy="2858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>
                    <a:lnSpc>
                      <a:spcPts val="1475"/>
                    </a:lnSpc>
                  </a:pPr>
                  <a:r>
                    <a:rPr lang="en-US" sz="1400" dirty="0" smtClean="0">
                      <a:solidFill>
                        <a:schemeClr val="bg1"/>
                      </a:solidFill>
                    </a:rPr>
                    <a:t>CA</a:t>
                  </a:r>
                  <a:endParaRPr lang="en-US" sz="18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451" name="Group 450"/>
              <p:cNvGrpSpPr/>
              <p:nvPr/>
            </p:nvGrpSpPr>
            <p:grpSpPr>
              <a:xfrm>
                <a:off x="4369656" y="4758258"/>
                <a:ext cx="463568" cy="285869"/>
                <a:chOff x="3558850" y="4573304"/>
                <a:chExt cx="463568" cy="285869"/>
              </a:xfrm>
            </p:grpSpPr>
            <p:grpSp>
              <p:nvGrpSpPr>
                <p:cNvPr id="452" name="Group 451"/>
                <p:cNvGrpSpPr/>
                <p:nvPr/>
              </p:nvGrpSpPr>
              <p:grpSpPr>
                <a:xfrm>
                  <a:off x="3558850" y="4577634"/>
                  <a:ext cx="463568" cy="262710"/>
                  <a:chOff x="3558850" y="4577634"/>
                  <a:chExt cx="463568" cy="262710"/>
                </a:xfrm>
              </p:grpSpPr>
              <p:sp>
                <p:nvSpPr>
                  <p:cNvPr id="454" name="Oval 453"/>
                  <p:cNvSpPr/>
                  <p:nvPr/>
                </p:nvSpPr>
                <p:spPr bwMode="auto">
                  <a:xfrm>
                    <a:off x="3573337" y="4577634"/>
                    <a:ext cx="439424" cy="261732"/>
                  </a:xfrm>
                  <a:prstGeom prst="ellipse">
                    <a:avLst/>
                  </a:prstGeom>
                  <a:solidFill>
                    <a:schemeClr val="bg1">
                      <a:alpha val="42000"/>
                    </a:schemeClr>
                  </a:solidFill>
                  <a:ln w="3175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455" name="Oval 454"/>
                  <p:cNvSpPr/>
                  <p:nvPr/>
                </p:nvSpPr>
                <p:spPr bwMode="auto">
                  <a:xfrm>
                    <a:off x="3558850" y="4587291"/>
                    <a:ext cx="463568" cy="253053"/>
                  </a:xfrm>
                  <a:prstGeom prst="ellipse">
                    <a:avLst/>
                  </a:prstGeom>
                  <a:solidFill>
                    <a:srgbClr val="CC0000">
                      <a:alpha val="42000"/>
                    </a:srgbClr>
                  </a:solidFill>
                  <a:ln w="3175">
                    <a:solidFill>
                      <a:srgbClr val="CC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</p:grpSp>
            <p:sp>
              <p:nvSpPr>
                <p:cNvPr id="453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565935" y="4573304"/>
                  <a:ext cx="434071" cy="2858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>
                    <a:lnSpc>
                      <a:spcPts val="1475"/>
                    </a:lnSpc>
                  </a:pPr>
                  <a:r>
                    <a:rPr lang="en-US" sz="1400" dirty="0" smtClean="0">
                      <a:solidFill>
                        <a:schemeClr val="bg1"/>
                      </a:solidFill>
                    </a:rPr>
                    <a:t>CA</a:t>
                  </a:r>
                  <a:endParaRPr lang="en-US" sz="18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456" name="Group 455"/>
              <p:cNvGrpSpPr/>
              <p:nvPr/>
            </p:nvGrpSpPr>
            <p:grpSpPr>
              <a:xfrm>
                <a:off x="5569912" y="4756140"/>
                <a:ext cx="463568" cy="285869"/>
                <a:chOff x="3558850" y="4573304"/>
                <a:chExt cx="463568" cy="285869"/>
              </a:xfrm>
            </p:grpSpPr>
            <p:grpSp>
              <p:nvGrpSpPr>
                <p:cNvPr id="457" name="Group 456"/>
                <p:cNvGrpSpPr/>
                <p:nvPr/>
              </p:nvGrpSpPr>
              <p:grpSpPr>
                <a:xfrm>
                  <a:off x="3558850" y="4577634"/>
                  <a:ext cx="463568" cy="262710"/>
                  <a:chOff x="3558850" y="4577634"/>
                  <a:chExt cx="463568" cy="262710"/>
                </a:xfrm>
              </p:grpSpPr>
              <p:sp>
                <p:nvSpPr>
                  <p:cNvPr id="459" name="Oval 458"/>
                  <p:cNvSpPr/>
                  <p:nvPr/>
                </p:nvSpPr>
                <p:spPr bwMode="auto">
                  <a:xfrm>
                    <a:off x="3573337" y="4577634"/>
                    <a:ext cx="439424" cy="261732"/>
                  </a:xfrm>
                  <a:prstGeom prst="ellipse">
                    <a:avLst/>
                  </a:prstGeom>
                  <a:solidFill>
                    <a:schemeClr val="bg1">
                      <a:alpha val="42000"/>
                    </a:schemeClr>
                  </a:solidFill>
                  <a:ln w="3175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460" name="Oval 459"/>
                  <p:cNvSpPr/>
                  <p:nvPr/>
                </p:nvSpPr>
                <p:spPr bwMode="auto">
                  <a:xfrm>
                    <a:off x="3558850" y="4587291"/>
                    <a:ext cx="463568" cy="253053"/>
                  </a:xfrm>
                  <a:prstGeom prst="ellipse">
                    <a:avLst/>
                  </a:prstGeom>
                  <a:solidFill>
                    <a:srgbClr val="CC0000">
                      <a:alpha val="42000"/>
                    </a:srgbClr>
                  </a:solidFill>
                  <a:ln w="3175">
                    <a:solidFill>
                      <a:srgbClr val="CC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</p:grpSp>
            <p:sp>
              <p:nvSpPr>
                <p:cNvPr id="458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565935" y="4573304"/>
                  <a:ext cx="434071" cy="2858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>
                    <a:lnSpc>
                      <a:spcPts val="1475"/>
                    </a:lnSpc>
                  </a:pPr>
                  <a:r>
                    <a:rPr lang="en-US" sz="1400" dirty="0" smtClean="0">
                      <a:solidFill>
                        <a:schemeClr val="bg1"/>
                      </a:solidFill>
                    </a:rPr>
                    <a:t>CA</a:t>
                  </a:r>
                  <a:endParaRPr lang="en-US" sz="18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461" name="Group 460"/>
              <p:cNvGrpSpPr/>
              <p:nvPr/>
            </p:nvGrpSpPr>
            <p:grpSpPr>
              <a:xfrm>
                <a:off x="6557699" y="4754022"/>
                <a:ext cx="463568" cy="285869"/>
                <a:chOff x="3558850" y="4573304"/>
                <a:chExt cx="463568" cy="285869"/>
              </a:xfrm>
            </p:grpSpPr>
            <p:grpSp>
              <p:nvGrpSpPr>
                <p:cNvPr id="462" name="Group 461"/>
                <p:cNvGrpSpPr/>
                <p:nvPr/>
              </p:nvGrpSpPr>
              <p:grpSpPr>
                <a:xfrm>
                  <a:off x="3558850" y="4577634"/>
                  <a:ext cx="463568" cy="262710"/>
                  <a:chOff x="3558850" y="4577634"/>
                  <a:chExt cx="463568" cy="262710"/>
                </a:xfrm>
              </p:grpSpPr>
              <p:sp>
                <p:nvSpPr>
                  <p:cNvPr id="464" name="Oval 463"/>
                  <p:cNvSpPr/>
                  <p:nvPr/>
                </p:nvSpPr>
                <p:spPr bwMode="auto">
                  <a:xfrm>
                    <a:off x="3573337" y="4577634"/>
                    <a:ext cx="439424" cy="261732"/>
                  </a:xfrm>
                  <a:prstGeom prst="ellipse">
                    <a:avLst/>
                  </a:prstGeom>
                  <a:solidFill>
                    <a:schemeClr val="bg1">
                      <a:alpha val="42000"/>
                    </a:schemeClr>
                  </a:solidFill>
                  <a:ln w="3175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  <p:sp>
                <p:nvSpPr>
                  <p:cNvPr id="465" name="Oval 464"/>
                  <p:cNvSpPr/>
                  <p:nvPr/>
                </p:nvSpPr>
                <p:spPr bwMode="auto">
                  <a:xfrm>
                    <a:off x="3558850" y="4587291"/>
                    <a:ext cx="463568" cy="253053"/>
                  </a:xfrm>
                  <a:prstGeom prst="ellipse">
                    <a:avLst/>
                  </a:prstGeom>
                  <a:solidFill>
                    <a:srgbClr val="CC0000">
                      <a:alpha val="42000"/>
                    </a:srgbClr>
                  </a:solidFill>
                  <a:ln w="3175">
                    <a:solidFill>
                      <a:srgbClr val="CC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en-US"/>
                  </a:p>
                </p:txBody>
              </p:sp>
            </p:grpSp>
            <p:sp>
              <p:nvSpPr>
                <p:cNvPr id="463" name="TextBox 389"/>
                <p:cNvSpPr txBox="1">
                  <a:spLocks noChangeArrowheads="1"/>
                </p:cNvSpPr>
                <p:nvPr/>
              </p:nvSpPr>
              <p:spPr bwMode="auto">
                <a:xfrm>
                  <a:off x="3565935" y="4573304"/>
                  <a:ext cx="434071" cy="28586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  <a:cs typeface="MS PGothic" panose="020B0600070205080204" charset="-128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charset="-128"/>
                    </a:defRPr>
                  </a:lvl9pPr>
                </a:lstStyle>
                <a:p>
                  <a:pPr algn="ctr">
                    <a:lnSpc>
                      <a:spcPts val="1475"/>
                    </a:lnSpc>
                  </a:pPr>
                  <a:r>
                    <a:rPr lang="en-US" sz="1400" dirty="0" smtClean="0">
                      <a:solidFill>
                        <a:schemeClr val="bg1"/>
                      </a:solidFill>
                    </a:rPr>
                    <a:t>CA</a:t>
                  </a:r>
                  <a:endParaRPr lang="en-US" sz="18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2" name="Group 1"/>
            <p:cNvGrpSpPr/>
            <p:nvPr/>
          </p:nvGrpSpPr>
          <p:grpSpPr>
            <a:xfrm>
              <a:off x="2050694" y="4240394"/>
              <a:ext cx="4962309" cy="697609"/>
              <a:chOff x="-3809141" y="1128902"/>
              <a:chExt cx="4962309" cy="697609"/>
            </a:xfrm>
          </p:grpSpPr>
          <p:grpSp>
            <p:nvGrpSpPr>
              <p:cNvPr id="48273" name="Group 554"/>
              <p:cNvGrpSpPr/>
              <p:nvPr/>
            </p:nvGrpSpPr>
            <p:grpSpPr bwMode="auto">
              <a:xfrm>
                <a:off x="-2259184" y="1493681"/>
                <a:ext cx="426647" cy="330722"/>
                <a:chOff x="2932185" y="3913304"/>
                <a:chExt cx="426963" cy="330885"/>
              </a:xfrm>
            </p:grpSpPr>
            <p:sp>
              <p:nvSpPr>
                <p:cNvPr id="558" name="Rectangle 557"/>
                <p:cNvSpPr/>
                <p:nvPr/>
              </p:nvSpPr>
              <p:spPr>
                <a:xfrm>
                  <a:off x="2933382" y="3913304"/>
                  <a:ext cx="425766" cy="32877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559" name="Straight Connector 558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0" name="Straight Connector 559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1" name="Straight Connector 560"/>
                <p:cNvCxnSpPr/>
                <p:nvPr/>
              </p:nvCxnSpPr>
              <p:spPr>
                <a:xfrm flipH="1" flipV="1">
                  <a:off x="3134122" y="4005425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H="1" flipV="1">
                  <a:off x="3215190" y="4007535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Straight Connector 340"/>
                <p:cNvCxnSpPr/>
                <p:nvPr/>
              </p:nvCxnSpPr>
              <p:spPr>
                <a:xfrm flipH="1" flipV="1">
                  <a:off x="3290394" y="4007533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7" name="Group 554"/>
              <p:cNvGrpSpPr/>
              <p:nvPr/>
            </p:nvGrpSpPr>
            <p:grpSpPr bwMode="auto">
              <a:xfrm>
                <a:off x="-3809141" y="1128902"/>
                <a:ext cx="675450" cy="526527"/>
                <a:chOff x="2932185" y="3913304"/>
                <a:chExt cx="430533" cy="332666"/>
              </a:xfrm>
            </p:grpSpPr>
            <p:sp>
              <p:nvSpPr>
                <p:cNvPr id="358" name="Rectangle 357"/>
                <p:cNvSpPr/>
                <p:nvPr/>
              </p:nvSpPr>
              <p:spPr>
                <a:xfrm>
                  <a:off x="2936952" y="3913304"/>
                  <a:ext cx="425766" cy="32877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59" name="Straight Connector 358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0" name="Straight Connector 359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1" name="Straight Connector 360"/>
                <p:cNvCxnSpPr/>
                <p:nvPr/>
              </p:nvCxnSpPr>
              <p:spPr>
                <a:xfrm flipH="1" flipV="1">
                  <a:off x="3182588" y="4005425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H="1" flipV="1">
                  <a:off x="3093297" y="4009316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9" name="Straight Connector 338"/>
                <p:cNvCxnSpPr/>
                <p:nvPr/>
              </p:nvCxnSpPr>
              <p:spPr>
                <a:xfrm flipH="1" flipV="1">
                  <a:off x="3278747" y="4008109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3" name="Group 554"/>
              <p:cNvGrpSpPr/>
              <p:nvPr/>
            </p:nvGrpSpPr>
            <p:grpSpPr bwMode="auto">
              <a:xfrm>
                <a:off x="-1475553" y="1495789"/>
                <a:ext cx="430214" cy="330722"/>
                <a:chOff x="2932185" y="3913304"/>
                <a:chExt cx="430533" cy="330885"/>
              </a:xfrm>
            </p:grpSpPr>
            <p:sp>
              <p:nvSpPr>
                <p:cNvPr id="344" name="Rectangle 343"/>
                <p:cNvSpPr/>
                <p:nvPr/>
              </p:nvSpPr>
              <p:spPr>
                <a:xfrm>
                  <a:off x="2936952" y="3913304"/>
                  <a:ext cx="425766" cy="32877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7" name="Straight Connector 346"/>
                <p:cNvCxnSpPr/>
                <p:nvPr/>
              </p:nvCxnSpPr>
              <p:spPr>
                <a:xfrm flipH="1" flipV="1">
                  <a:off x="3134122" y="4005425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H="1" flipV="1">
                  <a:off x="3215190" y="4007535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9" name="Straight Connector 348"/>
                <p:cNvCxnSpPr/>
                <p:nvPr/>
              </p:nvCxnSpPr>
              <p:spPr>
                <a:xfrm flipH="1" flipV="1">
                  <a:off x="3290394" y="4007533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0" name="Group 554"/>
              <p:cNvGrpSpPr/>
              <p:nvPr/>
            </p:nvGrpSpPr>
            <p:grpSpPr bwMode="auto">
              <a:xfrm>
                <a:off x="-271097" y="1490382"/>
                <a:ext cx="430214" cy="330722"/>
                <a:chOff x="2932185" y="3913304"/>
                <a:chExt cx="430533" cy="330885"/>
              </a:xfrm>
            </p:grpSpPr>
            <p:sp>
              <p:nvSpPr>
                <p:cNvPr id="351" name="Rectangle 350"/>
                <p:cNvSpPr/>
                <p:nvPr/>
              </p:nvSpPr>
              <p:spPr>
                <a:xfrm>
                  <a:off x="2936952" y="3913304"/>
                  <a:ext cx="425766" cy="32877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52" name="Straight Connector 351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H="1" flipV="1">
                  <a:off x="3134122" y="4005425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5" name="Straight Connector 354"/>
                <p:cNvCxnSpPr/>
                <p:nvPr/>
              </p:nvCxnSpPr>
              <p:spPr>
                <a:xfrm flipH="1" flipV="1">
                  <a:off x="3215190" y="4007535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6" name="Straight Connector 355"/>
                <p:cNvCxnSpPr/>
                <p:nvPr/>
              </p:nvCxnSpPr>
              <p:spPr>
                <a:xfrm flipH="1" flipV="1">
                  <a:off x="3290394" y="4007533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1" name="Group 554"/>
              <p:cNvGrpSpPr/>
              <p:nvPr/>
            </p:nvGrpSpPr>
            <p:grpSpPr bwMode="auto">
              <a:xfrm>
                <a:off x="722954" y="1484975"/>
                <a:ext cx="430214" cy="330722"/>
                <a:chOff x="2932185" y="3913304"/>
                <a:chExt cx="430533" cy="330885"/>
              </a:xfrm>
            </p:grpSpPr>
            <p:sp>
              <p:nvSpPr>
                <p:cNvPr id="446" name="Rectangle 445"/>
                <p:cNvSpPr/>
                <p:nvPr/>
              </p:nvSpPr>
              <p:spPr>
                <a:xfrm>
                  <a:off x="2936952" y="3913304"/>
                  <a:ext cx="425766" cy="32877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CC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450" name="Straight Connector 449"/>
                <p:cNvCxnSpPr/>
                <p:nvPr/>
              </p:nvCxnSpPr>
              <p:spPr>
                <a:xfrm>
                  <a:off x="2932185" y="4005425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8" name="Straight Connector 467"/>
                <p:cNvCxnSpPr/>
                <p:nvPr/>
              </p:nvCxnSpPr>
              <p:spPr>
                <a:xfrm>
                  <a:off x="2932185" y="4068956"/>
                  <a:ext cx="425766" cy="0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9" name="Straight Connector 468"/>
                <p:cNvCxnSpPr/>
                <p:nvPr/>
              </p:nvCxnSpPr>
              <p:spPr>
                <a:xfrm flipH="1" flipV="1">
                  <a:off x="3134122" y="4005425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0" name="Straight Connector 469"/>
                <p:cNvCxnSpPr/>
                <p:nvPr/>
              </p:nvCxnSpPr>
              <p:spPr>
                <a:xfrm flipH="1" flipV="1">
                  <a:off x="3215190" y="4007535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1" name="Straight Connector 470"/>
                <p:cNvCxnSpPr/>
                <p:nvPr/>
              </p:nvCxnSpPr>
              <p:spPr>
                <a:xfrm flipH="1" flipV="1">
                  <a:off x="3290394" y="4007533"/>
                  <a:ext cx="1589" cy="236654"/>
                </a:xfrm>
                <a:prstGeom prst="line">
                  <a:avLst/>
                </a:prstGeom>
                <a:ln w="3175">
                  <a:solidFill>
                    <a:srgbClr val="CC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8" name="Group 7"/>
          <p:cNvGrpSpPr/>
          <p:nvPr/>
        </p:nvGrpSpPr>
        <p:grpSpPr>
          <a:xfrm>
            <a:off x="148169" y="4974167"/>
            <a:ext cx="2561167" cy="1458683"/>
            <a:chOff x="148169" y="4974167"/>
            <a:chExt cx="2561167" cy="1458683"/>
          </a:xfrm>
        </p:grpSpPr>
        <p:sp>
          <p:nvSpPr>
            <p:cNvPr id="4" name="TextBox 3"/>
            <p:cNvSpPr txBox="1"/>
            <p:nvPr/>
          </p:nvSpPr>
          <p:spPr>
            <a:xfrm>
              <a:off x="148169" y="5588003"/>
              <a:ext cx="2561167" cy="844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3680" indent="-233680">
                <a:lnSpc>
                  <a:spcPct val="90000"/>
                </a:lnSpc>
              </a:pPr>
              <a:r>
                <a:rPr lang="en-US" b="1" i="1" dirty="0" smtClean="0">
                  <a:solidFill>
                    <a:srgbClr val="000090"/>
                  </a:solidFill>
                </a:rPr>
                <a:t>1: </a:t>
              </a:r>
              <a:r>
                <a:rPr lang="en-US" i="1" dirty="0" smtClean="0"/>
                <a:t>generalized“ flow-based” forwarding (e.g., OpenFlow)</a:t>
              </a:r>
              <a:endParaRPr lang="en-US" i="1" dirty="0"/>
            </a:p>
          </p:txBody>
        </p:sp>
        <p:cxnSp>
          <p:nvCxnSpPr>
            <p:cNvPr id="6" name="Straight Connector 5"/>
            <p:cNvCxnSpPr>
              <a:stCxn id="4" idx="0"/>
            </p:cNvCxnSpPr>
            <p:nvPr/>
          </p:nvCxnSpPr>
          <p:spPr bwMode="auto">
            <a:xfrm flipV="1">
              <a:off x="1428753" y="4974167"/>
              <a:ext cx="730247" cy="61383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72" name="Group 471"/>
          <p:cNvGrpSpPr/>
          <p:nvPr/>
        </p:nvGrpSpPr>
        <p:grpSpPr>
          <a:xfrm>
            <a:off x="7590196" y="3506318"/>
            <a:ext cx="1667931" cy="1399445"/>
            <a:chOff x="69488" y="5026085"/>
            <a:chExt cx="2561167" cy="1399445"/>
          </a:xfrm>
        </p:grpSpPr>
        <p:sp>
          <p:nvSpPr>
            <p:cNvPr id="473" name="TextBox 472"/>
            <p:cNvSpPr txBox="1"/>
            <p:nvPr/>
          </p:nvSpPr>
          <p:spPr>
            <a:xfrm>
              <a:off x="69488" y="5580683"/>
              <a:ext cx="2561167" cy="844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3680" indent="-233680">
                <a:lnSpc>
                  <a:spcPct val="90000"/>
                </a:lnSpc>
              </a:pPr>
              <a:r>
                <a:rPr lang="en-US" b="1" i="1" dirty="0" smtClean="0">
                  <a:solidFill>
                    <a:srgbClr val="000090"/>
                  </a:solidFill>
                </a:rPr>
                <a:t>2. </a:t>
              </a:r>
              <a:r>
                <a:rPr lang="en-US" i="1" dirty="0" smtClean="0"/>
                <a:t>control, data plane separation</a:t>
              </a:r>
              <a:endParaRPr lang="en-US" i="1" dirty="0"/>
            </a:p>
          </p:txBody>
        </p:sp>
        <p:cxnSp>
          <p:nvCxnSpPr>
            <p:cNvPr id="474" name="Straight Connector 473"/>
            <p:cNvCxnSpPr>
              <a:stCxn id="473" idx="0"/>
            </p:cNvCxnSpPr>
            <p:nvPr/>
          </p:nvCxnSpPr>
          <p:spPr bwMode="auto">
            <a:xfrm flipV="1">
              <a:off x="1350072" y="5026085"/>
              <a:ext cx="1703" cy="5545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76" name="TextBox 475"/>
          <p:cNvSpPr txBox="1"/>
          <p:nvPr/>
        </p:nvSpPr>
        <p:spPr>
          <a:xfrm>
            <a:off x="7057798" y="1089172"/>
            <a:ext cx="2086202" cy="1094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3680" indent="-233680">
              <a:lnSpc>
                <a:spcPct val="90000"/>
              </a:lnSpc>
            </a:pPr>
            <a:r>
              <a:rPr lang="en-US" b="1" i="1" dirty="0">
                <a:solidFill>
                  <a:srgbClr val="000090"/>
                </a:solidFill>
              </a:rPr>
              <a:t>3</a:t>
            </a:r>
            <a:r>
              <a:rPr lang="en-US" b="1" i="1" dirty="0" smtClean="0">
                <a:solidFill>
                  <a:srgbClr val="000090"/>
                </a:solidFill>
              </a:rPr>
              <a:t>. </a:t>
            </a:r>
            <a:r>
              <a:rPr lang="en-US" i="1" dirty="0" smtClean="0"/>
              <a:t>control plane functions external to data-plane switches</a:t>
            </a:r>
            <a:endParaRPr lang="en-US" i="1" dirty="0"/>
          </a:p>
        </p:txBody>
      </p:sp>
      <p:cxnSp>
        <p:nvCxnSpPr>
          <p:cNvPr id="477" name="Straight Connector 476"/>
          <p:cNvCxnSpPr/>
          <p:nvPr/>
        </p:nvCxnSpPr>
        <p:spPr bwMode="auto">
          <a:xfrm flipV="1">
            <a:off x="6672036" y="1468338"/>
            <a:ext cx="618473" cy="64530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Oval 14"/>
          <p:cNvSpPr/>
          <p:nvPr/>
        </p:nvSpPr>
        <p:spPr bwMode="auto">
          <a:xfrm>
            <a:off x="2015762" y="1310125"/>
            <a:ext cx="725674" cy="342648"/>
          </a:xfrm>
          <a:prstGeom prst="ellipse">
            <a:avLst/>
          </a:prstGeom>
          <a:solidFill>
            <a:srgbClr val="008000">
              <a:alpha val="70000"/>
            </a:srgbClr>
          </a:solidFill>
          <a:ln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8" name="Oval 477"/>
          <p:cNvSpPr/>
          <p:nvPr/>
        </p:nvSpPr>
        <p:spPr bwMode="auto">
          <a:xfrm>
            <a:off x="3014783" y="1301278"/>
            <a:ext cx="725674" cy="342648"/>
          </a:xfrm>
          <a:prstGeom prst="ellipse">
            <a:avLst/>
          </a:prstGeom>
          <a:solidFill>
            <a:srgbClr val="008000">
              <a:alpha val="70000"/>
            </a:srgbClr>
          </a:solidFill>
          <a:ln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9" name="Oval 478"/>
          <p:cNvSpPr/>
          <p:nvPr/>
        </p:nvSpPr>
        <p:spPr bwMode="auto">
          <a:xfrm>
            <a:off x="5827987" y="1292433"/>
            <a:ext cx="725674" cy="342648"/>
          </a:xfrm>
          <a:prstGeom prst="ellipse">
            <a:avLst/>
          </a:prstGeom>
          <a:solidFill>
            <a:srgbClr val="008000">
              <a:alpha val="70000"/>
            </a:srgbClr>
          </a:solidFill>
          <a:ln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633211" y="1065530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8000"/>
                </a:solidFill>
              </a:rPr>
              <a:t>…</a:t>
            </a:r>
            <a:endParaRPr lang="en-US" sz="3200" dirty="0">
              <a:solidFill>
                <a:srgbClr val="008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11998" y="1037741"/>
            <a:ext cx="2273067" cy="844847"/>
            <a:chOff x="111998" y="1037741"/>
            <a:chExt cx="2273067" cy="844847"/>
          </a:xfrm>
        </p:grpSpPr>
        <p:sp>
          <p:nvSpPr>
            <p:cNvPr id="481" name="TextBox 480"/>
            <p:cNvSpPr txBox="1"/>
            <p:nvPr/>
          </p:nvSpPr>
          <p:spPr>
            <a:xfrm>
              <a:off x="111998" y="1037741"/>
              <a:ext cx="2273067" cy="844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3680" indent="-233680">
                <a:lnSpc>
                  <a:spcPct val="90000"/>
                </a:lnSpc>
              </a:pPr>
              <a:r>
                <a:rPr lang="en-US" b="1" i="1" dirty="0" smtClean="0">
                  <a:solidFill>
                    <a:srgbClr val="000090"/>
                  </a:solidFill>
                </a:rPr>
                <a:t>4. </a:t>
              </a:r>
              <a:r>
                <a:rPr lang="en-US" i="1" dirty="0" smtClean="0"/>
                <a:t>programmable control applications</a:t>
              </a:r>
              <a:endParaRPr lang="en-US" i="1" dirty="0"/>
            </a:p>
          </p:txBody>
        </p:sp>
        <p:cxnSp>
          <p:nvCxnSpPr>
            <p:cNvPr id="482" name="Straight Connector 481"/>
            <p:cNvCxnSpPr/>
            <p:nvPr/>
          </p:nvCxnSpPr>
          <p:spPr bwMode="auto">
            <a:xfrm flipV="1">
              <a:off x="1182107" y="1458376"/>
              <a:ext cx="652881" cy="1103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483" name="Straight Connector 482"/>
          <p:cNvCxnSpPr/>
          <p:nvPr/>
        </p:nvCxnSpPr>
        <p:spPr bwMode="auto">
          <a:xfrm flipV="1">
            <a:off x="6625009" y="1469572"/>
            <a:ext cx="663883" cy="100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TextBox 4"/>
          <p:cNvSpPr txBox="1"/>
          <p:nvPr/>
        </p:nvSpPr>
        <p:spPr>
          <a:xfrm>
            <a:off x="2013724" y="1306405"/>
            <a:ext cx="7336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routing</a:t>
            </a:r>
            <a:endParaRPr lang="en-US" sz="1400" dirty="0"/>
          </a:p>
        </p:txBody>
      </p:sp>
      <p:sp>
        <p:nvSpPr>
          <p:cNvPr id="466" name="TextBox 465"/>
          <p:cNvSpPr txBox="1"/>
          <p:nvPr/>
        </p:nvSpPr>
        <p:spPr>
          <a:xfrm>
            <a:off x="3041161" y="1268141"/>
            <a:ext cx="809667" cy="410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 smtClean="0"/>
              <a:t>access control</a:t>
            </a:r>
            <a:endParaRPr lang="en-US" sz="1200" dirty="0"/>
          </a:p>
        </p:txBody>
      </p:sp>
      <p:sp>
        <p:nvSpPr>
          <p:cNvPr id="467" name="TextBox 466"/>
          <p:cNvSpPr txBox="1"/>
          <p:nvPr/>
        </p:nvSpPr>
        <p:spPr>
          <a:xfrm>
            <a:off x="5784611" y="1253711"/>
            <a:ext cx="809667" cy="410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1200" dirty="0" smtClean="0"/>
              <a:t>load</a:t>
            </a:r>
            <a:endParaRPr lang="en-US" sz="1200" dirty="0" smtClean="0"/>
          </a:p>
          <a:p>
            <a:pPr algn="ctr">
              <a:lnSpc>
                <a:spcPct val="85000"/>
              </a:lnSpc>
            </a:pPr>
            <a:r>
              <a:rPr lang="en-US" sz="1200" dirty="0" smtClean="0"/>
              <a:t>balance</a:t>
            </a:r>
            <a:endParaRPr lang="en-US" sz="1200" dirty="0"/>
          </a:p>
        </p:txBody>
      </p:sp>
      <p:sp>
        <p:nvSpPr>
          <p:cNvPr id="47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687845" cy="38210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48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6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9" name="Text Box 167"/>
          <p:cNvSpPr txBox="1">
            <a:spLocks noChangeArrowheads="1"/>
          </p:cNvSpPr>
          <p:nvPr/>
        </p:nvSpPr>
        <p:spPr bwMode="auto">
          <a:xfrm>
            <a:off x="542925" y="236538"/>
            <a:ext cx="7162613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SDN perspective: data plane switches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pic>
        <p:nvPicPr>
          <p:cNvPr id="48170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776287"/>
            <a:ext cx="7078870" cy="21134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94684" y="1256540"/>
            <a:ext cx="4571424" cy="5010892"/>
          </a:xfrm>
        </p:spPr>
        <p:txBody>
          <a:bodyPr/>
          <a:lstStyle/>
          <a:p>
            <a:pPr marL="0" indent="0">
              <a:buNone/>
            </a:pPr>
            <a:r>
              <a:rPr lang="en-US" i="1" dirty="0" smtClean="0">
                <a:solidFill>
                  <a:srgbClr val="CC0000"/>
                </a:solidFill>
              </a:rPr>
              <a:t>Data plane switches</a:t>
            </a:r>
            <a:endParaRPr lang="en-US" i="1" dirty="0" smtClean="0">
              <a:solidFill>
                <a:srgbClr val="CC0000"/>
              </a:solidFill>
            </a:endParaRPr>
          </a:p>
          <a:p>
            <a:r>
              <a:rPr lang="en-US" sz="2400" dirty="0" smtClean="0"/>
              <a:t>fast, simple, commodity switches implementing generalized data-plane forwarding (Section 4.4) in hardware</a:t>
            </a:r>
            <a:endParaRPr lang="en-US" sz="2400" dirty="0" smtClean="0"/>
          </a:p>
          <a:p>
            <a:r>
              <a:rPr lang="en-US" sz="2400" dirty="0" smtClean="0"/>
              <a:t>switch flow table computed, installed by controller</a:t>
            </a:r>
            <a:endParaRPr lang="en-US" sz="2400" dirty="0" smtClean="0"/>
          </a:p>
          <a:p>
            <a:r>
              <a:rPr lang="en-US" sz="2400" dirty="0" smtClean="0"/>
              <a:t>API for table-based switch control (e.g., OpenFlow)</a:t>
            </a:r>
            <a:endParaRPr lang="en-US" sz="2400" dirty="0" smtClean="0"/>
          </a:p>
          <a:p>
            <a:pPr lvl="1"/>
            <a:r>
              <a:rPr lang="en-US" sz="2000" dirty="0" smtClean="0"/>
              <a:t>defines what is controllable and what is not</a:t>
            </a:r>
            <a:endParaRPr lang="en-US" sz="2000" dirty="0" smtClean="0"/>
          </a:p>
          <a:p>
            <a:r>
              <a:rPr lang="en-US" sz="2400" dirty="0" smtClean="0"/>
              <a:t>protocol for communicating with controller (e.g., OpenFlow)</a:t>
            </a:r>
            <a:endParaRPr lang="en-US" sz="2400" dirty="0" smtClean="0"/>
          </a:p>
          <a:p>
            <a:endParaRPr lang="en-US" dirty="0"/>
          </a:p>
        </p:txBody>
      </p:sp>
      <p:grpSp>
        <p:nvGrpSpPr>
          <p:cNvPr id="1053" name="Group 1052"/>
          <p:cNvGrpSpPr/>
          <p:nvPr/>
        </p:nvGrpSpPr>
        <p:grpSpPr>
          <a:xfrm>
            <a:off x="4990227" y="1414364"/>
            <a:ext cx="3846765" cy="5169840"/>
            <a:chOff x="4990227" y="910464"/>
            <a:chExt cx="3846765" cy="5169840"/>
          </a:xfrm>
        </p:grpSpPr>
        <p:sp>
          <p:nvSpPr>
            <p:cNvPr id="1054" name="TextBox 399"/>
            <p:cNvSpPr txBox="1">
              <a:spLocks noChangeArrowheads="1"/>
            </p:cNvSpPr>
            <p:nvPr/>
          </p:nvSpPr>
          <p:spPr bwMode="auto">
            <a:xfrm>
              <a:off x="8518490" y="4936685"/>
              <a:ext cx="286930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 dirty="0"/>
                <a:t>data</a:t>
              </a:r>
              <a:endParaRPr lang="en-US" sz="1400" dirty="0"/>
            </a:p>
            <a:p>
              <a:pPr algn="ctr">
                <a:lnSpc>
                  <a:spcPts val="1465"/>
                </a:lnSpc>
              </a:pPr>
              <a:r>
                <a:rPr lang="en-US" sz="1400" dirty="0"/>
                <a:t>plane</a:t>
              </a:r>
              <a:endParaRPr lang="en-US" sz="1400" dirty="0"/>
            </a:p>
          </p:txBody>
        </p:sp>
        <p:sp>
          <p:nvSpPr>
            <p:cNvPr id="1055" name="TextBox 400"/>
            <p:cNvSpPr txBox="1">
              <a:spLocks noChangeArrowheads="1"/>
            </p:cNvSpPr>
            <p:nvPr/>
          </p:nvSpPr>
          <p:spPr bwMode="auto">
            <a:xfrm>
              <a:off x="8494972" y="2474327"/>
              <a:ext cx="342020" cy="47148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 dirty="0"/>
                <a:t>control</a:t>
              </a:r>
              <a:endParaRPr lang="en-US" sz="1400" dirty="0"/>
            </a:p>
            <a:p>
              <a:pPr algn="ctr">
                <a:lnSpc>
                  <a:spcPts val="1465"/>
                </a:lnSpc>
              </a:pPr>
              <a:r>
                <a:rPr lang="en-US" sz="1400" dirty="0"/>
                <a:t>plane</a:t>
              </a:r>
              <a:endParaRPr lang="en-US" sz="1400" dirty="0"/>
            </a:p>
          </p:txBody>
        </p:sp>
        <p:cxnSp>
          <p:nvCxnSpPr>
            <p:cNvPr id="1056" name="Straight Connector 1055"/>
            <p:cNvCxnSpPr/>
            <p:nvPr/>
          </p:nvCxnSpPr>
          <p:spPr bwMode="auto">
            <a:xfrm flipV="1">
              <a:off x="5272718" y="4529666"/>
              <a:ext cx="2791783" cy="14329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7" name="Straight Connector 1056"/>
            <p:cNvCxnSpPr/>
            <p:nvPr/>
          </p:nvCxnSpPr>
          <p:spPr bwMode="auto">
            <a:xfrm flipV="1">
              <a:off x="5192283" y="2709335"/>
              <a:ext cx="3041550" cy="18563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58" name="Group 1057"/>
            <p:cNvGrpSpPr/>
            <p:nvPr/>
          </p:nvGrpSpPr>
          <p:grpSpPr>
            <a:xfrm>
              <a:off x="5164667" y="4826000"/>
              <a:ext cx="2979208" cy="973667"/>
              <a:chOff x="2592388" y="5601756"/>
              <a:chExt cx="4027487" cy="939800"/>
            </a:xfrm>
          </p:grpSpPr>
          <p:sp>
            <p:nvSpPr>
              <p:cNvPr id="1114" name="Freeform 2"/>
              <p:cNvSpPr/>
              <p:nvPr/>
            </p:nvSpPr>
            <p:spPr bwMode="auto">
              <a:xfrm>
                <a:off x="2592388" y="5601756"/>
                <a:ext cx="4027487" cy="939800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0001" h="10125">
                    <a:moveTo>
                      <a:pt x="4" y="4039"/>
                    </a:moveTo>
                    <a:cubicBezTo>
                      <a:pt x="-29" y="2271"/>
                      <a:pt x="194" y="2100"/>
                      <a:pt x="715" y="1595"/>
                    </a:cubicBezTo>
                    <a:cubicBezTo>
                      <a:pt x="1236" y="1089"/>
                      <a:pt x="2417" y="1272"/>
                      <a:pt x="3130" y="1006"/>
                    </a:cubicBezTo>
                    <a:cubicBezTo>
                      <a:pt x="3843" y="740"/>
                      <a:pt x="4397" y="0"/>
                      <a:pt x="4995" y="0"/>
                    </a:cubicBezTo>
                    <a:cubicBezTo>
                      <a:pt x="5593" y="1"/>
                      <a:pt x="6206" y="926"/>
                      <a:pt x="6720" y="1009"/>
                    </a:cubicBezTo>
                    <a:cubicBezTo>
                      <a:pt x="7234" y="1092"/>
                      <a:pt x="7536" y="241"/>
                      <a:pt x="8082" y="497"/>
                    </a:cubicBezTo>
                    <a:cubicBezTo>
                      <a:pt x="8628" y="756"/>
                      <a:pt x="9854" y="442"/>
                      <a:pt x="9989" y="2989"/>
                    </a:cubicBezTo>
                    <a:cubicBezTo>
                      <a:pt x="10124" y="5536"/>
                      <a:pt x="9098" y="5742"/>
                      <a:pt x="8599" y="6797"/>
                    </a:cubicBezTo>
                    <a:cubicBezTo>
                      <a:pt x="8100" y="7852"/>
                      <a:pt x="7544" y="8981"/>
                      <a:pt x="6995" y="9322"/>
                    </a:cubicBezTo>
                    <a:cubicBezTo>
                      <a:pt x="6446" y="9663"/>
                      <a:pt x="5793" y="8957"/>
                      <a:pt x="5307" y="8843"/>
                    </a:cubicBezTo>
                    <a:cubicBezTo>
                      <a:pt x="4819" y="8726"/>
                      <a:pt x="4628" y="10048"/>
                      <a:pt x="4371" y="9912"/>
                    </a:cubicBezTo>
                    <a:cubicBezTo>
                      <a:pt x="4114" y="9775"/>
                      <a:pt x="3505" y="10355"/>
                      <a:pt x="3140" y="10019"/>
                    </a:cubicBezTo>
                    <a:cubicBezTo>
                      <a:pt x="2774" y="9683"/>
                      <a:pt x="2820" y="8138"/>
                      <a:pt x="2179" y="7895"/>
                    </a:cubicBezTo>
                    <a:cubicBezTo>
                      <a:pt x="1586" y="6800"/>
                      <a:pt x="1549" y="8137"/>
                      <a:pt x="1187" y="7495"/>
                    </a:cubicBezTo>
                    <a:cubicBezTo>
                      <a:pt x="825" y="6852"/>
                      <a:pt x="-7" y="6157"/>
                      <a:pt x="4" y="4039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1115" name="Straight Connector 1114"/>
              <p:cNvCxnSpPr/>
              <p:nvPr/>
            </p:nvCxnSpPr>
            <p:spPr>
              <a:xfrm flipV="1">
                <a:off x="3262941" y="5752569"/>
                <a:ext cx="1316038" cy="13176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6" name="Straight Connector 1115"/>
              <p:cNvCxnSpPr/>
              <p:nvPr/>
            </p:nvCxnSpPr>
            <p:spPr>
              <a:xfrm>
                <a:off x="3151816" y="5939894"/>
                <a:ext cx="2259013" cy="2984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7" name="Straight Connector 1116"/>
              <p:cNvCxnSpPr/>
              <p:nvPr/>
            </p:nvCxnSpPr>
            <p:spPr>
              <a:xfrm>
                <a:off x="3164516" y="6044669"/>
                <a:ext cx="714375" cy="27622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8" name="Straight Connector 1117"/>
              <p:cNvCxnSpPr/>
              <p:nvPr/>
            </p:nvCxnSpPr>
            <p:spPr>
              <a:xfrm flipV="1">
                <a:off x="4182104" y="6238344"/>
                <a:ext cx="1247775" cy="825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9" name="Straight Connector 1118"/>
              <p:cNvCxnSpPr/>
              <p:nvPr/>
            </p:nvCxnSpPr>
            <p:spPr>
              <a:xfrm>
                <a:off x="4842504" y="5785906"/>
                <a:ext cx="1057275" cy="12382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0" name="Straight Connector 1119"/>
              <p:cNvCxnSpPr/>
              <p:nvPr/>
            </p:nvCxnSpPr>
            <p:spPr>
              <a:xfrm flipV="1">
                <a:off x="4126541" y="5939894"/>
                <a:ext cx="1790700" cy="2984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1" name="Straight Connector 1120"/>
              <p:cNvCxnSpPr/>
              <p:nvPr/>
            </p:nvCxnSpPr>
            <p:spPr>
              <a:xfrm flipV="1">
                <a:off x="5453691" y="5968469"/>
                <a:ext cx="588963" cy="26987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2" name="Straight Connector 1121"/>
              <p:cNvCxnSpPr/>
              <p:nvPr/>
            </p:nvCxnSpPr>
            <p:spPr>
              <a:xfrm>
                <a:off x="4596441" y="5752569"/>
                <a:ext cx="814388" cy="4016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23" name="Group 347"/>
              <p:cNvGrpSpPr/>
              <p:nvPr/>
            </p:nvGrpSpPr>
            <p:grpSpPr bwMode="auto">
              <a:xfrm>
                <a:off x="5856401" y="5796097"/>
                <a:ext cx="588970" cy="242608"/>
                <a:chOff x="1871277" y="1576300"/>
                <a:chExt cx="1128371" cy="437861"/>
              </a:xfrm>
            </p:grpSpPr>
            <p:sp>
              <p:nvSpPr>
                <p:cNvPr id="1164" name="Oval 1163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65" name="Rectangle 1164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66" name="Oval 1165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67" name="Freeform 1166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68" name="Freeform 1167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69" name="Freeform 1168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70" name="Freeform 1169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171" name="Straight Connector 1170"/>
                <p:cNvCxnSpPr>
                  <a:endCxn id="1166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2" name="Straight Connector 1171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4" name="Group 347"/>
              <p:cNvGrpSpPr/>
              <p:nvPr/>
            </p:nvGrpSpPr>
            <p:grpSpPr bwMode="auto">
              <a:xfrm>
                <a:off x="4375328" y="5654000"/>
                <a:ext cx="588970" cy="242608"/>
                <a:chOff x="1871277" y="1576300"/>
                <a:chExt cx="1128371" cy="437861"/>
              </a:xfrm>
            </p:grpSpPr>
            <p:sp>
              <p:nvSpPr>
                <p:cNvPr id="1155" name="Oval 1154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56" name="Rectangle 1155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57" name="Oval 1156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58" name="Freeform 1157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59" name="Freeform 1158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60" name="Freeform 1159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61" name="Freeform 1160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162" name="Straight Connector 1161"/>
                <p:cNvCxnSpPr>
                  <a:endCxn id="1157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3" name="Straight Connector 1162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5" name="Group 347"/>
              <p:cNvGrpSpPr/>
              <p:nvPr/>
            </p:nvGrpSpPr>
            <p:grpSpPr bwMode="auto">
              <a:xfrm>
                <a:off x="2848241" y="5847813"/>
                <a:ext cx="588970" cy="242608"/>
                <a:chOff x="1871277" y="1576300"/>
                <a:chExt cx="1128371" cy="437861"/>
              </a:xfrm>
            </p:grpSpPr>
            <p:sp>
              <p:nvSpPr>
                <p:cNvPr id="1146" name="Oval 1145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47" name="Rectangle 1146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48" name="Oval 1147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49" name="Freeform 1148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50" name="Freeform 1149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51" name="Freeform 1150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52" name="Freeform 1151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153" name="Straight Connector 1152"/>
                <p:cNvCxnSpPr>
                  <a:endCxn id="1148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4" name="Straight Connector 1153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6" name="Group 347"/>
              <p:cNvGrpSpPr/>
              <p:nvPr/>
            </p:nvGrpSpPr>
            <p:grpSpPr bwMode="auto">
              <a:xfrm>
                <a:off x="5166757" y="6114152"/>
                <a:ext cx="588970" cy="242608"/>
                <a:chOff x="1871277" y="1576300"/>
                <a:chExt cx="1128371" cy="437861"/>
              </a:xfrm>
            </p:grpSpPr>
            <p:sp>
              <p:nvSpPr>
                <p:cNvPr id="1137" name="Oval 1136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38" name="Rectangle 1137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39" name="Oval 1138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40" name="Freeform 1139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41" name="Freeform 1140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42" name="Freeform 1141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43" name="Freeform 1142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144" name="Straight Connector 1143"/>
                <p:cNvCxnSpPr>
                  <a:endCxn id="1139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5" name="Straight Connector 1144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7" name="Group 347"/>
              <p:cNvGrpSpPr/>
              <p:nvPr/>
            </p:nvGrpSpPr>
            <p:grpSpPr bwMode="auto">
              <a:xfrm>
                <a:off x="3704088" y="6206732"/>
                <a:ext cx="588970" cy="242608"/>
                <a:chOff x="1871277" y="1576300"/>
                <a:chExt cx="1128371" cy="437861"/>
              </a:xfrm>
            </p:grpSpPr>
            <p:sp>
              <p:nvSpPr>
                <p:cNvPr id="1128" name="Oval 1127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29" name="Rectangle 1128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30" name="Oval 1129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31" name="Freeform 1130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32" name="Freeform 1131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33" name="Freeform 1132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34" name="Freeform 1133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135" name="Straight Connector 1134"/>
                <p:cNvCxnSpPr>
                  <a:endCxn id="1130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6" name="Straight Connector 1135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59" name="Group 1058"/>
            <p:cNvGrpSpPr/>
            <p:nvPr/>
          </p:nvGrpSpPr>
          <p:grpSpPr>
            <a:xfrm>
              <a:off x="4990227" y="3046752"/>
              <a:ext cx="3116606" cy="1053561"/>
              <a:chOff x="4990227" y="2877416"/>
              <a:chExt cx="3116606" cy="1053561"/>
            </a:xfrm>
          </p:grpSpPr>
          <p:sp>
            <p:nvSpPr>
              <p:cNvPr id="1078" name="Rectangle 1077"/>
              <p:cNvSpPr/>
              <p:nvPr/>
            </p:nvSpPr>
            <p:spPr bwMode="auto">
              <a:xfrm>
                <a:off x="5418665" y="2913389"/>
                <a:ext cx="2688168" cy="1017588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1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079" name="Freeform 1078"/>
              <p:cNvSpPr/>
              <p:nvPr/>
            </p:nvSpPr>
            <p:spPr bwMode="auto">
              <a:xfrm>
                <a:off x="5218221" y="2877416"/>
                <a:ext cx="213773" cy="1028160"/>
              </a:xfrm>
              <a:custGeom>
                <a:avLst/>
                <a:gdLst>
                  <a:gd name="connsiteX0" fmla="*/ 0 w 312616"/>
                  <a:gd name="connsiteY0" fmla="*/ 644770 h 1367693"/>
                  <a:gd name="connsiteX1" fmla="*/ 312616 w 312616"/>
                  <a:gd name="connsiteY1" fmla="*/ 0 h 1367693"/>
                  <a:gd name="connsiteX2" fmla="*/ 312616 w 312616"/>
                  <a:gd name="connsiteY2" fmla="*/ 1016000 h 1367693"/>
                  <a:gd name="connsiteX3" fmla="*/ 117231 w 312616"/>
                  <a:gd name="connsiteY3" fmla="*/ 1367693 h 1367693"/>
                  <a:gd name="connsiteX4" fmla="*/ 0 w 312616"/>
                  <a:gd name="connsiteY4" fmla="*/ 644770 h 1367693"/>
                  <a:gd name="connsiteX0-1" fmla="*/ 0 w 199855"/>
                  <a:gd name="connsiteY0-2" fmla="*/ 733787 h 1367693"/>
                  <a:gd name="connsiteX1-3" fmla="*/ 199855 w 199855"/>
                  <a:gd name="connsiteY1-4" fmla="*/ 0 h 1367693"/>
                  <a:gd name="connsiteX2-5" fmla="*/ 199855 w 199855"/>
                  <a:gd name="connsiteY2-6" fmla="*/ 1016000 h 1367693"/>
                  <a:gd name="connsiteX3-7" fmla="*/ 4470 w 199855"/>
                  <a:gd name="connsiteY3-8" fmla="*/ 1367693 h 1367693"/>
                  <a:gd name="connsiteX4-9" fmla="*/ 0 w 199855"/>
                  <a:gd name="connsiteY4-10" fmla="*/ 733787 h 1367693"/>
                  <a:gd name="connsiteX0-11" fmla="*/ 25203 w 225058"/>
                  <a:gd name="connsiteY0-12" fmla="*/ 733787 h 1361758"/>
                  <a:gd name="connsiteX1-13" fmla="*/ 225058 w 225058"/>
                  <a:gd name="connsiteY1-14" fmla="*/ 0 h 1361758"/>
                  <a:gd name="connsiteX2-15" fmla="*/ 225058 w 225058"/>
                  <a:gd name="connsiteY2-16" fmla="*/ 1016000 h 1361758"/>
                  <a:gd name="connsiteX3-17" fmla="*/ 0 w 225058"/>
                  <a:gd name="connsiteY3-18" fmla="*/ 1361758 h 1361758"/>
                  <a:gd name="connsiteX4-19" fmla="*/ 25203 w 225058"/>
                  <a:gd name="connsiteY4-20" fmla="*/ 733787 h 1361758"/>
                  <a:gd name="connsiteX0-21" fmla="*/ 25203 w 230992"/>
                  <a:gd name="connsiteY0-22" fmla="*/ 787197 h 1415168"/>
                  <a:gd name="connsiteX1-23" fmla="*/ 230992 w 230992"/>
                  <a:gd name="connsiteY1-24" fmla="*/ 0 h 1415168"/>
                  <a:gd name="connsiteX2-25" fmla="*/ 225058 w 230992"/>
                  <a:gd name="connsiteY2-26" fmla="*/ 1069410 h 1415168"/>
                  <a:gd name="connsiteX3-27" fmla="*/ 0 w 230992"/>
                  <a:gd name="connsiteY3-28" fmla="*/ 1415168 h 1415168"/>
                  <a:gd name="connsiteX4-29" fmla="*/ 25203 w 230992"/>
                  <a:gd name="connsiteY4-30" fmla="*/ 787197 h 1415168"/>
                  <a:gd name="connsiteX0-31" fmla="*/ 0 w 205789"/>
                  <a:gd name="connsiteY0-32" fmla="*/ 787197 h 1427037"/>
                  <a:gd name="connsiteX1-33" fmla="*/ 205789 w 205789"/>
                  <a:gd name="connsiteY1-34" fmla="*/ 0 h 1427037"/>
                  <a:gd name="connsiteX2-35" fmla="*/ 199855 w 205789"/>
                  <a:gd name="connsiteY2-36" fmla="*/ 1069410 h 1427037"/>
                  <a:gd name="connsiteX3-37" fmla="*/ 4471 w 205789"/>
                  <a:gd name="connsiteY3-38" fmla="*/ 1427037 h 1427037"/>
                  <a:gd name="connsiteX4-39" fmla="*/ 0 w 205789"/>
                  <a:gd name="connsiteY4-40" fmla="*/ 787197 h 1427037"/>
                  <a:gd name="connsiteX0-41" fmla="*/ 0 w 199855"/>
                  <a:gd name="connsiteY0-42" fmla="*/ 745656 h 1385496"/>
                  <a:gd name="connsiteX1-43" fmla="*/ 193920 w 199855"/>
                  <a:gd name="connsiteY1-44" fmla="*/ 0 h 1385496"/>
                  <a:gd name="connsiteX2-45" fmla="*/ 199855 w 199855"/>
                  <a:gd name="connsiteY2-46" fmla="*/ 1027869 h 1385496"/>
                  <a:gd name="connsiteX3-47" fmla="*/ 4471 w 199855"/>
                  <a:gd name="connsiteY3-48" fmla="*/ 1385496 h 1385496"/>
                  <a:gd name="connsiteX4-49" fmla="*/ 0 w 199855"/>
                  <a:gd name="connsiteY4-50" fmla="*/ 745656 h 1385496"/>
                  <a:gd name="connsiteX0-51" fmla="*/ 20385 w 220240"/>
                  <a:gd name="connsiteY0-52" fmla="*/ 745656 h 1058154"/>
                  <a:gd name="connsiteX1-53" fmla="*/ 214305 w 220240"/>
                  <a:gd name="connsiteY1-54" fmla="*/ 0 h 1058154"/>
                  <a:gd name="connsiteX2-55" fmla="*/ 220240 w 220240"/>
                  <a:gd name="connsiteY2-56" fmla="*/ 1027869 h 1058154"/>
                  <a:gd name="connsiteX3-57" fmla="*/ 68 w 220240"/>
                  <a:gd name="connsiteY3-58" fmla="*/ 986902 h 1058154"/>
                  <a:gd name="connsiteX4-59" fmla="*/ 20385 w 220240"/>
                  <a:gd name="connsiteY4-60" fmla="*/ 745656 h 1058154"/>
                  <a:gd name="connsiteX0-61" fmla="*/ 20385 w 220240"/>
                  <a:gd name="connsiteY0-62" fmla="*/ 745656 h 1068836"/>
                  <a:gd name="connsiteX1-63" fmla="*/ 214305 w 220240"/>
                  <a:gd name="connsiteY1-64" fmla="*/ 0 h 1068836"/>
                  <a:gd name="connsiteX2-65" fmla="*/ 220240 w 220240"/>
                  <a:gd name="connsiteY2-66" fmla="*/ 1027869 h 1068836"/>
                  <a:gd name="connsiteX3-67" fmla="*/ 68 w 220240"/>
                  <a:gd name="connsiteY3-68" fmla="*/ 986902 h 1068836"/>
                  <a:gd name="connsiteX4-69" fmla="*/ 20385 w 220240"/>
                  <a:gd name="connsiteY4-70" fmla="*/ 745656 h 1068836"/>
                  <a:gd name="connsiteX0-71" fmla="*/ 15446 w 215301"/>
                  <a:gd name="connsiteY0-72" fmla="*/ 745656 h 1057581"/>
                  <a:gd name="connsiteX1-73" fmla="*/ 209366 w 215301"/>
                  <a:gd name="connsiteY1-74" fmla="*/ 0 h 1057581"/>
                  <a:gd name="connsiteX2-75" fmla="*/ 215301 w 215301"/>
                  <a:gd name="connsiteY2-76" fmla="*/ 1027869 h 1057581"/>
                  <a:gd name="connsiteX3-77" fmla="*/ 87 w 215301"/>
                  <a:gd name="connsiteY3-78" fmla="*/ 888484 h 1057581"/>
                  <a:gd name="connsiteX4-79" fmla="*/ 15446 w 215301"/>
                  <a:gd name="connsiteY4-80" fmla="*/ 745656 h 1057581"/>
                  <a:gd name="connsiteX0-81" fmla="*/ 15446 w 215301"/>
                  <a:gd name="connsiteY0-82" fmla="*/ 745656 h 1063397"/>
                  <a:gd name="connsiteX1-83" fmla="*/ 209366 w 215301"/>
                  <a:gd name="connsiteY1-84" fmla="*/ 0 h 1063397"/>
                  <a:gd name="connsiteX2-85" fmla="*/ 215301 w 215301"/>
                  <a:gd name="connsiteY2-86" fmla="*/ 1027869 h 1063397"/>
                  <a:gd name="connsiteX3-87" fmla="*/ 87 w 215301"/>
                  <a:gd name="connsiteY3-88" fmla="*/ 888484 h 1063397"/>
                  <a:gd name="connsiteX4-89" fmla="*/ 15446 w 215301"/>
                  <a:gd name="connsiteY4-90" fmla="*/ 745656 h 1063397"/>
                  <a:gd name="connsiteX0-91" fmla="*/ 15446 w 215301"/>
                  <a:gd name="connsiteY0-92" fmla="*/ 745656 h 1027869"/>
                  <a:gd name="connsiteX1-93" fmla="*/ 209366 w 215301"/>
                  <a:gd name="connsiteY1-94" fmla="*/ 0 h 1027869"/>
                  <a:gd name="connsiteX2-95" fmla="*/ 215301 w 215301"/>
                  <a:gd name="connsiteY2-96" fmla="*/ 1027869 h 1027869"/>
                  <a:gd name="connsiteX3-97" fmla="*/ 87 w 215301"/>
                  <a:gd name="connsiteY3-98" fmla="*/ 888484 h 1027869"/>
                  <a:gd name="connsiteX4-99" fmla="*/ 15446 w 215301"/>
                  <a:gd name="connsiteY4-100" fmla="*/ 745656 h 10278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15301" h="1027869">
                    <a:moveTo>
                      <a:pt x="15446" y="745656"/>
                    </a:moveTo>
                    <a:lnTo>
                      <a:pt x="209366" y="0"/>
                    </a:lnTo>
                    <a:cubicBezTo>
                      <a:pt x="211344" y="342623"/>
                      <a:pt x="213323" y="685246"/>
                      <a:pt x="215301" y="1027869"/>
                    </a:cubicBezTo>
                    <a:cubicBezTo>
                      <a:pt x="115469" y="960083"/>
                      <a:pt x="99918" y="931665"/>
                      <a:pt x="87" y="888484"/>
                    </a:cubicBezTo>
                    <a:cubicBezTo>
                      <a:pt x="-1403" y="675204"/>
                      <a:pt x="16936" y="958936"/>
                      <a:pt x="15446" y="7456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accent6">
                      <a:lumMod val="20000"/>
                      <a:lumOff val="80000"/>
                    </a:schemeClr>
                  </a:gs>
                </a:gsLst>
                <a:lin ang="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grpSp>
            <p:nvGrpSpPr>
              <p:cNvPr id="1080" name="Group 950"/>
              <p:cNvGrpSpPr/>
              <p:nvPr/>
            </p:nvGrpSpPr>
            <p:grpSpPr bwMode="auto">
              <a:xfrm>
                <a:off x="4990227" y="3351862"/>
                <a:ext cx="251561" cy="564103"/>
                <a:chOff x="4140" y="429"/>
                <a:chExt cx="1425" cy="2396"/>
              </a:xfrm>
            </p:grpSpPr>
            <p:sp>
              <p:nvSpPr>
                <p:cNvPr id="1082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3 w 354"/>
                    <a:gd name="T1" fmla="*/ 0 h 2742"/>
                    <a:gd name="T2" fmla="*/ 15 w 354"/>
                    <a:gd name="T3" fmla="*/ 27 h 2742"/>
                    <a:gd name="T4" fmla="*/ 15 w 354"/>
                    <a:gd name="T5" fmla="*/ 205 h 2742"/>
                    <a:gd name="T6" fmla="*/ 0 w 354"/>
                    <a:gd name="T7" fmla="*/ 215 h 2742"/>
                    <a:gd name="T8" fmla="*/ 3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83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4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9 w 211"/>
                    <a:gd name="T3" fmla="*/ 18 h 2537"/>
                    <a:gd name="T4" fmla="*/ 2 w 211"/>
                    <a:gd name="T5" fmla="*/ 196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85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1 h 226"/>
                    <a:gd name="T4" fmla="*/ 14 w 328"/>
                    <a:gd name="T5" fmla="*/ 19 h 226"/>
                    <a:gd name="T6" fmla="*/ 0 w 328"/>
                    <a:gd name="T7" fmla="*/ 8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86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087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112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113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8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089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1110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111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90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91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092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1108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109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93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14 w 328"/>
                    <a:gd name="T3" fmla="*/ 10 h 226"/>
                    <a:gd name="T4" fmla="*/ 14 w 328"/>
                    <a:gd name="T5" fmla="*/ 17 h 226"/>
                    <a:gd name="T6" fmla="*/ 0 w 328"/>
                    <a:gd name="T7" fmla="*/ 7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grpSp>
              <p:nvGrpSpPr>
                <p:cNvPr id="1094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1106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107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95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96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14 w 296"/>
                    <a:gd name="T3" fmla="*/ 10 h 256"/>
                    <a:gd name="T4" fmla="*/ 14 w 296"/>
                    <a:gd name="T5" fmla="*/ 19 h 256"/>
                    <a:gd name="T6" fmla="*/ 0 w 296"/>
                    <a:gd name="T7" fmla="*/ 7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97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14 w 304"/>
                    <a:gd name="T3" fmla="*/ 13 h 288"/>
                    <a:gd name="T4" fmla="*/ 13 w 304"/>
                    <a:gd name="T5" fmla="*/ 23 h 288"/>
                    <a:gd name="T6" fmla="*/ 2 w 304"/>
                    <a:gd name="T7" fmla="*/ 10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98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99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9 h 240"/>
                    <a:gd name="T2" fmla="*/ 2 w 306"/>
                    <a:gd name="T3" fmla="*/ 19 h 240"/>
                    <a:gd name="T4" fmla="*/ 14 w 306"/>
                    <a:gd name="T5" fmla="*/ 9 h 240"/>
                    <a:gd name="T6" fmla="*/ 14 w 306"/>
                    <a:gd name="T7" fmla="*/ 0 h 240"/>
                    <a:gd name="T8" fmla="*/ 0 w 306"/>
                    <a:gd name="T9" fmla="*/ 9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100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01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02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03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 eaLnBrk="1" hangingPunct="1"/>
                  <a:endParaRPr lang="en-US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104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05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1081" name="TextBox 1080"/>
              <p:cNvSpPr txBox="1"/>
              <p:nvPr/>
            </p:nvSpPr>
            <p:spPr>
              <a:xfrm>
                <a:off x="5377031" y="3090332"/>
                <a:ext cx="2659202" cy="615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SDN Controller</a:t>
                </a:r>
                <a:endParaRPr lang="en-US" dirty="0" smtClean="0"/>
              </a:p>
              <a:p>
                <a:pPr algn="ctr"/>
                <a:r>
                  <a:rPr lang="en-US" sz="1600" dirty="0" smtClean="0"/>
                  <a:t>(network operating system)</a:t>
                </a:r>
                <a:endParaRPr lang="en-US" sz="1600" dirty="0"/>
              </a:p>
            </p:txBody>
          </p:sp>
        </p:grpSp>
        <p:sp>
          <p:nvSpPr>
            <p:cNvPr id="1060" name="TextBox 1059"/>
            <p:cNvSpPr txBox="1"/>
            <p:nvPr/>
          </p:nvSpPr>
          <p:spPr>
            <a:xfrm>
              <a:off x="6837708" y="1058305"/>
              <a:ext cx="595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008000"/>
                  </a:solidFill>
                </a:rPr>
                <a:t>…</a:t>
              </a:r>
              <a:endParaRPr lang="en-US" sz="3200" dirty="0">
                <a:solidFill>
                  <a:srgbClr val="008000"/>
                </a:solidFill>
              </a:endParaRPr>
            </a:p>
          </p:txBody>
        </p:sp>
        <p:grpSp>
          <p:nvGrpSpPr>
            <p:cNvPr id="1061" name="Group 1060"/>
            <p:cNvGrpSpPr/>
            <p:nvPr/>
          </p:nvGrpSpPr>
          <p:grpSpPr>
            <a:xfrm>
              <a:off x="5165914" y="1277466"/>
              <a:ext cx="1023471" cy="590176"/>
              <a:chOff x="4721412" y="1277470"/>
              <a:chExt cx="1023471" cy="590176"/>
            </a:xfrm>
          </p:grpSpPr>
          <p:sp>
            <p:nvSpPr>
              <p:cNvPr id="1076" name="Oval 1075"/>
              <p:cNvSpPr/>
              <p:nvPr/>
            </p:nvSpPr>
            <p:spPr bwMode="auto">
              <a:xfrm>
                <a:off x="4721412" y="1277470"/>
                <a:ext cx="1023471" cy="590176"/>
              </a:xfrm>
              <a:prstGeom prst="ellipse">
                <a:avLst/>
              </a:prstGeom>
              <a:solidFill>
                <a:srgbClr val="008000">
                  <a:alpha val="70000"/>
                </a:srgbClr>
              </a:solidFill>
              <a:ln>
                <a:solidFill>
                  <a:srgbClr val="008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7" name="TextBox 1076"/>
              <p:cNvSpPr txBox="1"/>
              <p:nvPr/>
            </p:nvSpPr>
            <p:spPr>
              <a:xfrm>
                <a:off x="4792385" y="1374585"/>
                <a:ext cx="8904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routing</a:t>
                </a:r>
                <a:endParaRPr lang="en-US" dirty="0"/>
              </a:p>
            </p:txBody>
          </p:sp>
        </p:grpSp>
        <p:grpSp>
          <p:nvGrpSpPr>
            <p:cNvPr id="1062" name="Group 1061"/>
            <p:cNvGrpSpPr/>
            <p:nvPr/>
          </p:nvGrpSpPr>
          <p:grpSpPr>
            <a:xfrm>
              <a:off x="6000628" y="1798416"/>
              <a:ext cx="1023471" cy="590176"/>
              <a:chOff x="6106459" y="1967753"/>
              <a:chExt cx="1023471" cy="590176"/>
            </a:xfrm>
          </p:grpSpPr>
          <p:sp>
            <p:nvSpPr>
              <p:cNvPr id="1074" name="Oval 1073"/>
              <p:cNvSpPr/>
              <p:nvPr/>
            </p:nvSpPr>
            <p:spPr bwMode="auto">
              <a:xfrm>
                <a:off x="6106459" y="1967753"/>
                <a:ext cx="1023471" cy="590176"/>
              </a:xfrm>
              <a:prstGeom prst="ellipse">
                <a:avLst/>
              </a:prstGeom>
              <a:solidFill>
                <a:srgbClr val="008000">
                  <a:alpha val="70000"/>
                </a:srgbClr>
              </a:solidFill>
              <a:ln>
                <a:solidFill>
                  <a:srgbClr val="008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5" name="TextBox 1074"/>
              <p:cNvSpPr txBox="1"/>
              <p:nvPr/>
            </p:nvSpPr>
            <p:spPr>
              <a:xfrm>
                <a:off x="6177429" y="1997637"/>
                <a:ext cx="903087" cy="544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dirty="0" smtClean="0"/>
                  <a:t>access </a:t>
                </a:r>
                <a:endParaRPr lang="en-US" dirty="0" smtClean="0"/>
              </a:p>
              <a:p>
                <a:pPr algn="ctr">
                  <a:lnSpc>
                    <a:spcPct val="80000"/>
                  </a:lnSpc>
                </a:pPr>
                <a:r>
                  <a:rPr lang="en-US" dirty="0" smtClean="0"/>
                  <a:t>control</a:t>
                </a:r>
                <a:endParaRPr lang="en-US" dirty="0"/>
              </a:p>
            </p:txBody>
          </p:sp>
        </p:grpSp>
        <p:grpSp>
          <p:nvGrpSpPr>
            <p:cNvPr id="1063" name="Group 1062"/>
            <p:cNvGrpSpPr/>
            <p:nvPr/>
          </p:nvGrpSpPr>
          <p:grpSpPr>
            <a:xfrm>
              <a:off x="7230837" y="1756871"/>
              <a:ext cx="1023471" cy="590176"/>
              <a:chOff x="6938682" y="977153"/>
              <a:chExt cx="1023471" cy="590176"/>
            </a:xfrm>
          </p:grpSpPr>
          <p:sp>
            <p:nvSpPr>
              <p:cNvPr id="1072" name="Oval 1071"/>
              <p:cNvSpPr/>
              <p:nvPr/>
            </p:nvSpPr>
            <p:spPr bwMode="auto">
              <a:xfrm>
                <a:off x="6938682" y="977153"/>
                <a:ext cx="1023471" cy="590176"/>
              </a:xfrm>
              <a:prstGeom prst="ellipse">
                <a:avLst/>
              </a:prstGeom>
              <a:solidFill>
                <a:srgbClr val="008000">
                  <a:alpha val="70000"/>
                </a:srgbClr>
              </a:solidFill>
              <a:ln>
                <a:solidFill>
                  <a:srgbClr val="008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3" name="TextBox 1072"/>
              <p:cNvSpPr txBox="1"/>
              <p:nvPr/>
            </p:nvSpPr>
            <p:spPr>
              <a:xfrm>
                <a:off x="6964568" y="1007037"/>
                <a:ext cx="993256" cy="544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en-US" dirty="0" smtClean="0"/>
                  <a:t>load</a:t>
                </a:r>
                <a:endParaRPr lang="en-US" dirty="0" smtClean="0"/>
              </a:p>
              <a:p>
                <a:pPr algn="ctr">
                  <a:lnSpc>
                    <a:spcPct val="80000"/>
                  </a:lnSpc>
                </a:pPr>
                <a:r>
                  <a:rPr lang="en-US" dirty="0" smtClean="0"/>
                  <a:t>balance</a:t>
                </a:r>
                <a:endParaRPr lang="en-US" dirty="0"/>
              </a:p>
            </p:txBody>
          </p:sp>
        </p:grpSp>
        <p:cxnSp>
          <p:nvCxnSpPr>
            <p:cNvPr id="1064" name="Straight Arrow Connector 1063"/>
            <p:cNvCxnSpPr/>
            <p:nvPr/>
          </p:nvCxnSpPr>
          <p:spPr bwMode="auto">
            <a:xfrm flipV="1">
              <a:off x="8627245" y="1217948"/>
              <a:ext cx="0" cy="12488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65" name="Straight Arrow Connector 1064"/>
            <p:cNvCxnSpPr/>
            <p:nvPr/>
          </p:nvCxnSpPr>
          <p:spPr bwMode="auto">
            <a:xfrm>
              <a:off x="8652645" y="2966181"/>
              <a:ext cx="0" cy="152442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66" name="Straight Arrow Connector 1065"/>
            <p:cNvCxnSpPr/>
            <p:nvPr/>
          </p:nvCxnSpPr>
          <p:spPr bwMode="auto">
            <a:xfrm>
              <a:off x="8661016" y="5381629"/>
              <a:ext cx="0" cy="4148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67" name="Straight Arrow Connector 1066"/>
            <p:cNvCxnSpPr/>
            <p:nvPr/>
          </p:nvCxnSpPr>
          <p:spPr bwMode="auto">
            <a:xfrm flipV="1">
              <a:off x="8653320" y="4546025"/>
              <a:ext cx="0" cy="41486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068" name="TextBox 399"/>
            <p:cNvSpPr txBox="1">
              <a:spLocks noChangeArrowheads="1"/>
            </p:cNvSpPr>
            <p:nvPr/>
          </p:nvSpPr>
          <p:spPr bwMode="auto">
            <a:xfrm>
              <a:off x="6650715" y="4235599"/>
              <a:ext cx="163588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 i="1" dirty="0" smtClean="0"/>
                <a:t>southbound API</a:t>
              </a:r>
              <a:endParaRPr lang="en-US" sz="1400" i="1" dirty="0"/>
            </a:p>
          </p:txBody>
        </p:sp>
        <p:sp>
          <p:nvSpPr>
            <p:cNvPr id="1069" name="TextBox 399"/>
            <p:cNvSpPr txBox="1">
              <a:spLocks noChangeArrowheads="1"/>
            </p:cNvSpPr>
            <p:nvPr/>
          </p:nvSpPr>
          <p:spPr bwMode="auto">
            <a:xfrm>
              <a:off x="6646778" y="2717781"/>
              <a:ext cx="163588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 i="1" dirty="0" smtClean="0"/>
                <a:t>northbound API</a:t>
              </a:r>
              <a:endParaRPr lang="en-US" sz="1400" i="1" dirty="0"/>
            </a:p>
          </p:txBody>
        </p:sp>
        <p:sp>
          <p:nvSpPr>
            <p:cNvPr id="1070" name="TextBox 399"/>
            <p:cNvSpPr txBox="1">
              <a:spLocks noChangeArrowheads="1"/>
            </p:cNvSpPr>
            <p:nvPr/>
          </p:nvSpPr>
          <p:spPr bwMode="auto">
            <a:xfrm>
              <a:off x="5507651" y="5795718"/>
              <a:ext cx="2302688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 i="1" dirty="0" smtClean="0"/>
                <a:t>SDN-controlled switches</a:t>
              </a:r>
              <a:endParaRPr lang="en-US" sz="1400" i="1" dirty="0"/>
            </a:p>
          </p:txBody>
        </p:sp>
        <p:sp>
          <p:nvSpPr>
            <p:cNvPr id="1071" name="TextBox 399"/>
            <p:cNvSpPr txBox="1">
              <a:spLocks noChangeArrowheads="1"/>
            </p:cNvSpPr>
            <p:nvPr/>
          </p:nvSpPr>
          <p:spPr bwMode="auto">
            <a:xfrm>
              <a:off x="5707907" y="910464"/>
              <a:ext cx="2381659" cy="284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>
                <a:lnSpc>
                  <a:spcPts val="1465"/>
                </a:lnSpc>
              </a:pPr>
              <a:r>
                <a:rPr lang="en-US" sz="1400" i="1" dirty="0" smtClean="0"/>
                <a:t>network-control applications</a:t>
              </a:r>
              <a:endParaRPr lang="en-US" sz="1400" i="1" dirty="0"/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4785895" y="1147462"/>
            <a:ext cx="4134334" cy="3947271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26470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2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5812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9" name="Text Box 167"/>
          <p:cNvSpPr txBox="1">
            <a:spLocks noChangeArrowheads="1"/>
          </p:cNvSpPr>
          <p:nvPr/>
        </p:nvSpPr>
        <p:spPr bwMode="auto">
          <a:xfrm>
            <a:off x="542925" y="236538"/>
            <a:ext cx="6470341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SDN perspective: SDN controller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pic>
        <p:nvPicPr>
          <p:cNvPr id="48170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776288"/>
            <a:ext cx="6494299" cy="211346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Content Placeholder 6"/>
          <p:cNvSpPr txBox="1"/>
          <p:nvPr/>
        </p:nvSpPr>
        <p:spPr bwMode="auto">
          <a:xfrm>
            <a:off x="524550" y="1248707"/>
            <a:ext cx="4333436" cy="50108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0" indent="0">
              <a:buNone/>
            </a:pPr>
            <a:r>
              <a:rPr lang="en-US" i="1" dirty="0" smtClean="0">
                <a:solidFill>
                  <a:srgbClr val="CC0000"/>
                </a:solidFill>
              </a:rPr>
              <a:t>SDN controller (network OS): </a:t>
            </a:r>
            <a:endParaRPr lang="en-US" i="1" dirty="0" smtClean="0">
              <a:solidFill>
                <a:srgbClr val="CC0000"/>
              </a:solidFill>
            </a:endParaRPr>
          </a:p>
          <a:p>
            <a:r>
              <a:rPr lang="en-US" sz="2400" dirty="0" smtClean="0"/>
              <a:t>maintain network state information</a:t>
            </a:r>
            <a:endParaRPr lang="en-US" sz="2400" dirty="0" smtClean="0"/>
          </a:p>
          <a:p>
            <a:r>
              <a:rPr lang="en-US" sz="2400" dirty="0" smtClean="0"/>
              <a:t>interacts with network control applications “above” via northbound API</a:t>
            </a:r>
            <a:endParaRPr lang="en-US" sz="2400" dirty="0" smtClean="0"/>
          </a:p>
          <a:p>
            <a:r>
              <a:rPr lang="en-US" sz="2400" dirty="0" smtClean="0"/>
              <a:t>interacts with network switches “below” via southbound API</a:t>
            </a:r>
            <a:endParaRPr lang="en-US" sz="2400" dirty="0" smtClean="0"/>
          </a:p>
          <a:p>
            <a:r>
              <a:rPr lang="en-US" sz="2400" dirty="0" smtClean="0"/>
              <a:t>implemented as distributed system for performance, scalability, fault-tolerance, robustness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9" name="TextBox 399"/>
          <p:cNvSpPr txBox="1">
            <a:spLocks noChangeArrowheads="1"/>
          </p:cNvSpPr>
          <p:nvPr/>
        </p:nvSpPr>
        <p:spPr bwMode="auto">
          <a:xfrm>
            <a:off x="8518490" y="5440585"/>
            <a:ext cx="286930" cy="4714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dirty="0"/>
              <a:t>data</a:t>
            </a:r>
            <a:endParaRPr lang="en-US" sz="1400" dirty="0"/>
          </a:p>
          <a:p>
            <a:pPr algn="ctr">
              <a:lnSpc>
                <a:spcPts val="1465"/>
              </a:lnSpc>
            </a:pPr>
            <a:r>
              <a:rPr lang="en-US" sz="1400" dirty="0"/>
              <a:t>plane</a:t>
            </a:r>
            <a:endParaRPr lang="en-US" sz="1400" dirty="0"/>
          </a:p>
        </p:txBody>
      </p:sp>
      <p:sp>
        <p:nvSpPr>
          <p:cNvPr id="10" name="TextBox 400"/>
          <p:cNvSpPr txBox="1">
            <a:spLocks noChangeArrowheads="1"/>
          </p:cNvSpPr>
          <p:nvPr/>
        </p:nvSpPr>
        <p:spPr bwMode="auto">
          <a:xfrm>
            <a:off x="8494972" y="2978227"/>
            <a:ext cx="342020" cy="4714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dirty="0"/>
              <a:t>control</a:t>
            </a:r>
            <a:endParaRPr lang="en-US" sz="1400" dirty="0"/>
          </a:p>
          <a:p>
            <a:pPr algn="ctr">
              <a:lnSpc>
                <a:spcPts val="1465"/>
              </a:lnSpc>
            </a:pPr>
            <a:r>
              <a:rPr lang="en-US" sz="1400" dirty="0"/>
              <a:t>plane</a:t>
            </a:r>
            <a:endParaRPr lang="en-US" sz="1400" dirty="0"/>
          </a:p>
        </p:txBody>
      </p:sp>
      <p:cxnSp>
        <p:nvCxnSpPr>
          <p:cNvPr id="11" name="Straight Connector 10"/>
          <p:cNvCxnSpPr/>
          <p:nvPr/>
        </p:nvCxnSpPr>
        <p:spPr bwMode="auto">
          <a:xfrm flipV="1">
            <a:off x="5272718" y="5033566"/>
            <a:ext cx="2791783" cy="14329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auto">
          <a:xfrm flipV="1">
            <a:off x="5192283" y="3213235"/>
            <a:ext cx="3041550" cy="18563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5164667" y="5329900"/>
            <a:ext cx="2979208" cy="973667"/>
            <a:chOff x="2592388" y="5601756"/>
            <a:chExt cx="4027487" cy="939800"/>
          </a:xfrm>
        </p:grpSpPr>
        <p:sp>
          <p:nvSpPr>
            <p:cNvPr id="69" name="Freeform 2"/>
            <p:cNvSpPr/>
            <p:nvPr/>
          </p:nvSpPr>
          <p:spPr bwMode="auto">
            <a:xfrm>
              <a:off x="2592388" y="5601756"/>
              <a:ext cx="4027487" cy="939800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0001" h="10125">
                  <a:moveTo>
                    <a:pt x="4" y="4039"/>
                  </a:moveTo>
                  <a:cubicBezTo>
                    <a:pt x="-29" y="2271"/>
                    <a:pt x="194" y="2100"/>
                    <a:pt x="715" y="1595"/>
                  </a:cubicBezTo>
                  <a:cubicBezTo>
                    <a:pt x="1236" y="1089"/>
                    <a:pt x="2417" y="1272"/>
                    <a:pt x="3130" y="1006"/>
                  </a:cubicBezTo>
                  <a:cubicBezTo>
                    <a:pt x="3843" y="740"/>
                    <a:pt x="4397" y="0"/>
                    <a:pt x="4995" y="0"/>
                  </a:cubicBezTo>
                  <a:cubicBezTo>
                    <a:pt x="5593" y="1"/>
                    <a:pt x="6206" y="926"/>
                    <a:pt x="6720" y="1009"/>
                  </a:cubicBezTo>
                  <a:cubicBezTo>
                    <a:pt x="7234" y="1092"/>
                    <a:pt x="7536" y="241"/>
                    <a:pt x="8082" y="497"/>
                  </a:cubicBezTo>
                  <a:cubicBezTo>
                    <a:pt x="8628" y="756"/>
                    <a:pt x="9854" y="442"/>
                    <a:pt x="9989" y="2989"/>
                  </a:cubicBezTo>
                  <a:cubicBezTo>
                    <a:pt x="10124" y="5536"/>
                    <a:pt x="9098" y="5742"/>
                    <a:pt x="8599" y="6797"/>
                  </a:cubicBezTo>
                  <a:cubicBezTo>
                    <a:pt x="8100" y="7852"/>
                    <a:pt x="7544" y="8981"/>
                    <a:pt x="6995" y="9322"/>
                  </a:cubicBezTo>
                  <a:cubicBezTo>
                    <a:pt x="6446" y="9663"/>
                    <a:pt x="5793" y="8957"/>
                    <a:pt x="5307" y="8843"/>
                  </a:cubicBezTo>
                  <a:cubicBezTo>
                    <a:pt x="4819" y="8726"/>
                    <a:pt x="4628" y="10048"/>
                    <a:pt x="4371" y="9912"/>
                  </a:cubicBezTo>
                  <a:cubicBezTo>
                    <a:pt x="4114" y="9775"/>
                    <a:pt x="3505" y="10355"/>
                    <a:pt x="3140" y="10019"/>
                  </a:cubicBezTo>
                  <a:cubicBezTo>
                    <a:pt x="2774" y="9683"/>
                    <a:pt x="2820" y="8138"/>
                    <a:pt x="2179" y="7895"/>
                  </a:cubicBezTo>
                  <a:cubicBezTo>
                    <a:pt x="1586" y="6800"/>
                    <a:pt x="1549" y="8137"/>
                    <a:pt x="1187" y="7495"/>
                  </a:cubicBezTo>
                  <a:cubicBezTo>
                    <a:pt x="825" y="6852"/>
                    <a:pt x="-7" y="6157"/>
                    <a:pt x="4" y="4039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70" name="Straight Connector 69"/>
            <p:cNvCxnSpPr/>
            <p:nvPr/>
          </p:nvCxnSpPr>
          <p:spPr>
            <a:xfrm flipV="1">
              <a:off x="3262941" y="5752569"/>
              <a:ext cx="1316038" cy="131762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151816" y="5939894"/>
              <a:ext cx="2259013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3164516" y="6044669"/>
              <a:ext cx="714375" cy="27622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V="1">
              <a:off x="4182104" y="6238344"/>
              <a:ext cx="1247775" cy="825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4842504" y="5785906"/>
              <a:ext cx="1057275" cy="12382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V="1">
              <a:off x="4126541" y="5939894"/>
              <a:ext cx="1790700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5453691" y="5968469"/>
              <a:ext cx="588963" cy="26987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4596441" y="5752569"/>
              <a:ext cx="814388" cy="401637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347"/>
            <p:cNvGrpSpPr/>
            <p:nvPr/>
          </p:nvGrpSpPr>
          <p:grpSpPr bwMode="auto">
            <a:xfrm>
              <a:off x="5856401" y="5796097"/>
              <a:ext cx="588970" cy="242608"/>
              <a:chOff x="1871277" y="1576300"/>
              <a:chExt cx="1128371" cy="437861"/>
            </a:xfrm>
          </p:grpSpPr>
          <p:sp>
            <p:nvSpPr>
              <p:cNvPr id="119" name="Oval 118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20" name="Rectangle 119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1" name="Oval 120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22" name="Freeform 121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3" name="Freeform 122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4" name="Freeform 123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5" name="Freeform 124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26" name="Straight Connector 125"/>
              <p:cNvCxnSpPr>
                <a:endCxn id="121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Group 347"/>
            <p:cNvGrpSpPr/>
            <p:nvPr/>
          </p:nvGrpSpPr>
          <p:grpSpPr bwMode="auto">
            <a:xfrm>
              <a:off x="4375328" y="5654000"/>
              <a:ext cx="588970" cy="242608"/>
              <a:chOff x="1871277" y="1576300"/>
              <a:chExt cx="1128371" cy="437861"/>
            </a:xfrm>
          </p:grpSpPr>
          <p:sp>
            <p:nvSpPr>
              <p:cNvPr id="110" name="Oval 109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11" name="Rectangle 110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2" name="Oval 111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13" name="Freeform 112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4" name="Freeform 113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5" name="Freeform 114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6" name="Freeform 115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17" name="Straight Connector 116"/>
              <p:cNvCxnSpPr>
                <a:endCxn id="112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Group 347"/>
            <p:cNvGrpSpPr/>
            <p:nvPr/>
          </p:nvGrpSpPr>
          <p:grpSpPr bwMode="auto">
            <a:xfrm>
              <a:off x="2848241" y="5847813"/>
              <a:ext cx="588970" cy="242608"/>
              <a:chOff x="1871277" y="1576300"/>
              <a:chExt cx="1128371" cy="437861"/>
            </a:xfrm>
          </p:grpSpPr>
          <p:sp>
            <p:nvSpPr>
              <p:cNvPr id="101" name="Oval 100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3" name="Oval 102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4" name="Freeform 103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5" name="Freeform 104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6" name="Freeform 105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7" name="Freeform 106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08" name="Straight Connector 107"/>
              <p:cNvCxnSpPr>
                <a:endCxn id="103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Group 347"/>
            <p:cNvGrpSpPr/>
            <p:nvPr/>
          </p:nvGrpSpPr>
          <p:grpSpPr bwMode="auto">
            <a:xfrm>
              <a:off x="5166757" y="6114152"/>
              <a:ext cx="588970" cy="242608"/>
              <a:chOff x="1871277" y="1576300"/>
              <a:chExt cx="1128371" cy="437861"/>
            </a:xfrm>
          </p:grpSpPr>
          <p:sp>
            <p:nvSpPr>
              <p:cNvPr id="92" name="Oval 91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3" name="Rectangle 92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4" name="Oval 93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5" name="Freeform 94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6" name="Freeform 95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7" name="Freeform 96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8" name="Freeform 97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99" name="Straight Connector 98"/>
              <p:cNvCxnSpPr>
                <a:endCxn id="94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Group 347"/>
            <p:cNvGrpSpPr/>
            <p:nvPr/>
          </p:nvGrpSpPr>
          <p:grpSpPr bwMode="auto">
            <a:xfrm>
              <a:off x="3704088" y="6206732"/>
              <a:ext cx="588970" cy="242608"/>
              <a:chOff x="1871277" y="1576300"/>
              <a:chExt cx="1128371" cy="437861"/>
            </a:xfrm>
          </p:grpSpPr>
          <p:sp>
            <p:nvSpPr>
              <p:cNvPr id="83" name="Oval 82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5" name="Oval 84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6" name="Freeform 85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7" name="Freeform 86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Freeform 87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9" name="Freeform 88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90" name="Straight Connector 89"/>
              <p:cNvCxnSpPr>
                <a:endCxn id="85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Group 13"/>
          <p:cNvGrpSpPr/>
          <p:nvPr/>
        </p:nvGrpSpPr>
        <p:grpSpPr>
          <a:xfrm>
            <a:off x="4990227" y="3550652"/>
            <a:ext cx="3116606" cy="1053561"/>
            <a:chOff x="4990227" y="2877416"/>
            <a:chExt cx="3116606" cy="1053561"/>
          </a:xfrm>
        </p:grpSpPr>
        <p:sp>
          <p:nvSpPr>
            <p:cNvPr id="33" name="Rectangle 32"/>
            <p:cNvSpPr/>
            <p:nvPr/>
          </p:nvSpPr>
          <p:spPr bwMode="auto">
            <a:xfrm>
              <a:off x="5418665" y="2913389"/>
              <a:ext cx="2688168" cy="10175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5218221" y="2877416"/>
              <a:ext cx="213773" cy="1028160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  <a:gd name="connsiteX0-51" fmla="*/ 20385 w 220240"/>
                <a:gd name="connsiteY0-52" fmla="*/ 745656 h 1058154"/>
                <a:gd name="connsiteX1-53" fmla="*/ 214305 w 220240"/>
                <a:gd name="connsiteY1-54" fmla="*/ 0 h 1058154"/>
                <a:gd name="connsiteX2-55" fmla="*/ 220240 w 220240"/>
                <a:gd name="connsiteY2-56" fmla="*/ 1027869 h 1058154"/>
                <a:gd name="connsiteX3-57" fmla="*/ 68 w 220240"/>
                <a:gd name="connsiteY3-58" fmla="*/ 986902 h 1058154"/>
                <a:gd name="connsiteX4-59" fmla="*/ 20385 w 220240"/>
                <a:gd name="connsiteY4-60" fmla="*/ 745656 h 1058154"/>
                <a:gd name="connsiteX0-61" fmla="*/ 20385 w 220240"/>
                <a:gd name="connsiteY0-62" fmla="*/ 745656 h 1068836"/>
                <a:gd name="connsiteX1-63" fmla="*/ 214305 w 220240"/>
                <a:gd name="connsiteY1-64" fmla="*/ 0 h 1068836"/>
                <a:gd name="connsiteX2-65" fmla="*/ 220240 w 220240"/>
                <a:gd name="connsiteY2-66" fmla="*/ 1027869 h 1068836"/>
                <a:gd name="connsiteX3-67" fmla="*/ 68 w 220240"/>
                <a:gd name="connsiteY3-68" fmla="*/ 986902 h 1068836"/>
                <a:gd name="connsiteX4-69" fmla="*/ 20385 w 220240"/>
                <a:gd name="connsiteY4-70" fmla="*/ 745656 h 1068836"/>
                <a:gd name="connsiteX0-71" fmla="*/ 15446 w 215301"/>
                <a:gd name="connsiteY0-72" fmla="*/ 745656 h 1057581"/>
                <a:gd name="connsiteX1-73" fmla="*/ 209366 w 215301"/>
                <a:gd name="connsiteY1-74" fmla="*/ 0 h 1057581"/>
                <a:gd name="connsiteX2-75" fmla="*/ 215301 w 215301"/>
                <a:gd name="connsiteY2-76" fmla="*/ 1027869 h 1057581"/>
                <a:gd name="connsiteX3-77" fmla="*/ 87 w 215301"/>
                <a:gd name="connsiteY3-78" fmla="*/ 888484 h 1057581"/>
                <a:gd name="connsiteX4-79" fmla="*/ 15446 w 215301"/>
                <a:gd name="connsiteY4-80" fmla="*/ 745656 h 1057581"/>
                <a:gd name="connsiteX0-81" fmla="*/ 15446 w 215301"/>
                <a:gd name="connsiteY0-82" fmla="*/ 745656 h 1063397"/>
                <a:gd name="connsiteX1-83" fmla="*/ 209366 w 215301"/>
                <a:gd name="connsiteY1-84" fmla="*/ 0 h 1063397"/>
                <a:gd name="connsiteX2-85" fmla="*/ 215301 w 215301"/>
                <a:gd name="connsiteY2-86" fmla="*/ 1027869 h 1063397"/>
                <a:gd name="connsiteX3-87" fmla="*/ 87 w 215301"/>
                <a:gd name="connsiteY3-88" fmla="*/ 888484 h 1063397"/>
                <a:gd name="connsiteX4-89" fmla="*/ 15446 w 215301"/>
                <a:gd name="connsiteY4-90" fmla="*/ 745656 h 1063397"/>
                <a:gd name="connsiteX0-91" fmla="*/ 15446 w 215301"/>
                <a:gd name="connsiteY0-92" fmla="*/ 745656 h 1027869"/>
                <a:gd name="connsiteX1-93" fmla="*/ 209366 w 215301"/>
                <a:gd name="connsiteY1-94" fmla="*/ 0 h 1027869"/>
                <a:gd name="connsiteX2-95" fmla="*/ 215301 w 215301"/>
                <a:gd name="connsiteY2-96" fmla="*/ 1027869 h 1027869"/>
                <a:gd name="connsiteX3-97" fmla="*/ 87 w 215301"/>
                <a:gd name="connsiteY3-98" fmla="*/ 888484 h 1027869"/>
                <a:gd name="connsiteX4-99" fmla="*/ 15446 w 215301"/>
                <a:gd name="connsiteY4-100" fmla="*/ 745656 h 10278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15301" h="1027869">
                  <a:moveTo>
                    <a:pt x="15446" y="745656"/>
                  </a:moveTo>
                  <a:lnTo>
                    <a:pt x="209366" y="0"/>
                  </a:lnTo>
                  <a:cubicBezTo>
                    <a:pt x="211344" y="342623"/>
                    <a:pt x="213323" y="685246"/>
                    <a:pt x="215301" y="1027869"/>
                  </a:cubicBezTo>
                  <a:cubicBezTo>
                    <a:pt x="115469" y="960083"/>
                    <a:pt x="99918" y="931665"/>
                    <a:pt x="87" y="888484"/>
                  </a:cubicBezTo>
                  <a:cubicBezTo>
                    <a:pt x="-1403" y="675204"/>
                    <a:pt x="16936" y="958936"/>
                    <a:pt x="15446" y="745656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grpSp>
          <p:nvGrpSpPr>
            <p:cNvPr id="35" name="Group 950"/>
            <p:cNvGrpSpPr/>
            <p:nvPr/>
          </p:nvGrpSpPr>
          <p:grpSpPr bwMode="auto">
            <a:xfrm>
              <a:off x="4990227" y="3351862"/>
              <a:ext cx="251561" cy="564103"/>
              <a:chOff x="4140" y="429"/>
              <a:chExt cx="1425" cy="2396"/>
            </a:xfrm>
          </p:grpSpPr>
          <p:sp>
            <p:nvSpPr>
              <p:cNvPr id="37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2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67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8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3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4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65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6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5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6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7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63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4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49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61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2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50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4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7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8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 eaLnBrk="1" hangingPunct="1"/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59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0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5377031" y="3090332"/>
              <a:ext cx="2659202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SDN Controller</a:t>
              </a:r>
              <a:endParaRPr lang="en-US" dirty="0" smtClean="0"/>
            </a:p>
            <a:p>
              <a:pPr algn="ctr"/>
              <a:r>
                <a:rPr lang="en-US" sz="1600" dirty="0" smtClean="0"/>
                <a:t>(network operating system)</a:t>
              </a:r>
              <a:endParaRPr lang="en-US" sz="1600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837708" y="1562205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8000"/>
                </a:solidFill>
              </a:rPr>
              <a:t>…</a:t>
            </a:r>
            <a:endParaRPr lang="en-US" sz="3200" dirty="0">
              <a:solidFill>
                <a:srgbClr val="008000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5165914" y="1781366"/>
            <a:ext cx="1023471" cy="590176"/>
            <a:chOff x="4721412" y="1277470"/>
            <a:chExt cx="1023471" cy="590176"/>
          </a:xfrm>
        </p:grpSpPr>
        <p:sp>
          <p:nvSpPr>
            <p:cNvPr id="31" name="Oval 30"/>
            <p:cNvSpPr/>
            <p:nvPr/>
          </p:nvSpPr>
          <p:spPr bwMode="auto">
            <a:xfrm>
              <a:off x="4721412" y="1277470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92385" y="1374585"/>
              <a:ext cx="890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routing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00628" y="2302316"/>
            <a:ext cx="1023471" cy="590176"/>
            <a:chOff x="6106459" y="1967753"/>
            <a:chExt cx="1023471" cy="590176"/>
          </a:xfrm>
        </p:grpSpPr>
        <p:sp>
          <p:nvSpPr>
            <p:cNvPr id="29" name="Oval 28"/>
            <p:cNvSpPr/>
            <p:nvPr/>
          </p:nvSpPr>
          <p:spPr bwMode="auto">
            <a:xfrm>
              <a:off x="6106459" y="1967753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177429" y="1997637"/>
              <a:ext cx="903087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access </a:t>
              </a:r>
              <a:endParaRPr lang="en-US" dirty="0" smtClean="0"/>
            </a:p>
            <a:p>
              <a:pPr algn="ctr">
                <a:lnSpc>
                  <a:spcPct val="80000"/>
                </a:lnSpc>
              </a:pPr>
              <a:r>
                <a:rPr lang="en-US" dirty="0" smtClean="0"/>
                <a:t>control</a:t>
              </a:r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230837" y="2260771"/>
            <a:ext cx="1023471" cy="590176"/>
            <a:chOff x="6938682" y="977153"/>
            <a:chExt cx="1023471" cy="590176"/>
          </a:xfrm>
        </p:grpSpPr>
        <p:sp>
          <p:nvSpPr>
            <p:cNvPr id="27" name="Oval 26"/>
            <p:cNvSpPr/>
            <p:nvPr/>
          </p:nvSpPr>
          <p:spPr bwMode="auto">
            <a:xfrm>
              <a:off x="6938682" y="977153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964568" y="1007037"/>
              <a:ext cx="993256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load</a:t>
              </a:r>
              <a:endParaRPr lang="en-US" dirty="0" smtClean="0"/>
            </a:p>
            <a:p>
              <a:pPr algn="ctr">
                <a:lnSpc>
                  <a:spcPct val="80000"/>
                </a:lnSpc>
              </a:pPr>
              <a:r>
                <a:rPr lang="en-US" dirty="0" smtClean="0"/>
                <a:t>balance</a:t>
              </a:r>
              <a:endParaRPr lang="en-US" dirty="0"/>
            </a:p>
          </p:txBody>
        </p:sp>
      </p:grpSp>
      <p:cxnSp>
        <p:nvCxnSpPr>
          <p:cNvPr id="19" name="Straight Arrow Connector 18"/>
          <p:cNvCxnSpPr/>
          <p:nvPr/>
        </p:nvCxnSpPr>
        <p:spPr bwMode="auto">
          <a:xfrm flipV="1">
            <a:off x="8627245" y="1721848"/>
            <a:ext cx="0" cy="12488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Straight Arrow Connector 19"/>
          <p:cNvCxnSpPr/>
          <p:nvPr/>
        </p:nvCxnSpPr>
        <p:spPr bwMode="auto">
          <a:xfrm>
            <a:off x="8652645" y="3470081"/>
            <a:ext cx="0" cy="152442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1" name="Straight Arrow Connector 20"/>
          <p:cNvCxnSpPr/>
          <p:nvPr/>
        </p:nvCxnSpPr>
        <p:spPr bwMode="auto">
          <a:xfrm>
            <a:off x="8661016" y="5885529"/>
            <a:ext cx="0" cy="4148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2" name="Straight Arrow Connector 21"/>
          <p:cNvCxnSpPr/>
          <p:nvPr/>
        </p:nvCxnSpPr>
        <p:spPr bwMode="auto">
          <a:xfrm flipV="1">
            <a:off x="8653320" y="5049925"/>
            <a:ext cx="0" cy="4148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3" name="TextBox 399"/>
          <p:cNvSpPr txBox="1">
            <a:spLocks noChangeArrowheads="1"/>
          </p:cNvSpPr>
          <p:nvPr/>
        </p:nvSpPr>
        <p:spPr bwMode="auto">
          <a:xfrm>
            <a:off x="6650715" y="4739499"/>
            <a:ext cx="1635889" cy="2845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i="1" dirty="0" smtClean="0"/>
              <a:t>southbound API</a:t>
            </a:r>
            <a:endParaRPr lang="en-US" sz="1400" i="1" dirty="0"/>
          </a:p>
        </p:txBody>
      </p:sp>
      <p:sp>
        <p:nvSpPr>
          <p:cNvPr id="24" name="TextBox 399"/>
          <p:cNvSpPr txBox="1">
            <a:spLocks noChangeArrowheads="1"/>
          </p:cNvSpPr>
          <p:nvPr/>
        </p:nvSpPr>
        <p:spPr bwMode="auto">
          <a:xfrm>
            <a:off x="6646778" y="3221681"/>
            <a:ext cx="1635889" cy="2845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i="1" dirty="0" smtClean="0"/>
              <a:t>northbound API</a:t>
            </a:r>
            <a:endParaRPr lang="en-US" sz="1400" i="1" dirty="0"/>
          </a:p>
        </p:txBody>
      </p:sp>
      <p:sp>
        <p:nvSpPr>
          <p:cNvPr id="25" name="TextBox 399"/>
          <p:cNvSpPr txBox="1">
            <a:spLocks noChangeArrowheads="1"/>
          </p:cNvSpPr>
          <p:nvPr/>
        </p:nvSpPr>
        <p:spPr bwMode="auto">
          <a:xfrm>
            <a:off x="5507651" y="6299618"/>
            <a:ext cx="2302688" cy="2845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i="1" dirty="0" smtClean="0"/>
              <a:t>SDN-controlled switches</a:t>
            </a:r>
            <a:endParaRPr lang="en-US" sz="1400" i="1" dirty="0"/>
          </a:p>
        </p:txBody>
      </p:sp>
      <p:sp>
        <p:nvSpPr>
          <p:cNvPr id="26" name="TextBox 399"/>
          <p:cNvSpPr txBox="1">
            <a:spLocks noChangeArrowheads="1"/>
          </p:cNvSpPr>
          <p:nvPr/>
        </p:nvSpPr>
        <p:spPr bwMode="auto">
          <a:xfrm>
            <a:off x="5707907" y="1414364"/>
            <a:ext cx="2381659" cy="2845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i="1" dirty="0" smtClean="0"/>
              <a:t>network-control applications</a:t>
            </a:r>
            <a:endParaRPr lang="en-US" sz="1400" i="1" dirty="0"/>
          </a:p>
        </p:txBody>
      </p:sp>
      <p:sp>
        <p:nvSpPr>
          <p:cNvPr id="128" name="Rectangle 127"/>
          <p:cNvSpPr/>
          <p:nvPr/>
        </p:nvSpPr>
        <p:spPr bwMode="auto">
          <a:xfrm>
            <a:off x="4574869" y="1147463"/>
            <a:ext cx="3794540" cy="1851240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Rectangle 128"/>
          <p:cNvSpPr/>
          <p:nvPr/>
        </p:nvSpPr>
        <p:spPr bwMode="auto">
          <a:xfrm>
            <a:off x="4558963" y="1315163"/>
            <a:ext cx="3794540" cy="185124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Rectangle 129"/>
          <p:cNvSpPr/>
          <p:nvPr/>
        </p:nvSpPr>
        <p:spPr bwMode="auto">
          <a:xfrm>
            <a:off x="4587026" y="5099336"/>
            <a:ext cx="3794540" cy="159233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26470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3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5812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9" name="Text Box 167"/>
          <p:cNvSpPr txBox="1">
            <a:spLocks noChangeArrowheads="1"/>
          </p:cNvSpPr>
          <p:nvPr/>
        </p:nvSpPr>
        <p:spPr bwMode="auto">
          <a:xfrm>
            <a:off x="542925" y="236538"/>
            <a:ext cx="7220997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SDN perspective: control applications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pic>
        <p:nvPicPr>
          <p:cNvPr id="48170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776288"/>
            <a:ext cx="7159501" cy="191189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Content Placeholder 6"/>
          <p:cNvSpPr txBox="1"/>
          <p:nvPr/>
        </p:nvSpPr>
        <p:spPr bwMode="auto">
          <a:xfrm>
            <a:off x="524550" y="1248707"/>
            <a:ext cx="4333436" cy="50108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pPr marL="0" indent="0">
              <a:buNone/>
            </a:pPr>
            <a:r>
              <a:rPr lang="en-US" i="1" dirty="0" smtClean="0">
                <a:solidFill>
                  <a:srgbClr val="CC0000"/>
                </a:solidFill>
              </a:rPr>
              <a:t>network-control apps:</a:t>
            </a:r>
            <a:endParaRPr lang="en-US" i="1" dirty="0" smtClean="0">
              <a:solidFill>
                <a:srgbClr val="CC0000"/>
              </a:solidFill>
            </a:endParaRPr>
          </a:p>
          <a:p>
            <a:r>
              <a:rPr lang="en-US" sz="2400" dirty="0" smtClean="0"/>
              <a:t>“brains” of control:  implement control functions using lower-level services, API provided by SND controller</a:t>
            </a:r>
            <a:endParaRPr lang="en-US" sz="2400" dirty="0" smtClean="0"/>
          </a:p>
          <a:p>
            <a:r>
              <a:rPr lang="en-US" sz="2400" i="1" dirty="0" smtClean="0">
                <a:solidFill>
                  <a:srgbClr val="000000"/>
                </a:solidFill>
              </a:rPr>
              <a:t>unbundled: </a:t>
            </a:r>
            <a:r>
              <a:rPr lang="en-US" sz="2400" dirty="0" smtClean="0"/>
              <a:t>can be provided by 3</a:t>
            </a:r>
            <a:r>
              <a:rPr lang="en-US" sz="2400" baseline="30000" dirty="0" smtClean="0"/>
              <a:t>rd</a:t>
            </a:r>
            <a:r>
              <a:rPr lang="en-US" sz="2400" dirty="0" smtClean="0"/>
              <a:t> party: distinct from routing vendor, or SDN controller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9" name="TextBox 399"/>
          <p:cNvSpPr txBox="1">
            <a:spLocks noChangeArrowheads="1"/>
          </p:cNvSpPr>
          <p:nvPr/>
        </p:nvSpPr>
        <p:spPr bwMode="auto">
          <a:xfrm>
            <a:off x="8518490" y="5440585"/>
            <a:ext cx="286930" cy="4714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dirty="0"/>
              <a:t>data</a:t>
            </a:r>
            <a:endParaRPr lang="en-US" sz="1400" dirty="0"/>
          </a:p>
          <a:p>
            <a:pPr algn="ctr">
              <a:lnSpc>
                <a:spcPts val="1465"/>
              </a:lnSpc>
            </a:pPr>
            <a:r>
              <a:rPr lang="en-US" sz="1400" dirty="0"/>
              <a:t>plane</a:t>
            </a:r>
            <a:endParaRPr lang="en-US" sz="1400" dirty="0"/>
          </a:p>
        </p:txBody>
      </p:sp>
      <p:sp>
        <p:nvSpPr>
          <p:cNvPr id="10" name="TextBox 400"/>
          <p:cNvSpPr txBox="1">
            <a:spLocks noChangeArrowheads="1"/>
          </p:cNvSpPr>
          <p:nvPr/>
        </p:nvSpPr>
        <p:spPr bwMode="auto">
          <a:xfrm>
            <a:off x="8494972" y="2978227"/>
            <a:ext cx="342020" cy="4714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dirty="0"/>
              <a:t>control</a:t>
            </a:r>
            <a:endParaRPr lang="en-US" sz="1400" dirty="0"/>
          </a:p>
          <a:p>
            <a:pPr algn="ctr">
              <a:lnSpc>
                <a:spcPts val="1465"/>
              </a:lnSpc>
            </a:pPr>
            <a:r>
              <a:rPr lang="en-US" sz="1400" dirty="0"/>
              <a:t>plane</a:t>
            </a:r>
            <a:endParaRPr lang="en-US" sz="1400" dirty="0"/>
          </a:p>
        </p:txBody>
      </p:sp>
      <p:cxnSp>
        <p:nvCxnSpPr>
          <p:cNvPr id="11" name="Straight Connector 10"/>
          <p:cNvCxnSpPr/>
          <p:nvPr/>
        </p:nvCxnSpPr>
        <p:spPr bwMode="auto">
          <a:xfrm flipV="1">
            <a:off x="5272718" y="5033566"/>
            <a:ext cx="2791783" cy="14329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auto">
          <a:xfrm flipV="1">
            <a:off x="5192283" y="3213235"/>
            <a:ext cx="3041550" cy="18563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5164667" y="5329900"/>
            <a:ext cx="2979208" cy="973667"/>
            <a:chOff x="2592388" y="5601756"/>
            <a:chExt cx="4027487" cy="939800"/>
          </a:xfrm>
        </p:grpSpPr>
        <p:sp>
          <p:nvSpPr>
            <p:cNvPr id="69" name="Freeform 2"/>
            <p:cNvSpPr/>
            <p:nvPr/>
          </p:nvSpPr>
          <p:spPr bwMode="auto">
            <a:xfrm>
              <a:off x="2592388" y="5601756"/>
              <a:ext cx="4027487" cy="939800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0001" h="10125">
                  <a:moveTo>
                    <a:pt x="4" y="4039"/>
                  </a:moveTo>
                  <a:cubicBezTo>
                    <a:pt x="-29" y="2271"/>
                    <a:pt x="194" y="2100"/>
                    <a:pt x="715" y="1595"/>
                  </a:cubicBezTo>
                  <a:cubicBezTo>
                    <a:pt x="1236" y="1089"/>
                    <a:pt x="2417" y="1272"/>
                    <a:pt x="3130" y="1006"/>
                  </a:cubicBezTo>
                  <a:cubicBezTo>
                    <a:pt x="3843" y="740"/>
                    <a:pt x="4397" y="0"/>
                    <a:pt x="4995" y="0"/>
                  </a:cubicBezTo>
                  <a:cubicBezTo>
                    <a:pt x="5593" y="1"/>
                    <a:pt x="6206" y="926"/>
                    <a:pt x="6720" y="1009"/>
                  </a:cubicBezTo>
                  <a:cubicBezTo>
                    <a:pt x="7234" y="1092"/>
                    <a:pt x="7536" y="241"/>
                    <a:pt x="8082" y="497"/>
                  </a:cubicBezTo>
                  <a:cubicBezTo>
                    <a:pt x="8628" y="756"/>
                    <a:pt x="9854" y="442"/>
                    <a:pt x="9989" y="2989"/>
                  </a:cubicBezTo>
                  <a:cubicBezTo>
                    <a:pt x="10124" y="5536"/>
                    <a:pt x="9098" y="5742"/>
                    <a:pt x="8599" y="6797"/>
                  </a:cubicBezTo>
                  <a:cubicBezTo>
                    <a:pt x="8100" y="7852"/>
                    <a:pt x="7544" y="8981"/>
                    <a:pt x="6995" y="9322"/>
                  </a:cubicBezTo>
                  <a:cubicBezTo>
                    <a:pt x="6446" y="9663"/>
                    <a:pt x="5793" y="8957"/>
                    <a:pt x="5307" y="8843"/>
                  </a:cubicBezTo>
                  <a:cubicBezTo>
                    <a:pt x="4819" y="8726"/>
                    <a:pt x="4628" y="10048"/>
                    <a:pt x="4371" y="9912"/>
                  </a:cubicBezTo>
                  <a:cubicBezTo>
                    <a:pt x="4114" y="9775"/>
                    <a:pt x="3505" y="10355"/>
                    <a:pt x="3140" y="10019"/>
                  </a:cubicBezTo>
                  <a:cubicBezTo>
                    <a:pt x="2774" y="9683"/>
                    <a:pt x="2820" y="8138"/>
                    <a:pt x="2179" y="7895"/>
                  </a:cubicBezTo>
                  <a:cubicBezTo>
                    <a:pt x="1586" y="6800"/>
                    <a:pt x="1549" y="8137"/>
                    <a:pt x="1187" y="7495"/>
                  </a:cubicBezTo>
                  <a:cubicBezTo>
                    <a:pt x="825" y="6852"/>
                    <a:pt x="-7" y="6157"/>
                    <a:pt x="4" y="4039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70" name="Straight Connector 69"/>
            <p:cNvCxnSpPr/>
            <p:nvPr/>
          </p:nvCxnSpPr>
          <p:spPr>
            <a:xfrm flipV="1">
              <a:off x="3262941" y="5752569"/>
              <a:ext cx="1316038" cy="131762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151816" y="5939894"/>
              <a:ext cx="2259013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3164516" y="6044669"/>
              <a:ext cx="714375" cy="27622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V="1">
              <a:off x="4182104" y="6238344"/>
              <a:ext cx="1247775" cy="825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4842504" y="5785906"/>
              <a:ext cx="1057275" cy="12382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V="1">
              <a:off x="4126541" y="5939894"/>
              <a:ext cx="1790700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5453691" y="5968469"/>
              <a:ext cx="588963" cy="26987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4596441" y="5752569"/>
              <a:ext cx="814388" cy="401637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347"/>
            <p:cNvGrpSpPr/>
            <p:nvPr/>
          </p:nvGrpSpPr>
          <p:grpSpPr bwMode="auto">
            <a:xfrm>
              <a:off x="5856401" y="5796097"/>
              <a:ext cx="588970" cy="242608"/>
              <a:chOff x="1871277" y="1576300"/>
              <a:chExt cx="1128371" cy="437861"/>
            </a:xfrm>
          </p:grpSpPr>
          <p:sp>
            <p:nvSpPr>
              <p:cNvPr id="119" name="Oval 118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20" name="Rectangle 119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1" name="Oval 120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22" name="Freeform 121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3" name="Freeform 122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4" name="Freeform 123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5" name="Freeform 124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26" name="Straight Connector 125"/>
              <p:cNvCxnSpPr>
                <a:endCxn id="121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Group 347"/>
            <p:cNvGrpSpPr/>
            <p:nvPr/>
          </p:nvGrpSpPr>
          <p:grpSpPr bwMode="auto">
            <a:xfrm>
              <a:off x="4375328" y="5654000"/>
              <a:ext cx="588970" cy="242608"/>
              <a:chOff x="1871277" y="1576300"/>
              <a:chExt cx="1128371" cy="437861"/>
            </a:xfrm>
          </p:grpSpPr>
          <p:sp>
            <p:nvSpPr>
              <p:cNvPr id="110" name="Oval 109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11" name="Rectangle 110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2" name="Oval 111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13" name="Freeform 112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4" name="Freeform 113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5" name="Freeform 114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6" name="Freeform 115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17" name="Straight Connector 116"/>
              <p:cNvCxnSpPr>
                <a:endCxn id="112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Group 347"/>
            <p:cNvGrpSpPr/>
            <p:nvPr/>
          </p:nvGrpSpPr>
          <p:grpSpPr bwMode="auto">
            <a:xfrm>
              <a:off x="2848241" y="5847813"/>
              <a:ext cx="588970" cy="242608"/>
              <a:chOff x="1871277" y="1576300"/>
              <a:chExt cx="1128371" cy="437861"/>
            </a:xfrm>
          </p:grpSpPr>
          <p:sp>
            <p:nvSpPr>
              <p:cNvPr id="101" name="Oval 100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3" name="Oval 102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4" name="Freeform 103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5" name="Freeform 104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6" name="Freeform 105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7" name="Freeform 106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08" name="Straight Connector 107"/>
              <p:cNvCxnSpPr>
                <a:endCxn id="103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Group 347"/>
            <p:cNvGrpSpPr/>
            <p:nvPr/>
          </p:nvGrpSpPr>
          <p:grpSpPr bwMode="auto">
            <a:xfrm>
              <a:off x="5166757" y="6114152"/>
              <a:ext cx="588970" cy="242608"/>
              <a:chOff x="1871277" y="1576300"/>
              <a:chExt cx="1128371" cy="437861"/>
            </a:xfrm>
          </p:grpSpPr>
          <p:sp>
            <p:nvSpPr>
              <p:cNvPr id="92" name="Oval 91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3" name="Rectangle 92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4" name="Oval 93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5" name="Freeform 94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6" name="Freeform 95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7" name="Freeform 96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8" name="Freeform 97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99" name="Straight Connector 98"/>
              <p:cNvCxnSpPr>
                <a:endCxn id="94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Group 347"/>
            <p:cNvGrpSpPr/>
            <p:nvPr/>
          </p:nvGrpSpPr>
          <p:grpSpPr bwMode="auto">
            <a:xfrm>
              <a:off x="3704088" y="6206732"/>
              <a:ext cx="588970" cy="242608"/>
              <a:chOff x="1871277" y="1576300"/>
              <a:chExt cx="1128371" cy="437861"/>
            </a:xfrm>
          </p:grpSpPr>
          <p:sp>
            <p:nvSpPr>
              <p:cNvPr id="83" name="Oval 82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5" name="Oval 84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6" name="Freeform 85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7" name="Freeform 86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Freeform 87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9" name="Freeform 88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90" name="Straight Connector 89"/>
              <p:cNvCxnSpPr>
                <a:endCxn id="85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Group 13"/>
          <p:cNvGrpSpPr/>
          <p:nvPr/>
        </p:nvGrpSpPr>
        <p:grpSpPr>
          <a:xfrm>
            <a:off x="4990227" y="3550652"/>
            <a:ext cx="3116606" cy="1053561"/>
            <a:chOff x="4990227" y="2877416"/>
            <a:chExt cx="3116606" cy="1053561"/>
          </a:xfrm>
        </p:grpSpPr>
        <p:sp>
          <p:nvSpPr>
            <p:cNvPr id="33" name="Rectangle 32"/>
            <p:cNvSpPr/>
            <p:nvPr/>
          </p:nvSpPr>
          <p:spPr bwMode="auto">
            <a:xfrm>
              <a:off x="5418665" y="2913389"/>
              <a:ext cx="2688168" cy="101758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5218221" y="2877416"/>
              <a:ext cx="213773" cy="1028160"/>
            </a:xfrm>
            <a:custGeom>
              <a:avLst/>
              <a:gdLst>
                <a:gd name="connsiteX0" fmla="*/ 0 w 312616"/>
                <a:gd name="connsiteY0" fmla="*/ 644770 h 1367693"/>
                <a:gd name="connsiteX1" fmla="*/ 312616 w 312616"/>
                <a:gd name="connsiteY1" fmla="*/ 0 h 1367693"/>
                <a:gd name="connsiteX2" fmla="*/ 312616 w 312616"/>
                <a:gd name="connsiteY2" fmla="*/ 1016000 h 1367693"/>
                <a:gd name="connsiteX3" fmla="*/ 117231 w 312616"/>
                <a:gd name="connsiteY3" fmla="*/ 1367693 h 1367693"/>
                <a:gd name="connsiteX4" fmla="*/ 0 w 312616"/>
                <a:gd name="connsiteY4" fmla="*/ 644770 h 1367693"/>
                <a:gd name="connsiteX0-1" fmla="*/ 0 w 199855"/>
                <a:gd name="connsiteY0-2" fmla="*/ 733787 h 1367693"/>
                <a:gd name="connsiteX1-3" fmla="*/ 199855 w 199855"/>
                <a:gd name="connsiteY1-4" fmla="*/ 0 h 1367693"/>
                <a:gd name="connsiteX2-5" fmla="*/ 199855 w 199855"/>
                <a:gd name="connsiteY2-6" fmla="*/ 1016000 h 1367693"/>
                <a:gd name="connsiteX3-7" fmla="*/ 4470 w 199855"/>
                <a:gd name="connsiteY3-8" fmla="*/ 1367693 h 1367693"/>
                <a:gd name="connsiteX4-9" fmla="*/ 0 w 199855"/>
                <a:gd name="connsiteY4-10" fmla="*/ 733787 h 1367693"/>
                <a:gd name="connsiteX0-11" fmla="*/ 25203 w 225058"/>
                <a:gd name="connsiteY0-12" fmla="*/ 733787 h 1361758"/>
                <a:gd name="connsiteX1-13" fmla="*/ 225058 w 225058"/>
                <a:gd name="connsiteY1-14" fmla="*/ 0 h 1361758"/>
                <a:gd name="connsiteX2-15" fmla="*/ 225058 w 225058"/>
                <a:gd name="connsiteY2-16" fmla="*/ 1016000 h 1361758"/>
                <a:gd name="connsiteX3-17" fmla="*/ 0 w 225058"/>
                <a:gd name="connsiteY3-18" fmla="*/ 1361758 h 1361758"/>
                <a:gd name="connsiteX4-19" fmla="*/ 25203 w 225058"/>
                <a:gd name="connsiteY4-20" fmla="*/ 733787 h 1361758"/>
                <a:gd name="connsiteX0-21" fmla="*/ 25203 w 230992"/>
                <a:gd name="connsiteY0-22" fmla="*/ 787197 h 1415168"/>
                <a:gd name="connsiteX1-23" fmla="*/ 230992 w 230992"/>
                <a:gd name="connsiteY1-24" fmla="*/ 0 h 1415168"/>
                <a:gd name="connsiteX2-25" fmla="*/ 225058 w 230992"/>
                <a:gd name="connsiteY2-26" fmla="*/ 1069410 h 1415168"/>
                <a:gd name="connsiteX3-27" fmla="*/ 0 w 230992"/>
                <a:gd name="connsiteY3-28" fmla="*/ 1415168 h 1415168"/>
                <a:gd name="connsiteX4-29" fmla="*/ 25203 w 230992"/>
                <a:gd name="connsiteY4-30" fmla="*/ 787197 h 1415168"/>
                <a:gd name="connsiteX0-31" fmla="*/ 0 w 205789"/>
                <a:gd name="connsiteY0-32" fmla="*/ 787197 h 1427037"/>
                <a:gd name="connsiteX1-33" fmla="*/ 205789 w 205789"/>
                <a:gd name="connsiteY1-34" fmla="*/ 0 h 1427037"/>
                <a:gd name="connsiteX2-35" fmla="*/ 199855 w 205789"/>
                <a:gd name="connsiteY2-36" fmla="*/ 1069410 h 1427037"/>
                <a:gd name="connsiteX3-37" fmla="*/ 4471 w 205789"/>
                <a:gd name="connsiteY3-38" fmla="*/ 1427037 h 1427037"/>
                <a:gd name="connsiteX4-39" fmla="*/ 0 w 205789"/>
                <a:gd name="connsiteY4-40" fmla="*/ 787197 h 1427037"/>
                <a:gd name="connsiteX0-41" fmla="*/ 0 w 199855"/>
                <a:gd name="connsiteY0-42" fmla="*/ 745656 h 1385496"/>
                <a:gd name="connsiteX1-43" fmla="*/ 193920 w 199855"/>
                <a:gd name="connsiteY1-44" fmla="*/ 0 h 1385496"/>
                <a:gd name="connsiteX2-45" fmla="*/ 199855 w 199855"/>
                <a:gd name="connsiteY2-46" fmla="*/ 1027869 h 1385496"/>
                <a:gd name="connsiteX3-47" fmla="*/ 4471 w 199855"/>
                <a:gd name="connsiteY3-48" fmla="*/ 1385496 h 1385496"/>
                <a:gd name="connsiteX4-49" fmla="*/ 0 w 199855"/>
                <a:gd name="connsiteY4-50" fmla="*/ 745656 h 1385496"/>
                <a:gd name="connsiteX0-51" fmla="*/ 20385 w 220240"/>
                <a:gd name="connsiteY0-52" fmla="*/ 745656 h 1058154"/>
                <a:gd name="connsiteX1-53" fmla="*/ 214305 w 220240"/>
                <a:gd name="connsiteY1-54" fmla="*/ 0 h 1058154"/>
                <a:gd name="connsiteX2-55" fmla="*/ 220240 w 220240"/>
                <a:gd name="connsiteY2-56" fmla="*/ 1027869 h 1058154"/>
                <a:gd name="connsiteX3-57" fmla="*/ 68 w 220240"/>
                <a:gd name="connsiteY3-58" fmla="*/ 986902 h 1058154"/>
                <a:gd name="connsiteX4-59" fmla="*/ 20385 w 220240"/>
                <a:gd name="connsiteY4-60" fmla="*/ 745656 h 1058154"/>
                <a:gd name="connsiteX0-61" fmla="*/ 20385 w 220240"/>
                <a:gd name="connsiteY0-62" fmla="*/ 745656 h 1068836"/>
                <a:gd name="connsiteX1-63" fmla="*/ 214305 w 220240"/>
                <a:gd name="connsiteY1-64" fmla="*/ 0 h 1068836"/>
                <a:gd name="connsiteX2-65" fmla="*/ 220240 w 220240"/>
                <a:gd name="connsiteY2-66" fmla="*/ 1027869 h 1068836"/>
                <a:gd name="connsiteX3-67" fmla="*/ 68 w 220240"/>
                <a:gd name="connsiteY3-68" fmla="*/ 986902 h 1068836"/>
                <a:gd name="connsiteX4-69" fmla="*/ 20385 w 220240"/>
                <a:gd name="connsiteY4-70" fmla="*/ 745656 h 1068836"/>
                <a:gd name="connsiteX0-71" fmla="*/ 15446 w 215301"/>
                <a:gd name="connsiteY0-72" fmla="*/ 745656 h 1057581"/>
                <a:gd name="connsiteX1-73" fmla="*/ 209366 w 215301"/>
                <a:gd name="connsiteY1-74" fmla="*/ 0 h 1057581"/>
                <a:gd name="connsiteX2-75" fmla="*/ 215301 w 215301"/>
                <a:gd name="connsiteY2-76" fmla="*/ 1027869 h 1057581"/>
                <a:gd name="connsiteX3-77" fmla="*/ 87 w 215301"/>
                <a:gd name="connsiteY3-78" fmla="*/ 888484 h 1057581"/>
                <a:gd name="connsiteX4-79" fmla="*/ 15446 w 215301"/>
                <a:gd name="connsiteY4-80" fmla="*/ 745656 h 1057581"/>
                <a:gd name="connsiteX0-81" fmla="*/ 15446 w 215301"/>
                <a:gd name="connsiteY0-82" fmla="*/ 745656 h 1063397"/>
                <a:gd name="connsiteX1-83" fmla="*/ 209366 w 215301"/>
                <a:gd name="connsiteY1-84" fmla="*/ 0 h 1063397"/>
                <a:gd name="connsiteX2-85" fmla="*/ 215301 w 215301"/>
                <a:gd name="connsiteY2-86" fmla="*/ 1027869 h 1063397"/>
                <a:gd name="connsiteX3-87" fmla="*/ 87 w 215301"/>
                <a:gd name="connsiteY3-88" fmla="*/ 888484 h 1063397"/>
                <a:gd name="connsiteX4-89" fmla="*/ 15446 w 215301"/>
                <a:gd name="connsiteY4-90" fmla="*/ 745656 h 1063397"/>
                <a:gd name="connsiteX0-91" fmla="*/ 15446 w 215301"/>
                <a:gd name="connsiteY0-92" fmla="*/ 745656 h 1027869"/>
                <a:gd name="connsiteX1-93" fmla="*/ 209366 w 215301"/>
                <a:gd name="connsiteY1-94" fmla="*/ 0 h 1027869"/>
                <a:gd name="connsiteX2-95" fmla="*/ 215301 w 215301"/>
                <a:gd name="connsiteY2-96" fmla="*/ 1027869 h 1027869"/>
                <a:gd name="connsiteX3-97" fmla="*/ 87 w 215301"/>
                <a:gd name="connsiteY3-98" fmla="*/ 888484 h 1027869"/>
                <a:gd name="connsiteX4-99" fmla="*/ 15446 w 215301"/>
                <a:gd name="connsiteY4-100" fmla="*/ 745656 h 10278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15301" h="1027869">
                  <a:moveTo>
                    <a:pt x="15446" y="745656"/>
                  </a:moveTo>
                  <a:lnTo>
                    <a:pt x="209366" y="0"/>
                  </a:lnTo>
                  <a:cubicBezTo>
                    <a:pt x="211344" y="342623"/>
                    <a:pt x="213323" y="685246"/>
                    <a:pt x="215301" y="1027869"/>
                  </a:cubicBezTo>
                  <a:cubicBezTo>
                    <a:pt x="115469" y="960083"/>
                    <a:pt x="99918" y="931665"/>
                    <a:pt x="87" y="888484"/>
                  </a:cubicBezTo>
                  <a:cubicBezTo>
                    <a:pt x="-1403" y="675204"/>
                    <a:pt x="16936" y="958936"/>
                    <a:pt x="15446" y="745656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grpSp>
          <p:nvGrpSpPr>
            <p:cNvPr id="35" name="Group 950"/>
            <p:cNvGrpSpPr/>
            <p:nvPr/>
          </p:nvGrpSpPr>
          <p:grpSpPr bwMode="auto">
            <a:xfrm>
              <a:off x="4990227" y="3351862"/>
              <a:ext cx="251561" cy="564103"/>
              <a:chOff x="4140" y="429"/>
              <a:chExt cx="1425" cy="2396"/>
            </a:xfrm>
          </p:grpSpPr>
          <p:sp>
            <p:nvSpPr>
              <p:cNvPr id="37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2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67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8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3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4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65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6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5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6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7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63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4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48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49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61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2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50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4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7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8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 eaLnBrk="1" hangingPunct="1"/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59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0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5377031" y="3090332"/>
              <a:ext cx="2659202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SDN Controller</a:t>
              </a:r>
              <a:endParaRPr lang="en-US" dirty="0" smtClean="0"/>
            </a:p>
            <a:p>
              <a:pPr algn="ctr"/>
              <a:r>
                <a:rPr lang="en-US" sz="1600" dirty="0" smtClean="0"/>
                <a:t>(network operating system)</a:t>
              </a:r>
              <a:endParaRPr lang="en-US" sz="1600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837708" y="1562205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8000"/>
                </a:solidFill>
              </a:rPr>
              <a:t>…</a:t>
            </a:r>
            <a:endParaRPr lang="en-US" sz="3200" dirty="0">
              <a:solidFill>
                <a:srgbClr val="008000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5165914" y="1781366"/>
            <a:ext cx="1023471" cy="590176"/>
            <a:chOff x="4721412" y="1277470"/>
            <a:chExt cx="1023471" cy="590176"/>
          </a:xfrm>
        </p:grpSpPr>
        <p:sp>
          <p:nvSpPr>
            <p:cNvPr id="31" name="Oval 30"/>
            <p:cNvSpPr/>
            <p:nvPr/>
          </p:nvSpPr>
          <p:spPr bwMode="auto">
            <a:xfrm>
              <a:off x="4721412" y="1277470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92385" y="1374585"/>
              <a:ext cx="890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routing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00628" y="2302316"/>
            <a:ext cx="1023471" cy="590176"/>
            <a:chOff x="6106459" y="1967753"/>
            <a:chExt cx="1023471" cy="590176"/>
          </a:xfrm>
        </p:grpSpPr>
        <p:sp>
          <p:nvSpPr>
            <p:cNvPr id="29" name="Oval 28"/>
            <p:cNvSpPr/>
            <p:nvPr/>
          </p:nvSpPr>
          <p:spPr bwMode="auto">
            <a:xfrm>
              <a:off x="6106459" y="1967753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177429" y="1997637"/>
              <a:ext cx="903087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access </a:t>
              </a:r>
              <a:endParaRPr lang="en-US" dirty="0" smtClean="0"/>
            </a:p>
            <a:p>
              <a:pPr algn="ctr">
                <a:lnSpc>
                  <a:spcPct val="80000"/>
                </a:lnSpc>
              </a:pPr>
              <a:r>
                <a:rPr lang="en-US" dirty="0" smtClean="0"/>
                <a:t>control</a:t>
              </a:r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230837" y="2260771"/>
            <a:ext cx="1023471" cy="590176"/>
            <a:chOff x="6938682" y="977153"/>
            <a:chExt cx="1023471" cy="590176"/>
          </a:xfrm>
        </p:grpSpPr>
        <p:sp>
          <p:nvSpPr>
            <p:cNvPr id="27" name="Oval 26"/>
            <p:cNvSpPr/>
            <p:nvPr/>
          </p:nvSpPr>
          <p:spPr bwMode="auto">
            <a:xfrm>
              <a:off x="6938682" y="977153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964568" y="1007037"/>
              <a:ext cx="993256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load</a:t>
              </a:r>
              <a:endParaRPr lang="en-US" dirty="0" smtClean="0"/>
            </a:p>
            <a:p>
              <a:pPr algn="ctr">
                <a:lnSpc>
                  <a:spcPct val="80000"/>
                </a:lnSpc>
              </a:pPr>
              <a:r>
                <a:rPr lang="en-US" dirty="0" smtClean="0"/>
                <a:t>balance</a:t>
              </a:r>
              <a:endParaRPr lang="en-US" dirty="0"/>
            </a:p>
          </p:txBody>
        </p:sp>
      </p:grpSp>
      <p:cxnSp>
        <p:nvCxnSpPr>
          <p:cNvPr id="19" name="Straight Arrow Connector 18"/>
          <p:cNvCxnSpPr/>
          <p:nvPr/>
        </p:nvCxnSpPr>
        <p:spPr bwMode="auto">
          <a:xfrm flipV="1">
            <a:off x="8627245" y="1721848"/>
            <a:ext cx="0" cy="12488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Straight Arrow Connector 19"/>
          <p:cNvCxnSpPr/>
          <p:nvPr/>
        </p:nvCxnSpPr>
        <p:spPr bwMode="auto">
          <a:xfrm>
            <a:off x="8652645" y="3470081"/>
            <a:ext cx="0" cy="152442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1" name="Straight Arrow Connector 20"/>
          <p:cNvCxnSpPr/>
          <p:nvPr/>
        </p:nvCxnSpPr>
        <p:spPr bwMode="auto">
          <a:xfrm>
            <a:off x="8661016" y="5885529"/>
            <a:ext cx="0" cy="4148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2" name="Straight Arrow Connector 21"/>
          <p:cNvCxnSpPr/>
          <p:nvPr/>
        </p:nvCxnSpPr>
        <p:spPr bwMode="auto">
          <a:xfrm flipV="1">
            <a:off x="8653320" y="5049925"/>
            <a:ext cx="0" cy="4148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3" name="TextBox 399"/>
          <p:cNvSpPr txBox="1">
            <a:spLocks noChangeArrowheads="1"/>
          </p:cNvSpPr>
          <p:nvPr/>
        </p:nvSpPr>
        <p:spPr bwMode="auto">
          <a:xfrm>
            <a:off x="6650715" y="4739499"/>
            <a:ext cx="1635889" cy="2845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i="1" dirty="0" smtClean="0"/>
              <a:t>southbound API</a:t>
            </a:r>
            <a:endParaRPr lang="en-US" sz="1400" i="1" dirty="0"/>
          </a:p>
        </p:txBody>
      </p:sp>
      <p:sp>
        <p:nvSpPr>
          <p:cNvPr id="24" name="TextBox 399"/>
          <p:cNvSpPr txBox="1">
            <a:spLocks noChangeArrowheads="1"/>
          </p:cNvSpPr>
          <p:nvPr/>
        </p:nvSpPr>
        <p:spPr bwMode="auto">
          <a:xfrm>
            <a:off x="6646778" y="3221681"/>
            <a:ext cx="1635889" cy="2845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i="1" dirty="0" smtClean="0"/>
              <a:t>northbound API</a:t>
            </a:r>
            <a:endParaRPr lang="en-US" sz="1400" i="1" dirty="0"/>
          </a:p>
        </p:txBody>
      </p:sp>
      <p:sp>
        <p:nvSpPr>
          <p:cNvPr id="25" name="TextBox 399"/>
          <p:cNvSpPr txBox="1">
            <a:spLocks noChangeArrowheads="1"/>
          </p:cNvSpPr>
          <p:nvPr/>
        </p:nvSpPr>
        <p:spPr bwMode="auto">
          <a:xfrm>
            <a:off x="5507651" y="6299618"/>
            <a:ext cx="2302688" cy="2845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i="1" dirty="0" smtClean="0"/>
              <a:t>SDN-controlled switches</a:t>
            </a:r>
            <a:endParaRPr lang="en-US" sz="1400" i="1" dirty="0"/>
          </a:p>
        </p:txBody>
      </p:sp>
      <p:sp>
        <p:nvSpPr>
          <p:cNvPr id="26" name="TextBox 399"/>
          <p:cNvSpPr txBox="1">
            <a:spLocks noChangeArrowheads="1"/>
          </p:cNvSpPr>
          <p:nvPr/>
        </p:nvSpPr>
        <p:spPr bwMode="auto">
          <a:xfrm>
            <a:off x="5707907" y="1414364"/>
            <a:ext cx="2381659" cy="2845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ctr">
              <a:lnSpc>
                <a:spcPts val="1465"/>
              </a:lnSpc>
            </a:pPr>
            <a:r>
              <a:rPr lang="en-US" sz="1400" i="1" dirty="0" smtClean="0"/>
              <a:t>network-control applications</a:t>
            </a:r>
            <a:endParaRPr lang="en-US" sz="1400" i="1" dirty="0"/>
          </a:p>
        </p:txBody>
      </p:sp>
      <p:sp>
        <p:nvSpPr>
          <p:cNvPr id="128" name="Rectangle 127"/>
          <p:cNvSpPr/>
          <p:nvPr/>
        </p:nvSpPr>
        <p:spPr bwMode="auto">
          <a:xfrm>
            <a:off x="4697273" y="3090498"/>
            <a:ext cx="3549731" cy="3442387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26470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3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5812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221"/>
          <p:cNvSpPr/>
          <p:nvPr/>
        </p:nvSpPr>
        <p:spPr bwMode="auto">
          <a:xfrm>
            <a:off x="2341231" y="2082088"/>
            <a:ext cx="5228030" cy="35686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cxnSp>
        <p:nvCxnSpPr>
          <p:cNvPr id="438" name="Straight Connector 437"/>
          <p:cNvCxnSpPr>
            <a:endCxn id="217" idx="4"/>
          </p:cNvCxnSpPr>
          <p:nvPr/>
        </p:nvCxnSpPr>
        <p:spPr bwMode="auto">
          <a:xfrm flipH="1" flipV="1">
            <a:off x="5777281" y="1910774"/>
            <a:ext cx="605" cy="40773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sp>
        <p:nvSpPr>
          <p:cNvPr id="375" name="Rounded Rectangle 374"/>
          <p:cNvSpPr/>
          <p:nvPr/>
        </p:nvSpPr>
        <p:spPr>
          <a:xfrm>
            <a:off x="2479739" y="3165861"/>
            <a:ext cx="4945030" cy="1553784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0" name="Rounded Rectangle 379"/>
          <p:cNvSpPr/>
          <p:nvPr/>
        </p:nvSpPr>
        <p:spPr>
          <a:xfrm>
            <a:off x="2479739" y="4779178"/>
            <a:ext cx="4959028" cy="737977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386" name="Straight Connector 385"/>
          <p:cNvCxnSpPr/>
          <p:nvPr/>
        </p:nvCxnSpPr>
        <p:spPr bwMode="auto">
          <a:xfrm>
            <a:off x="2564746" y="5687428"/>
            <a:ext cx="4860022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89" name="TextBox 388"/>
          <p:cNvSpPr txBox="1"/>
          <p:nvPr/>
        </p:nvSpPr>
        <p:spPr>
          <a:xfrm>
            <a:off x="2496429" y="3773215"/>
            <a:ext cx="5089063" cy="325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Network-wide distributed, robust  state management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90" name="TextBox 389"/>
          <p:cNvSpPr txBox="1"/>
          <p:nvPr/>
        </p:nvSpPr>
        <p:spPr>
          <a:xfrm>
            <a:off x="2884907" y="5171961"/>
            <a:ext cx="4033912" cy="325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Communication to/from controlled devices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401" name="Group 400"/>
          <p:cNvGrpSpPr/>
          <p:nvPr/>
        </p:nvGrpSpPr>
        <p:grpSpPr>
          <a:xfrm>
            <a:off x="2798837" y="4140643"/>
            <a:ext cx="1244650" cy="459826"/>
            <a:chOff x="3128876" y="457817"/>
            <a:chExt cx="1432326" cy="459826"/>
          </a:xfrm>
        </p:grpSpPr>
        <p:sp>
          <p:nvSpPr>
            <p:cNvPr id="402" name="Rounded Rectangle 40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3198388" y="541671"/>
              <a:ext cx="130238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Link-state info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04" name="Group 403"/>
          <p:cNvGrpSpPr/>
          <p:nvPr/>
        </p:nvGrpSpPr>
        <p:grpSpPr>
          <a:xfrm>
            <a:off x="5882441" y="4140643"/>
            <a:ext cx="1022824" cy="459826"/>
            <a:chOff x="3086839" y="457817"/>
            <a:chExt cx="1525489" cy="459826"/>
          </a:xfrm>
        </p:grpSpPr>
        <p:sp>
          <p:nvSpPr>
            <p:cNvPr id="405" name="Rounded Rectangle 404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6" name="TextBox 405"/>
            <p:cNvSpPr txBox="1"/>
            <p:nvPr/>
          </p:nvSpPr>
          <p:spPr>
            <a:xfrm>
              <a:off x="3086839" y="541671"/>
              <a:ext cx="1525489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switch info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07" name="Group 406"/>
          <p:cNvGrpSpPr/>
          <p:nvPr/>
        </p:nvGrpSpPr>
        <p:grpSpPr>
          <a:xfrm>
            <a:off x="4190969" y="4140643"/>
            <a:ext cx="960359" cy="459826"/>
            <a:chOff x="3128876" y="457817"/>
            <a:chExt cx="1432326" cy="459826"/>
          </a:xfrm>
        </p:grpSpPr>
        <p:sp>
          <p:nvSpPr>
            <p:cNvPr id="408" name="Rounded Rectangle 407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9" name="TextBox 408"/>
            <p:cNvSpPr txBox="1"/>
            <p:nvPr/>
          </p:nvSpPr>
          <p:spPr>
            <a:xfrm>
              <a:off x="3205754" y="541671"/>
              <a:ext cx="1287660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host info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10" name="Group 409"/>
          <p:cNvGrpSpPr/>
          <p:nvPr/>
        </p:nvGrpSpPr>
        <p:grpSpPr>
          <a:xfrm>
            <a:off x="3647075" y="3277496"/>
            <a:ext cx="889706" cy="459826"/>
            <a:chOff x="3128876" y="457817"/>
            <a:chExt cx="1432326" cy="459826"/>
          </a:xfrm>
        </p:grpSpPr>
        <p:sp>
          <p:nvSpPr>
            <p:cNvPr id="411" name="Rounded Rectangle 410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2" name="TextBox 411"/>
            <p:cNvSpPr txBox="1"/>
            <p:nvPr/>
          </p:nvSpPr>
          <p:spPr>
            <a:xfrm>
              <a:off x="3198565" y="541671"/>
              <a:ext cx="1302042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statistics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13" name="Group 412"/>
          <p:cNvGrpSpPr/>
          <p:nvPr/>
        </p:nvGrpSpPr>
        <p:grpSpPr>
          <a:xfrm>
            <a:off x="5445049" y="3289355"/>
            <a:ext cx="1032905" cy="459826"/>
            <a:chOff x="3079326" y="457817"/>
            <a:chExt cx="1540525" cy="459826"/>
          </a:xfrm>
        </p:grpSpPr>
        <p:sp>
          <p:nvSpPr>
            <p:cNvPr id="414" name="Rounded Rectangle 413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5" name="TextBox 414"/>
            <p:cNvSpPr txBox="1"/>
            <p:nvPr/>
          </p:nvSpPr>
          <p:spPr>
            <a:xfrm>
              <a:off x="3079326" y="541671"/>
              <a:ext cx="154052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flow tables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416" name="TextBox 415"/>
          <p:cNvSpPr txBox="1"/>
          <p:nvPr/>
        </p:nvSpPr>
        <p:spPr>
          <a:xfrm>
            <a:off x="4667424" y="3073206"/>
            <a:ext cx="5702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7" name="TextBox 416"/>
          <p:cNvSpPr txBox="1"/>
          <p:nvPr/>
        </p:nvSpPr>
        <p:spPr>
          <a:xfrm>
            <a:off x="5213945" y="3979419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418" name="Group 417"/>
          <p:cNvGrpSpPr/>
          <p:nvPr/>
        </p:nvGrpSpPr>
        <p:grpSpPr>
          <a:xfrm>
            <a:off x="3400736" y="4871857"/>
            <a:ext cx="1257452" cy="286824"/>
            <a:chOff x="3128876" y="457775"/>
            <a:chExt cx="1432326" cy="459868"/>
          </a:xfrm>
        </p:grpSpPr>
        <p:sp>
          <p:nvSpPr>
            <p:cNvPr id="419" name="Rounded Rectangle 41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0" name="TextBox 419"/>
            <p:cNvSpPr txBox="1"/>
            <p:nvPr/>
          </p:nvSpPr>
          <p:spPr>
            <a:xfrm>
              <a:off x="3278378" y="457775"/>
              <a:ext cx="1142401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OpenFlow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21" name="Group 420"/>
          <p:cNvGrpSpPr/>
          <p:nvPr/>
        </p:nvGrpSpPr>
        <p:grpSpPr>
          <a:xfrm>
            <a:off x="5269968" y="4876640"/>
            <a:ext cx="1244650" cy="307410"/>
            <a:chOff x="3128876" y="457817"/>
            <a:chExt cx="1432326" cy="459826"/>
          </a:xfrm>
        </p:grpSpPr>
        <p:sp>
          <p:nvSpPr>
            <p:cNvPr id="422" name="Rounded Rectangle 42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3" name="TextBox 422"/>
            <p:cNvSpPr txBox="1"/>
            <p:nvPr/>
          </p:nvSpPr>
          <p:spPr>
            <a:xfrm>
              <a:off x="3446730" y="484746"/>
              <a:ext cx="805702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SNMP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424" name="TextBox 423"/>
          <p:cNvSpPr txBox="1"/>
          <p:nvPr/>
        </p:nvSpPr>
        <p:spPr>
          <a:xfrm>
            <a:off x="4652725" y="4585147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436" name="Straight Connector 435"/>
          <p:cNvCxnSpPr>
            <a:endCxn id="211" idx="4"/>
          </p:cNvCxnSpPr>
          <p:nvPr/>
        </p:nvCxnSpPr>
        <p:spPr bwMode="auto">
          <a:xfrm flipV="1">
            <a:off x="3368749" y="1866354"/>
            <a:ext cx="4943" cy="38809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437" name="Straight Connector 436"/>
          <p:cNvCxnSpPr>
            <a:endCxn id="215" idx="2"/>
          </p:cNvCxnSpPr>
          <p:nvPr/>
        </p:nvCxnSpPr>
        <p:spPr bwMode="auto">
          <a:xfrm flipH="1" flipV="1">
            <a:off x="4598166" y="1876324"/>
            <a:ext cx="5609" cy="30239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48" name="Straight Connector 147"/>
          <p:cNvCxnSpPr/>
          <p:nvPr/>
        </p:nvCxnSpPr>
        <p:spPr bwMode="auto">
          <a:xfrm>
            <a:off x="2606437" y="2342893"/>
            <a:ext cx="4818331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46" name="Rounded Rectangle 145"/>
          <p:cNvSpPr/>
          <p:nvPr/>
        </p:nvSpPr>
        <p:spPr>
          <a:xfrm>
            <a:off x="2479739" y="2182258"/>
            <a:ext cx="4951677" cy="932987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25" name="Group 424"/>
          <p:cNvGrpSpPr/>
          <p:nvPr/>
        </p:nvGrpSpPr>
        <p:grpSpPr>
          <a:xfrm>
            <a:off x="2969133" y="2550631"/>
            <a:ext cx="1033900" cy="504412"/>
            <a:chOff x="3103238" y="432317"/>
            <a:chExt cx="1461287" cy="504412"/>
          </a:xfrm>
        </p:grpSpPr>
        <p:sp>
          <p:nvSpPr>
            <p:cNvPr id="426" name="Rounded Rectangle 425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7" name="TextBox 426"/>
            <p:cNvSpPr txBox="1"/>
            <p:nvPr/>
          </p:nvSpPr>
          <p:spPr>
            <a:xfrm>
              <a:off x="3103238" y="432317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network graph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28" name="Group 427"/>
          <p:cNvGrpSpPr/>
          <p:nvPr/>
        </p:nvGrpSpPr>
        <p:grpSpPr>
          <a:xfrm>
            <a:off x="5936687" y="2596585"/>
            <a:ext cx="1033900" cy="459826"/>
            <a:chOff x="3103238" y="457817"/>
            <a:chExt cx="1461287" cy="459826"/>
          </a:xfrm>
        </p:grpSpPr>
        <p:sp>
          <p:nvSpPr>
            <p:cNvPr id="429" name="Rounded Rectangle 42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0" name="TextBox 429"/>
            <p:cNvSpPr txBox="1"/>
            <p:nvPr/>
          </p:nvSpPr>
          <p:spPr>
            <a:xfrm>
              <a:off x="3103238" y="553253"/>
              <a:ext cx="1461287" cy="29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intent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31" name="Group 430"/>
          <p:cNvGrpSpPr/>
          <p:nvPr/>
        </p:nvGrpSpPr>
        <p:grpSpPr>
          <a:xfrm>
            <a:off x="4160760" y="2549087"/>
            <a:ext cx="1033900" cy="504412"/>
            <a:chOff x="3103238" y="432317"/>
            <a:chExt cx="1461287" cy="504412"/>
          </a:xfrm>
        </p:grpSpPr>
        <p:sp>
          <p:nvSpPr>
            <p:cNvPr id="432" name="Rounded Rectangle 43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3" name="TextBox 432"/>
            <p:cNvSpPr txBox="1"/>
            <p:nvPr/>
          </p:nvSpPr>
          <p:spPr>
            <a:xfrm>
              <a:off x="3103238" y="432317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err="1" smtClean="0">
                  <a:latin typeface="Arial" panose="020B0604020202020204"/>
                  <a:cs typeface="Arial" panose="020B0604020202020204"/>
                </a:rPr>
                <a:t>RESTful</a:t>
              </a:r>
              <a:endParaRPr lang="en-US" sz="1400" dirty="0" smtClean="0">
                <a:latin typeface="Arial" panose="020B0604020202020204"/>
                <a:cs typeface="Arial" panose="020B0604020202020204"/>
              </a:endParaRPr>
            </a:p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API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434" name="TextBox 433"/>
          <p:cNvSpPr txBox="1"/>
          <p:nvPr/>
        </p:nvSpPr>
        <p:spPr>
          <a:xfrm>
            <a:off x="5282722" y="2399633"/>
            <a:ext cx="62790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91" name="TextBox 390"/>
          <p:cNvSpPr txBox="1"/>
          <p:nvPr/>
        </p:nvSpPr>
        <p:spPr>
          <a:xfrm>
            <a:off x="2710618" y="2216488"/>
            <a:ext cx="4914815" cy="325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Interface, abstractions for network control apps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</p:txBody>
      </p:sp>
      <p:cxnSp>
        <p:nvCxnSpPr>
          <p:cNvPr id="549" name="Straight Connector 548"/>
          <p:cNvCxnSpPr/>
          <p:nvPr/>
        </p:nvCxnSpPr>
        <p:spPr bwMode="auto">
          <a:xfrm>
            <a:off x="2561183" y="2010842"/>
            <a:ext cx="4753400" cy="19546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7493875" y="3521589"/>
            <a:ext cx="14622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SDN</a:t>
            </a:r>
            <a:endParaRPr lang="en-US" sz="2400" dirty="0" smtClean="0"/>
          </a:p>
          <a:p>
            <a:pPr algn="ctr"/>
            <a:r>
              <a:rPr lang="en-US" sz="2400" dirty="0" smtClean="0"/>
              <a:t>controller</a:t>
            </a:r>
            <a:endParaRPr lang="en-US" sz="2400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3471457" y="5780474"/>
            <a:ext cx="2979208" cy="973667"/>
            <a:chOff x="2592388" y="5601756"/>
            <a:chExt cx="4027487" cy="939800"/>
          </a:xfrm>
        </p:grpSpPr>
        <p:sp>
          <p:nvSpPr>
            <p:cNvPr id="149" name="Freeform 2"/>
            <p:cNvSpPr/>
            <p:nvPr/>
          </p:nvSpPr>
          <p:spPr bwMode="auto">
            <a:xfrm>
              <a:off x="2592388" y="5601756"/>
              <a:ext cx="4027487" cy="939800"/>
            </a:xfrm>
            <a:custGeom>
              <a:avLst/>
              <a:gdLst>
                <a:gd name="T0" fmla="*/ 648763 w 10001"/>
                <a:gd name="T1" fmla="*/ 34777612 h 10125"/>
                <a:gd name="T2" fmla="*/ 115976403 w 10001"/>
                <a:gd name="T3" fmla="*/ 13733703 h 10125"/>
                <a:gd name="T4" fmla="*/ 507700960 w 10001"/>
                <a:gd name="T5" fmla="*/ 8662125 h 10125"/>
                <a:gd name="T6" fmla="*/ 810212713 w 10001"/>
                <a:gd name="T7" fmla="*/ 0 h 10125"/>
                <a:gd name="T8" fmla="*/ 1090015738 w 10001"/>
                <a:gd name="T9" fmla="*/ 8687929 h 10125"/>
                <a:gd name="T10" fmla="*/ 1310938763 w 10001"/>
                <a:gd name="T11" fmla="*/ 4279362 h 10125"/>
                <a:gd name="T12" fmla="*/ 1620263134 w 10001"/>
                <a:gd name="T13" fmla="*/ 25736690 h 10125"/>
                <a:gd name="T14" fmla="*/ 1394798364 w 10001"/>
                <a:gd name="T15" fmla="*/ 58525268 h 10125"/>
                <a:gd name="T16" fmla="*/ 1134622140 w 10001"/>
                <a:gd name="T17" fmla="*/ 80266624 h 10125"/>
                <a:gd name="T18" fmla="*/ 860820276 w 10001"/>
                <a:gd name="T19" fmla="*/ 76142271 h 10125"/>
                <a:gd name="T20" fmla="*/ 708996782 w 10001"/>
                <a:gd name="T21" fmla="*/ 85346835 h 10125"/>
                <a:gd name="T22" fmla="*/ 509322667 w 10001"/>
                <a:gd name="T23" fmla="*/ 86268164 h 10125"/>
                <a:gd name="T24" fmla="*/ 353443899 w 10001"/>
                <a:gd name="T25" fmla="*/ 67979516 h 10125"/>
                <a:gd name="T26" fmla="*/ 192536914 w 10001"/>
                <a:gd name="T27" fmla="*/ 64535347 h 10125"/>
                <a:gd name="T28" fmla="*/ 648763 w 10001"/>
                <a:gd name="T29" fmla="*/ 34777612 h 101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0001" h="10125">
                  <a:moveTo>
                    <a:pt x="4" y="4039"/>
                  </a:moveTo>
                  <a:cubicBezTo>
                    <a:pt x="-29" y="2271"/>
                    <a:pt x="194" y="2100"/>
                    <a:pt x="715" y="1595"/>
                  </a:cubicBezTo>
                  <a:cubicBezTo>
                    <a:pt x="1236" y="1089"/>
                    <a:pt x="2417" y="1272"/>
                    <a:pt x="3130" y="1006"/>
                  </a:cubicBezTo>
                  <a:cubicBezTo>
                    <a:pt x="3843" y="740"/>
                    <a:pt x="4397" y="0"/>
                    <a:pt x="4995" y="0"/>
                  </a:cubicBezTo>
                  <a:cubicBezTo>
                    <a:pt x="5593" y="1"/>
                    <a:pt x="6206" y="926"/>
                    <a:pt x="6720" y="1009"/>
                  </a:cubicBezTo>
                  <a:cubicBezTo>
                    <a:pt x="7234" y="1092"/>
                    <a:pt x="7536" y="241"/>
                    <a:pt x="8082" y="497"/>
                  </a:cubicBezTo>
                  <a:cubicBezTo>
                    <a:pt x="8628" y="756"/>
                    <a:pt x="9854" y="442"/>
                    <a:pt x="9989" y="2989"/>
                  </a:cubicBezTo>
                  <a:cubicBezTo>
                    <a:pt x="10124" y="5536"/>
                    <a:pt x="9098" y="5742"/>
                    <a:pt x="8599" y="6797"/>
                  </a:cubicBezTo>
                  <a:cubicBezTo>
                    <a:pt x="8100" y="7852"/>
                    <a:pt x="7544" y="8981"/>
                    <a:pt x="6995" y="9322"/>
                  </a:cubicBezTo>
                  <a:cubicBezTo>
                    <a:pt x="6446" y="9663"/>
                    <a:pt x="5793" y="8957"/>
                    <a:pt x="5307" y="8843"/>
                  </a:cubicBezTo>
                  <a:cubicBezTo>
                    <a:pt x="4819" y="8726"/>
                    <a:pt x="4628" y="10048"/>
                    <a:pt x="4371" y="9912"/>
                  </a:cubicBezTo>
                  <a:cubicBezTo>
                    <a:pt x="4114" y="9775"/>
                    <a:pt x="3505" y="10355"/>
                    <a:pt x="3140" y="10019"/>
                  </a:cubicBezTo>
                  <a:cubicBezTo>
                    <a:pt x="2774" y="9683"/>
                    <a:pt x="2820" y="8138"/>
                    <a:pt x="2179" y="7895"/>
                  </a:cubicBezTo>
                  <a:cubicBezTo>
                    <a:pt x="1586" y="6800"/>
                    <a:pt x="1549" y="8137"/>
                    <a:pt x="1187" y="7495"/>
                  </a:cubicBezTo>
                  <a:cubicBezTo>
                    <a:pt x="825" y="6852"/>
                    <a:pt x="-7" y="6157"/>
                    <a:pt x="4" y="4039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150" name="Straight Connector 149"/>
            <p:cNvCxnSpPr/>
            <p:nvPr/>
          </p:nvCxnSpPr>
          <p:spPr>
            <a:xfrm flipV="1">
              <a:off x="3262941" y="5752569"/>
              <a:ext cx="1316038" cy="131762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3151816" y="5939894"/>
              <a:ext cx="2259013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3164516" y="6044669"/>
              <a:ext cx="714375" cy="27622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 flipV="1">
              <a:off x="4182104" y="6238344"/>
              <a:ext cx="1247775" cy="825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4842504" y="5785906"/>
              <a:ext cx="1057275" cy="12382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 flipV="1">
              <a:off x="4126541" y="5939894"/>
              <a:ext cx="1790700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 flipV="1">
              <a:off x="5453691" y="5968469"/>
              <a:ext cx="588963" cy="269875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>
              <a:off x="4596441" y="5752569"/>
              <a:ext cx="814388" cy="401637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8" name="Group 347"/>
            <p:cNvGrpSpPr/>
            <p:nvPr/>
          </p:nvGrpSpPr>
          <p:grpSpPr bwMode="auto">
            <a:xfrm>
              <a:off x="5856401" y="5796097"/>
              <a:ext cx="588970" cy="242608"/>
              <a:chOff x="1871277" y="1576300"/>
              <a:chExt cx="1128371" cy="437861"/>
            </a:xfrm>
          </p:grpSpPr>
          <p:sp>
            <p:nvSpPr>
              <p:cNvPr id="200" name="Oval 199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01" name="Rectangle 200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2" name="Oval 201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203" name="Freeform 202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4" name="Freeform 203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5" name="Freeform 204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6" name="Freeform 205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207" name="Straight Connector 206"/>
              <p:cNvCxnSpPr>
                <a:endCxn id="202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9" name="Group 347"/>
            <p:cNvGrpSpPr/>
            <p:nvPr/>
          </p:nvGrpSpPr>
          <p:grpSpPr bwMode="auto">
            <a:xfrm>
              <a:off x="4375328" y="5654000"/>
              <a:ext cx="588970" cy="242608"/>
              <a:chOff x="1871277" y="1576300"/>
              <a:chExt cx="1128371" cy="437861"/>
            </a:xfrm>
          </p:grpSpPr>
          <p:sp>
            <p:nvSpPr>
              <p:cNvPr id="191" name="Oval 190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92" name="Rectangle 191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3" name="Oval 192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94" name="Freeform 193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5" name="Freeform 194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6" name="Freeform 195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7" name="Freeform 196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98" name="Straight Connector 197"/>
              <p:cNvCxnSpPr>
                <a:endCxn id="193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0" name="Group 347"/>
            <p:cNvGrpSpPr/>
            <p:nvPr/>
          </p:nvGrpSpPr>
          <p:grpSpPr bwMode="auto">
            <a:xfrm>
              <a:off x="2848241" y="5847813"/>
              <a:ext cx="588970" cy="242608"/>
              <a:chOff x="1871277" y="1576300"/>
              <a:chExt cx="1128371" cy="437861"/>
            </a:xfrm>
          </p:grpSpPr>
          <p:sp>
            <p:nvSpPr>
              <p:cNvPr id="182" name="Oval 181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83" name="Rectangle 182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4" name="Oval 183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85" name="Freeform 184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6" name="Freeform 185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7" name="Freeform 186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8" name="Freeform 187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89" name="Straight Connector 188"/>
              <p:cNvCxnSpPr>
                <a:endCxn id="184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1" name="Group 347"/>
            <p:cNvGrpSpPr/>
            <p:nvPr/>
          </p:nvGrpSpPr>
          <p:grpSpPr bwMode="auto">
            <a:xfrm>
              <a:off x="5166757" y="6114152"/>
              <a:ext cx="588970" cy="242608"/>
              <a:chOff x="1871277" y="1576300"/>
              <a:chExt cx="1128371" cy="437861"/>
            </a:xfrm>
          </p:grpSpPr>
          <p:sp>
            <p:nvSpPr>
              <p:cNvPr id="172" name="Oval 171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73" name="Rectangle 172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4" name="Oval 173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75" name="Freeform 174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7" name="Freeform 176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8" name="Freeform 177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9" name="Freeform 178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80" name="Straight Connector 179"/>
              <p:cNvCxnSpPr>
                <a:endCxn id="174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2" name="Group 347"/>
            <p:cNvGrpSpPr/>
            <p:nvPr/>
          </p:nvGrpSpPr>
          <p:grpSpPr bwMode="auto">
            <a:xfrm>
              <a:off x="3704088" y="6206732"/>
              <a:ext cx="588970" cy="242608"/>
              <a:chOff x="1871277" y="1576300"/>
              <a:chExt cx="1128371" cy="437861"/>
            </a:xfrm>
          </p:grpSpPr>
          <p:sp>
            <p:nvSpPr>
              <p:cNvPr id="163" name="Oval 162"/>
              <p:cNvSpPr/>
              <p:nvPr/>
            </p:nvSpPr>
            <p:spPr bwMode="auto">
              <a:xfrm flipV="1">
                <a:off x="1874446" y="1694641"/>
                <a:ext cx="1125202" cy="3195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64" name="Rectangle 163"/>
              <p:cNvSpPr/>
              <p:nvPr/>
            </p:nvSpPr>
            <p:spPr bwMode="auto">
              <a:xfrm>
                <a:off x="1871277" y="1739611"/>
                <a:ext cx="1128371" cy="11597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5" name="Oval 164"/>
              <p:cNvSpPr/>
              <p:nvPr/>
            </p:nvSpPr>
            <p:spPr bwMode="auto">
              <a:xfrm flipV="1">
                <a:off x="1871277" y="1576300"/>
                <a:ext cx="1125200" cy="31952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66" name="Freeform 165"/>
              <p:cNvSpPr/>
              <p:nvPr/>
            </p:nvSpPr>
            <p:spPr bwMode="auto">
              <a:xfrm>
                <a:off x="2159708" y="1673340"/>
                <a:ext cx="548339" cy="160943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7" name="Freeform 166"/>
              <p:cNvSpPr/>
              <p:nvPr/>
            </p:nvSpPr>
            <p:spPr bwMode="auto">
              <a:xfrm>
                <a:off x="2102655" y="1633103"/>
                <a:ext cx="662444" cy="111241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8" name="Freeform 167"/>
              <p:cNvSpPr/>
              <p:nvPr/>
            </p:nvSpPr>
            <p:spPr bwMode="auto">
              <a:xfrm>
                <a:off x="2536889" y="1727776"/>
                <a:ext cx="244057" cy="97040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9" name="Freeform 168"/>
              <p:cNvSpPr/>
              <p:nvPr/>
            </p:nvSpPr>
            <p:spPr bwMode="auto">
              <a:xfrm>
                <a:off x="2089977" y="1730144"/>
                <a:ext cx="240888" cy="97039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70" name="Straight Connector 169"/>
              <p:cNvCxnSpPr>
                <a:endCxn id="165" idx="2"/>
              </p:cNvCxnSpPr>
              <p:nvPr/>
            </p:nvCxnSpPr>
            <p:spPr bwMode="auto">
              <a:xfrm flipH="1" flipV="1">
                <a:off x="1871277" y="1737243"/>
                <a:ext cx="3169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 bwMode="auto">
              <a:xfrm flipH="1" flipV="1">
                <a:off x="2996477" y="1734877"/>
                <a:ext cx="3171" cy="123074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31" name="Rectangle 630"/>
          <p:cNvSpPr/>
          <p:nvPr/>
        </p:nvSpPr>
        <p:spPr>
          <a:xfrm>
            <a:off x="2606860" y="5724971"/>
            <a:ext cx="5334198" cy="1133029"/>
          </a:xfrm>
          <a:prstGeom prst="rect">
            <a:avLst/>
          </a:prstGeom>
          <a:solidFill>
            <a:schemeClr val="bg1">
              <a:alpha val="80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10" name="Group 209"/>
          <p:cNvGrpSpPr/>
          <p:nvPr/>
        </p:nvGrpSpPr>
        <p:grpSpPr>
          <a:xfrm>
            <a:off x="2861956" y="1276178"/>
            <a:ext cx="1023471" cy="590176"/>
            <a:chOff x="4721412" y="1277470"/>
            <a:chExt cx="1023471" cy="590176"/>
          </a:xfrm>
        </p:grpSpPr>
        <p:sp>
          <p:nvSpPr>
            <p:cNvPr id="211" name="Oval 210"/>
            <p:cNvSpPr/>
            <p:nvPr/>
          </p:nvSpPr>
          <p:spPr bwMode="auto">
            <a:xfrm>
              <a:off x="4721412" y="1277470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4792385" y="1374585"/>
              <a:ext cx="890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routing</a:t>
              </a:r>
              <a:endParaRPr lang="en-US" dirty="0"/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4075652" y="1301675"/>
            <a:ext cx="1023471" cy="590176"/>
            <a:chOff x="6106459" y="1967753"/>
            <a:chExt cx="1023471" cy="590176"/>
          </a:xfrm>
        </p:grpSpPr>
        <p:sp>
          <p:nvSpPr>
            <p:cNvPr id="214" name="Oval 213"/>
            <p:cNvSpPr/>
            <p:nvPr/>
          </p:nvSpPr>
          <p:spPr bwMode="auto">
            <a:xfrm>
              <a:off x="6106459" y="1967753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6177429" y="1997637"/>
              <a:ext cx="903087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access </a:t>
              </a:r>
              <a:endParaRPr lang="en-US" dirty="0" smtClean="0"/>
            </a:p>
            <a:p>
              <a:pPr algn="ctr">
                <a:lnSpc>
                  <a:spcPct val="80000"/>
                </a:lnSpc>
              </a:pPr>
              <a:r>
                <a:rPr lang="en-US" dirty="0" smtClean="0"/>
                <a:t>control</a:t>
              </a:r>
              <a:endParaRPr lang="en-US" dirty="0"/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5265545" y="1320598"/>
            <a:ext cx="1023471" cy="590176"/>
            <a:chOff x="6938682" y="977153"/>
            <a:chExt cx="1023471" cy="590176"/>
          </a:xfrm>
        </p:grpSpPr>
        <p:sp>
          <p:nvSpPr>
            <p:cNvPr id="217" name="Oval 216"/>
            <p:cNvSpPr/>
            <p:nvPr/>
          </p:nvSpPr>
          <p:spPr bwMode="auto">
            <a:xfrm>
              <a:off x="6938682" y="977153"/>
              <a:ext cx="1023471" cy="590176"/>
            </a:xfrm>
            <a:prstGeom prst="ellipse">
              <a:avLst/>
            </a:prstGeom>
            <a:solidFill>
              <a:srgbClr val="008000">
                <a:alpha val="70000"/>
              </a:srgbClr>
            </a:solidFill>
            <a:ln>
              <a:solidFill>
                <a:srgbClr val="0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6964568" y="1007037"/>
              <a:ext cx="993256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load</a:t>
              </a:r>
              <a:endParaRPr lang="en-US" dirty="0" smtClean="0"/>
            </a:p>
            <a:p>
              <a:pPr algn="ctr">
                <a:lnSpc>
                  <a:spcPct val="80000"/>
                </a:lnSpc>
              </a:pPr>
              <a:r>
                <a:rPr lang="en-US" dirty="0" smtClean="0"/>
                <a:t>balance</a:t>
              </a:r>
              <a:endParaRPr lang="en-US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2243683" y="1143000"/>
            <a:ext cx="4965002" cy="783590"/>
          </a:xfrm>
          <a:prstGeom prst="rect">
            <a:avLst/>
          </a:prstGeom>
          <a:solidFill>
            <a:schemeClr val="bg1">
              <a:alpha val="80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3" name="Freeform 222"/>
          <p:cNvSpPr/>
          <p:nvPr/>
        </p:nvSpPr>
        <p:spPr bwMode="auto">
          <a:xfrm rot="10800000">
            <a:off x="7562568" y="4626242"/>
            <a:ext cx="222179" cy="1166655"/>
          </a:xfrm>
          <a:custGeom>
            <a:avLst/>
            <a:gdLst>
              <a:gd name="connsiteX0" fmla="*/ 0 w 312616"/>
              <a:gd name="connsiteY0" fmla="*/ 644770 h 1367693"/>
              <a:gd name="connsiteX1" fmla="*/ 312616 w 312616"/>
              <a:gd name="connsiteY1" fmla="*/ 0 h 1367693"/>
              <a:gd name="connsiteX2" fmla="*/ 312616 w 312616"/>
              <a:gd name="connsiteY2" fmla="*/ 1016000 h 1367693"/>
              <a:gd name="connsiteX3" fmla="*/ 117231 w 312616"/>
              <a:gd name="connsiteY3" fmla="*/ 1367693 h 1367693"/>
              <a:gd name="connsiteX4" fmla="*/ 0 w 312616"/>
              <a:gd name="connsiteY4" fmla="*/ 644770 h 1367693"/>
              <a:gd name="connsiteX0-1" fmla="*/ 0 w 199855"/>
              <a:gd name="connsiteY0-2" fmla="*/ 733787 h 1367693"/>
              <a:gd name="connsiteX1-3" fmla="*/ 199855 w 199855"/>
              <a:gd name="connsiteY1-4" fmla="*/ 0 h 1367693"/>
              <a:gd name="connsiteX2-5" fmla="*/ 199855 w 199855"/>
              <a:gd name="connsiteY2-6" fmla="*/ 1016000 h 1367693"/>
              <a:gd name="connsiteX3-7" fmla="*/ 4470 w 199855"/>
              <a:gd name="connsiteY3-8" fmla="*/ 1367693 h 1367693"/>
              <a:gd name="connsiteX4-9" fmla="*/ 0 w 199855"/>
              <a:gd name="connsiteY4-10" fmla="*/ 733787 h 1367693"/>
              <a:gd name="connsiteX0-11" fmla="*/ 25203 w 225058"/>
              <a:gd name="connsiteY0-12" fmla="*/ 733787 h 1361758"/>
              <a:gd name="connsiteX1-13" fmla="*/ 225058 w 225058"/>
              <a:gd name="connsiteY1-14" fmla="*/ 0 h 1361758"/>
              <a:gd name="connsiteX2-15" fmla="*/ 225058 w 225058"/>
              <a:gd name="connsiteY2-16" fmla="*/ 1016000 h 1361758"/>
              <a:gd name="connsiteX3-17" fmla="*/ 0 w 225058"/>
              <a:gd name="connsiteY3-18" fmla="*/ 1361758 h 1361758"/>
              <a:gd name="connsiteX4-19" fmla="*/ 25203 w 225058"/>
              <a:gd name="connsiteY4-20" fmla="*/ 733787 h 1361758"/>
              <a:gd name="connsiteX0-21" fmla="*/ 25203 w 230992"/>
              <a:gd name="connsiteY0-22" fmla="*/ 787197 h 1415168"/>
              <a:gd name="connsiteX1-23" fmla="*/ 230992 w 230992"/>
              <a:gd name="connsiteY1-24" fmla="*/ 0 h 1415168"/>
              <a:gd name="connsiteX2-25" fmla="*/ 225058 w 230992"/>
              <a:gd name="connsiteY2-26" fmla="*/ 1069410 h 1415168"/>
              <a:gd name="connsiteX3-27" fmla="*/ 0 w 230992"/>
              <a:gd name="connsiteY3-28" fmla="*/ 1415168 h 1415168"/>
              <a:gd name="connsiteX4-29" fmla="*/ 25203 w 230992"/>
              <a:gd name="connsiteY4-30" fmla="*/ 787197 h 1415168"/>
              <a:gd name="connsiteX0-31" fmla="*/ 0 w 205789"/>
              <a:gd name="connsiteY0-32" fmla="*/ 787197 h 1427037"/>
              <a:gd name="connsiteX1-33" fmla="*/ 205789 w 205789"/>
              <a:gd name="connsiteY1-34" fmla="*/ 0 h 1427037"/>
              <a:gd name="connsiteX2-35" fmla="*/ 199855 w 205789"/>
              <a:gd name="connsiteY2-36" fmla="*/ 1069410 h 1427037"/>
              <a:gd name="connsiteX3-37" fmla="*/ 4471 w 205789"/>
              <a:gd name="connsiteY3-38" fmla="*/ 1427037 h 1427037"/>
              <a:gd name="connsiteX4-39" fmla="*/ 0 w 205789"/>
              <a:gd name="connsiteY4-40" fmla="*/ 787197 h 1427037"/>
              <a:gd name="connsiteX0-41" fmla="*/ 0 w 199855"/>
              <a:gd name="connsiteY0-42" fmla="*/ 745656 h 1385496"/>
              <a:gd name="connsiteX1-43" fmla="*/ 193920 w 199855"/>
              <a:gd name="connsiteY1-44" fmla="*/ 0 h 1385496"/>
              <a:gd name="connsiteX2-45" fmla="*/ 199855 w 199855"/>
              <a:gd name="connsiteY2-46" fmla="*/ 1027869 h 1385496"/>
              <a:gd name="connsiteX3-47" fmla="*/ 4471 w 199855"/>
              <a:gd name="connsiteY3-48" fmla="*/ 1385496 h 1385496"/>
              <a:gd name="connsiteX4-49" fmla="*/ 0 w 199855"/>
              <a:gd name="connsiteY4-50" fmla="*/ 745656 h 1385496"/>
              <a:gd name="connsiteX0-51" fmla="*/ 20385 w 220240"/>
              <a:gd name="connsiteY0-52" fmla="*/ 745656 h 1058154"/>
              <a:gd name="connsiteX1-53" fmla="*/ 214305 w 220240"/>
              <a:gd name="connsiteY1-54" fmla="*/ 0 h 1058154"/>
              <a:gd name="connsiteX2-55" fmla="*/ 220240 w 220240"/>
              <a:gd name="connsiteY2-56" fmla="*/ 1027869 h 1058154"/>
              <a:gd name="connsiteX3-57" fmla="*/ 68 w 220240"/>
              <a:gd name="connsiteY3-58" fmla="*/ 986902 h 1058154"/>
              <a:gd name="connsiteX4-59" fmla="*/ 20385 w 220240"/>
              <a:gd name="connsiteY4-60" fmla="*/ 745656 h 1058154"/>
              <a:gd name="connsiteX0-61" fmla="*/ 20385 w 220240"/>
              <a:gd name="connsiteY0-62" fmla="*/ 745656 h 1068836"/>
              <a:gd name="connsiteX1-63" fmla="*/ 214305 w 220240"/>
              <a:gd name="connsiteY1-64" fmla="*/ 0 h 1068836"/>
              <a:gd name="connsiteX2-65" fmla="*/ 220240 w 220240"/>
              <a:gd name="connsiteY2-66" fmla="*/ 1027869 h 1068836"/>
              <a:gd name="connsiteX3-67" fmla="*/ 68 w 220240"/>
              <a:gd name="connsiteY3-68" fmla="*/ 986902 h 1068836"/>
              <a:gd name="connsiteX4-69" fmla="*/ 20385 w 220240"/>
              <a:gd name="connsiteY4-70" fmla="*/ 745656 h 1068836"/>
              <a:gd name="connsiteX0-71" fmla="*/ 15446 w 215301"/>
              <a:gd name="connsiteY0-72" fmla="*/ 745656 h 1057581"/>
              <a:gd name="connsiteX1-73" fmla="*/ 209366 w 215301"/>
              <a:gd name="connsiteY1-74" fmla="*/ 0 h 1057581"/>
              <a:gd name="connsiteX2-75" fmla="*/ 215301 w 215301"/>
              <a:gd name="connsiteY2-76" fmla="*/ 1027869 h 1057581"/>
              <a:gd name="connsiteX3-77" fmla="*/ 87 w 215301"/>
              <a:gd name="connsiteY3-78" fmla="*/ 888484 h 1057581"/>
              <a:gd name="connsiteX4-79" fmla="*/ 15446 w 215301"/>
              <a:gd name="connsiteY4-80" fmla="*/ 745656 h 1057581"/>
              <a:gd name="connsiteX0-81" fmla="*/ 15446 w 215301"/>
              <a:gd name="connsiteY0-82" fmla="*/ 745656 h 1063397"/>
              <a:gd name="connsiteX1-83" fmla="*/ 209366 w 215301"/>
              <a:gd name="connsiteY1-84" fmla="*/ 0 h 1063397"/>
              <a:gd name="connsiteX2-85" fmla="*/ 215301 w 215301"/>
              <a:gd name="connsiteY2-86" fmla="*/ 1027869 h 1063397"/>
              <a:gd name="connsiteX3-87" fmla="*/ 87 w 215301"/>
              <a:gd name="connsiteY3-88" fmla="*/ 888484 h 1063397"/>
              <a:gd name="connsiteX4-89" fmla="*/ 15446 w 215301"/>
              <a:gd name="connsiteY4-90" fmla="*/ 745656 h 1063397"/>
              <a:gd name="connsiteX0-91" fmla="*/ 15446 w 215301"/>
              <a:gd name="connsiteY0-92" fmla="*/ 745656 h 1027869"/>
              <a:gd name="connsiteX1-93" fmla="*/ 209366 w 215301"/>
              <a:gd name="connsiteY1-94" fmla="*/ 0 h 1027869"/>
              <a:gd name="connsiteX2-95" fmla="*/ 215301 w 215301"/>
              <a:gd name="connsiteY2-96" fmla="*/ 1027869 h 1027869"/>
              <a:gd name="connsiteX3-97" fmla="*/ 87 w 215301"/>
              <a:gd name="connsiteY3-98" fmla="*/ 888484 h 1027869"/>
              <a:gd name="connsiteX4-99" fmla="*/ 15446 w 215301"/>
              <a:gd name="connsiteY4-100" fmla="*/ 745656 h 1027869"/>
              <a:gd name="connsiteX0-101" fmla="*/ 2945 w 215465"/>
              <a:gd name="connsiteY0-102" fmla="*/ 0 h 1166325"/>
              <a:gd name="connsiteX1-103" fmla="*/ 209530 w 215465"/>
              <a:gd name="connsiteY1-104" fmla="*/ 138456 h 1166325"/>
              <a:gd name="connsiteX2-105" fmla="*/ 215465 w 215465"/>
              <a:gd name="connsiteY2-106" fmla="*/ 1166325 h 1166325"/>
              <a:gd name="connsiteX3-107" fmla="*/ 251 w 215465"/>
              <a:gd name="connsiteY3-108" fmla="*/ 1026940 h 1166325"/>
              <a:gd name="connsiteX4-109" fmla="*/ 2945 w 215465"/>
              <a:gd name="connsiteY4-110" fmla="*/ 0 h 1166325"/>
              <a:gd name="connsiteX0-111" fmla="*/ 11247 w 223767"/>
              <a:gd name="connsiteY0-112" fmla="*/ 0 h 1166325"/>
              <a:gd name="connsiteX1-113" fmla="*/ 217832 w 223767"/>
              <a:gd name="connsiteY1-114" fmla="*/ 138456 h 1166325"/>
              <a:gd name="connsiteX2-115" fmla="*/ 223767 w 223767"/>
              <a:gd name="connsiteY2-116" fmla="*/ 1166325 h 1166325"/>
              <a:gd name="connsiteX3-117" fmla="*/ 110 w 223767"/>
              <a:gd name="connsiteY3-118" fmla="*/ 226631 h 1166325"/>
              <a:gd name="connsiteX4-119" fmla="*/ 11247 w 223767"/>
              <a:gd name="connsiteY4-120" fmla="*/ 0 h 1166325"/>
              <a:gd name="connsiteX0-121" fmla="*/ 11247 w 223767"/>
              <a:gd name="connsiteY0-122" fmla="*/ 0 h 1166325"/>
              <a:gd name="connsiteX1-123" fmla="*/ 217832 w 223767"/>
              <a:gd name="connsiteY1-124" fmla="*/ 138456 h 1166325"/>
              <a:gd name="connsiteX2-125" fmla="*/ 223767 w 223767"/>
              <a:gd name="connsiteY2-126" fmla="*/ 1166325 h 1166325"/>
              <a:gd name="connsiteX3-127" fmla="*/ 110 w 223767"/>
              <a:gd name="connsiteY3-128" fmla="*/ 226631 h 1166325"/>
              <a:gd name="connsiteX4-129" fmla="*/ 11247 w 223767"/>
              <a:gd name="connsiteY4-130" fmla="*/ 0 h 1166325"/>
              <a:gd name="connsiteX0-131" fmla="*/ 11247 w 223767"/>
              <a:gd name="connsiteY0-132" fmla="*/ 0 h 1166325"/>
              <a:gd name="connsiteX1-133" fmla="*/ 217832 w 223767"/>
              <a:gd name="connsiteY1-134" fmla="*/ 138456 h 1166325"/>
              <a:gd name="connsiteX2-135" fmla="*/ 223767 w 223767"/>
              <a:gd name="connsiteY2-136" fmla="*/ 1166325 h 1166325"/>
              <a:gd name="connsiteX3-137" fmla="*/ 110 w 223767"/>
              <a:gd name="connsiteY3-138" fmla="*/ 226631 h 1166325"/>
              <a:gd name="connsiteX4-139" fmla="*/ 11247 w 223767"/>
              <a:gd name="connsiteY4-140" fmla="*/ 0 h 11663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23767" h="1166325">
                <a:moveTo>
                  <a:pt x="11247" y="0"/>
                </a:moveTo>
                <a:lnTo>
                  <a:pt x="217832" y="138456"/>
                </a:lnTo>
                <a:cubicBezTo>
                  <a:pt x="219810" y="481079"/>
                  <a:pt x="221789" y="823702"/>
                  <a:pt x="223767" y="1166325"/>
                </a:cubicBezTo>
                <a:cubicBezTo>
                  <a:pt x="98607" y="641817"/>
                  <a:pt x="99941" y="672062"/>
                  <a:pt x="110" y="226631"/>
                </a:cubicBezTo>
                <a:cubicBezTo>
                  <a:pt x="-1380" y="13351"/>
                  <a:pt x="12737" y="213280"/>
                  <a:pt x="11247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grpSp>
        <p:nvGrpSpPr>
          <p:cNvPr id="224" name="Group 950"/>
          <p:cNvGrpSpPr/>
          <p:nvPr/>
        </p:nvGrpSpPr>
        <p:grpSpPr bwMode="auto">
          <a:xfrm>
            <a:off x="7763077" y="5170004"/>
            <a:ext cx="251561" cy="564103"/>
            <a:chOff x="4140" y="429"/>
            <a:chExt cx="1425" cy="2396"/>
          </a:xfrm>
        </p:grpSpPr>
        <p:sp>
          <p:nvSpPr>
            <p:cNvPr id="226" name="Freeform 951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4"/>
                <a:gd name="T16" fmla="*/ 0 h 2742"/>
                <a:gd name="T17" fmla="*/ 354 w 354"/>
                <a:gd name="T18" fmla="*/ 2742 h 27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Rectangle 952"/>
            <p:cNvSpPr>
              <a:spLocks noChangeArrowheads="1"/>
            </p:cNvSpPr>
            <p:nvPr/>
          </p:nvSpPr>
          <p:spPr bwMode="auto">
            <a:xfrm>
              <a:off x="4210" y="429"/>
              <a:ext cx="1046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8" name="Freeform 953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1"/>
                <a:gd name="T13" fmla="*/ 0 h 2537"/>
                <a:gd name="T14" fmla="*/ 211 w 211"/>
                <a:gd name="T15" fmla="*/ 2537 h 253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954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Rectangle 955"/>
            <p:cNvSpPr>
              <a:spLocks noChangeArrowheads="1"/>
            </p:cNvSpPr>
            <p:nvPr/>
          </p:nvSpPr>
          <p:spPr bwMode="auto">
            <a:xfrm>
              <a:off x="4210" y="690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31" name="Group 956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56" name="AutoShape 957"/>
              <p:cNvSpPr>
                <a:spLocks noChangeArrowheads="1"/>
              </p:cNvSpPr>
              <p:nvPr/>
            </p:nvSpPr>
            <p:spPr bwMode="auto">
              <a:xfrm>
                <a:off x="613" y="2566"/>
                <a:ext cx="721" cy="14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7" name="AutoShape 958"/>
              <p:cNvSpPr>
                <a:spLocks noChangeArrowheads="1"/>
              </p:cNvSpPr>
              <p:nvPr/>
            </p:nvSpPr>
            <p:spPr bwMode="auto">
              <a:xfrm>
                <a:off x="625" y="2581"/>
                <a:ext cx="696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32" name="Rectangle 959"/>
            <p:cNvSpPr>
              <a:spLocks noChangeArrowheads="1"/>
            </p:cNvSpPr>
            <p:nvPr/>
          </p:nvSpPr>
          <p:spPr bwMode="auto">
            <a:xfrm>
              <a:off x="4220" y="1022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33" name="Group 960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54" name="AutoShape 961"/>
              <p:cNvSpPr>
                <a:spLocks noChangeArrowheads="1"/>
              </p:cNvSpPr>
              <p:nvPr/>
            </p:nvSpPr>
            <p:spPr bwMode="auto">
              <a:xfrm>
                <a:off x="615" y="2564"/>
                <a:ext cx="721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5" name="AutoShape 962"/>
              <p:cNvSpPr>
                <a:spLocks noChangeArrowheads="1"/>
              </p:cNvSpPr>
              <p:nvPr/>
            </p:nvSpPr>
            <p:spPr bwMode="auto">
              <a:xfrm>
                <a:off x="628" y="2581"/>
                <a:ext cx="696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34" name="Rectangle 963"/>
            <p:cNvSpPr>
              <a:spLocks noChangeArrowheads="1"/>
            </p:cNvSpPr>
            <p:nvPr/>
          </p:nvSpPr>
          <p:spPr bwMode="auto">
            <a:xfrm>
              <a:off x="4220" y="1354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5" name="Rectangle 964"/>
            <p:cNvSpPr>
              <a:spLocks noChangeArrowheads="1"/>
            </p:cNvSpPr>
            <p:nvPr/>
          </p:nvSpPr>
          <p:spPr bwMode="auto">
            <a:xfrm>
              <a:off x="4230" y="1655"/>
              <a:ext cx="598" cy="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36" name="Group 965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52" name="AutoShape 966"/>
              <p:cNvSpPr>
                <a:spLocks noChangeArrowheads="1"/>
              </p:cNvSpPr>
              <p:nvPr/>
            </p:nvSpPr>
            <p:spPr bwMode="auto">
              <a:xfrm>
                <a:off x="618" y="2586"/>
                <a:ext cx="720" cy="12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3" name="AutoShape 967"/>
              <p:cNvSpPr>
                <a:spLocks noChangeArrowheads="1"/>
              </p:cNvSpPr>
              <p:nvPr/>
            </p:nvSpPr>
            <p:spPr bwMode="auto">
              <a:xfrm>
                <a:off x="630" y="2586"/>
                <a:ext cx="695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37" name="Freeform 968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28"/>
                <a:gd name="T16" fmla="*/ 0 h 226"/>
                <a:gd name="T17" fmla="*/ 328 w 328"/>
                <a:gd name="T18" fmla="*/ 226 h 2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38" name="Group 969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0" name="AutoShape 970"/>
              <p:cNvSpPr>
                <a:spLocks noChangeArrowheads="1"/>
              </p:cNvSpPr>
              <p:nvPr/>
            </p:nvSpPr>
            <p:spPr bwMode="auto">
              <a:xfrm>
                <a:off x="613" y="2571"/>
                <a:ext cx="732" cy="134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1" name="AutoShape 971"/>
              <p:cNvSpPr>
                <a:spLocks noChangeArrowheads="1"/>
              </p:cNvSpPr>
              <p:nvPr/>
            </p:nvSpPr>
            <p:spPr bwMode="auto">
              <a:xfrm>
                <a:off x="625" y="2587"/>
                <a:ext cx="720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39" name="Rectangle 972"/>
            <p:cNvSpPr>
              <a:spLocks noChangeArrowheads="1"/>
            </p:cNvSpPr>
            <p:nvPr/>
          </p:nvSpPr>
          <p:spPr bwMode="auto">
            <a:xfrm>
              <a:off x="5246" y="429"/>
              <a:ext cx="70" cy="2285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0" name="Freeform 973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6"/>
                <a:gd name="T16" fmla="*/ 0 h 256"/>
                <a:gd name="T17" fmla="*/ 296 w 296"/>
                <a:gd name="T18" fmla="*/ 256 h 25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1" name="Freeform 974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288"/>
                <a:gd name="T17" fmla="*/ 304 w 304"/>
                <a:gd name="T18" fmla="*/ 288 h 28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Oval 975"/>
            <p:cNvSpPr>
              <a:spLocks noChangeArrowheads="1"/>
            </p:cNvSpPr>
            <p:nvPr/>
          </p:nvSpPr>
          <p:spPr bwMode="auto">
            <a:xfrm>
              <a:off x="5515" y="2611"/>
              <a:ext cx="50" cy="95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3" name="Freeform 976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40"/>
                <a:gd name="T17" fmla="*/ 306 w 306"/>
                <a:gd name="T18" fmla="*/ 240 h 2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AutoShape 977"/>
            <p:cNvSpPr>
              <a:spLocks noChangeArrowheads="1"/>
            </p:cNvSpPr>
            <p:nvPr/>
          </p:nvSpPr>
          <p:spPr bwMode="auto">
            <a:xfrm>
              <a:off x="4140" y="2675"/>
              <a:ext cx="1196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5" name="AutoShape 978"/>
            <p:cNvSpPr>
              <a:spLocks noChangeArrowheads="1"/>
            </p:cNvSpPr>
            <p:nvPr/>
          </p:nvSpPr>
          <p:spPr bwMode="auto">
            <a:xfrm>
              <a:off x="4210" y="2714"/>
              <a:ext cx="1066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6" name="Oval 979"/>
            <p:cNvSpPr>
              <a:spLocks noChangeArrowheads="1"/>
            </p:cNvSpPr>
            <p:nvPr/>
          </p:nvSpPr>
          <p:spPr bwMode="auto">
            <a:xfrm>
              <a:off x="4309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7" name="Oval 980"/>
            <p:cNvSpPr>
              <a:spLocks noChangeArrowheads="1"/>
            </p:cNvSpPr>
            <p:nvPr/>
          </p:nvSpPr>
          <p:spPr bwMode="auto">
            <a:xfrm>
              <a:off x="4489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wrap="none" anchor="ctr"/>
            <a:lstStyle/>
            <a:p>
              <a:pPr algn="ctr" eaLnBrk="1" hangingPunct="1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248" name="Oval 981"/>
            <p:cNvSpPr>
              <a:spLocks noChangeArrowheads="1"/>
            </p:cNvSpPr>
            <p:nvPr/>
          </p:nvSpPr>
          <p:spPr bwMode="auto">
            <a:xfrm>
              <a:off x="4658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9" name="Rectangle 982"/>
            <p:cNvSpPr>
              <a:spLocks noChangeArrowheads="1"/>
            </p:cNvSpPr>
            <p:nvPr/>
          </p:nvSpPr>
          <p:spPr bwMode="auto">
            <a:xfrm>
              <a:off x="5067" y="1837"/>
              <a:ext cx="80" cy="759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76" name="Text Box 167"/>
          <p:cNvSpPr txBox="1">
            <a:spLocks noChangeArrowheads="1"/>
          </p:cNvSpPr>
          <p:nvPr/>
        </p:nvSpPr>
        <p:spPr bwMode="auto">
          <a:xfrm>
            <a:off x="542925" y="236538"/>
            <a:ext cx="6168952" cy="64633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36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Components of SDN controller</a:t>
            </a:r>
            <a:endParaRPr lang="en-US" sz="36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pic>
        <p:nvPicPr>
          <p:cNvPr id="209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776288"/>
            <a:ext cx="6181825" cy="1569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29508" y="4804221"/>
            <a:ext cx="1989074" cy="1343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i="1" dirty="0" smtClean="0">
                <a:solidFill>
                  <a:srgbClr val="CC0000"/>
                </a:solidFill>
                <a:latin typeface="+mn-lt"/>
              </a:rPr>
              <a:t>communication layer</a:t>
            </a:r>
            <a:r>
              <a:rPr lang="en-US" dirty="0" smtClean="0">
                <a:latin typeface="+mn-lt"/>
              </a:rPr>
              <a:t>: communicate between SDN controller and controlled switches</a:t>
            </a:r>
            <a:endParaRPr lang="en-US" dirty="0">
              <a:latin typeface="+mn-lt"/>
            </a:endParaRPr>
          </a:p>
        </p:txBody>
      </p:sp>
      <p:sp>
        <p:nvSpPr>
          <p:cNvPr id="219" name="TextBox 218"/>
          <p:cNvSpPr txBox="1"/>
          <p:nvPr/>
        </p:nvSpPr>
        <p:spPr>
          <a:xfrm>
            <a:off x="213602" y="3120682"/>
            <a:ext cx="2127384" cy="159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CC0000"/>
                </a:solidFill>
                <a:latin typeface="+mn-lt"/>
              </a:rPr>
              <a:t>N</a:t>
            </a:r>
            <a:r>
              <a:rPr lang="en-US" dirty="0" smtClean="0">
                <a:solidFill>
                  <a:srgbClr val="CC0000"/>
                </a:solidFill>
                <a:latin typeface="+mn-lt"/>
              </a:rPr>
              <a:t>etwork-wide state management layer</a:t>
            </a:r>
            <a:r>
              <a:rPr lang="en-US" dirty="0" smtClean="0">
                <a:latin typeface="+mn-lt"/>
              </a:rPr>
              <a:t>: state of networks links, switches, services: a </a:t>
            </a:r>
            <a:r>
              <a:rPr lang="en-US" i="1" dirty="0" smtClean="0">
                <a:solidFill>
                  <a:srgbClr val="000099"/>
                </a:solidFill>
                <a:latin typeface="+mn-lt"/>
              </a:rPr>
              <a:t>distributed database</a:t>
            </a:r>
            <a:endParaRPr lang="en-US" i="1" dirty="0">
              <a:solidFill>
                <a:srgbClr val="000099"/>
              </a:solidFill>
              <a:latin typeface="+mn-lt"/>
            </a:endParaRPr>
          </a:p>
        </p:txBody>
      </p:sp>
      <p:sp>
        <p:nvSpPr>
          <p:cNvPr id="220" name="TextBox 219"/>
          <p:cNvSpPr txBox="1"/>
          <p:nvPr/>
        </p:nvSpPr>
        <p:spPr>
          <a:xfrm>
            <a:off x="267459" y="1957325"/>
            <a:ext cx="2127384" cy="1094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CC0000"/>
                </a:solidFill>
                <a:latin typeface="+mn-lt"/>
              </a:rPr>
              <a:t>Interface layer to network control apps:  </a:t>
            </a:r>
            <a:r>
              <a:rPr lang="en-US" dirty="0" smtClean="0">
                <a:latin typeface="+mn-lt"/>
              </a:rPr>
              <a:t>abstractions API</a:t>
            </a:r>
            <a:endParaRPr lang="en-US" i="1" dirty="0">
              <a:latin typeface="+mn-lt"/>
            </a:endParaRPr>
          </a:p>
        </p:txBody>
      </p:sp>
      <p:sp>
        <p:nvSpPr>
          <p:cNvPr id="22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22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19" grpId="0"/>
      <p:bldP spid="220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Picture 1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58" y="854421"/>
            <a:ext cx="4626765" cy="24274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6916"/>
            <a:ext cx="7772400" cy="1143000"/>
          </a:xfrm>
        </p:spPr>
        <p:txBody>
          <a:bodyPr/>
          <a:lstStyle/>
          <a:p>
            <a:r>
              <a:rPr lang="en-US" dirty="0" smtClean="0"/>
              <a:t>OpenFlow protocol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350693"/>
            <a:ext cx="3810000" cy="4648200"/>
          </a:xfrm>
        </p:spPr>
        <p:txBody>
          <a:bodyPr/>
          <a:lstStyle/>
          <a:p>
            <a:r>
              <a:rPr lang="en-US" dirty="0" smtClean="0"/>
              <a:t>operates between controller, switch</a:t>
            </a:r>
            <a:endParaRPr lang="en-US" dirty="0" smtClean="0"/>
          </a:p>
          <a:p>
            <a:r>
              <a:rPr lang="en-US" dirty="0" smtClean="0"/>
              <a:t>TCP used to exchange messages</a:t>
            </a:r>
            <a:endParaRPr lang="en-US" dirty="0" smtClean="0"/>
          </a:p>
          <a:p>
            <a:pPr lvl="1"/>
            <a:r>
              <a:rPr lang="en-US" dirty="0" smtClean="0"/>
              <a:t>optional encryption</a:t>
            </a:r>
            <a:endParaRPr lang="en-US" dirty="0" smtClean="0"/>
          </a:p>
          <a:p>
            <a:r>
              <a:rPr lang="en-US" dirty="0" smtClean="0"/>
              <a:t>three classes of  OpenFlow messages:</a:t>
            </a:r>
            <a:endParaRPr lang="en-US" dirty="0" smtClean="0"/>
          </a:p>
          <a:p>
            <a:pPr lvl="1"/>
            <a:r>
              <a:rPr lang="en-US" dirty="0" smtClean="0"/>
              <a:t>controller-to-switch</a:t>
            </a:r>
            <a:endParaRPr lang="en-US" dirty="0" smtClean="0"/>
          </a:p>
          <a:p>
            <a:pPr lvl="1"/>
            <a:r>
              <a:rPr lang="en-US" dirty="0" smtClean="0"/>
              <a:t>asynchronous (switch to controller)</a:t>
            </a:r>
            <a:endParaRPr lang="en-US" dirty="0" smtClean="0"/>
          </a:p>
          <a:p>
            <a:pPr lvl="1"/>
            <a:r>
              <a:rPr lang="en-US" dirty="0" smtClean="0"/>
              <a:t>symmetric (</a:t>
            </a:r>
            <a:r>
              <a:rPr lang="en-US" dirty="0" err="1" smtClean="0"/>
              <a:t>misc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460628" y="1850015"/>
            <a:ext cx="3899341" cy="4512949"/>
            <a:chOff x="460628" y="1850015"/>
            <a:chExt cx="3899341" cy="4512949"/>
          </a:xfrm>
        </p:grpSpPr>
        <p:sp>
          <p:nvSpPr>
            <p:cNvPr id="9" name="Cloud 8"/>
            <p:cNvSpPr/>
            <p:nvPr/>
          </p:nvSpPr>
          <p:spPr>
            <a:xfrm>
              <a:off x="460628" y="4246149"/>
              <a:ext cx="3899341" cy="2116815"/>
            </a:xfrm>
            <a:prstGeom prst="cloud">
              <a:avLst/>
            </a:prstGeom>
            <a:noFill/>
            <a:ln>
              <a:solidFill>
                <a:srgbClr val="000090"/>
              </a:solidFill>
            </a:ln>
            <a:effectLst>
              <a:outerShdw blurRad="40000" dist="23000" dir="5400000" rotWithShape="0">
                <a:schemeClr val="accent6">
                  <a:lumMod val="40000"/>
                  <a:lumOff val="60000"/>
                  <a:alpha val="35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/>
            </a:p>
          </p:txBody>
        </p:sp>
        <p:cxnSp>
          <p:nvCxnSpPr>
            <p:cNvPr id="13" name="Straight Connector 12"/>
            <p:cNvCxnSpPr/>
            <p:nvPr/>
          </p:nvCxnSpPr>
          <p:spPr>
            <a:xfrm flipV="1">
              <a:off x="1124345" y="4538650"/>
              <a:ext cx="1203228" cy="819025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124345" y="5357675"/>
              <a:ext cx="1203228" cy="642373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2133750" y="4795599"/>
              <a:ext cx="319671" cy="102779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404480" y="4715303"/>
              <a:ext cx="1307416" cy="33724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596747" y="5245260"/>
              <a:ext cx="1115149" cy="754789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4" name="Group 950"/>
            <p:cNvGrpSpPr/>
            <p:nvPr/>
          </p:nvGrpSpPr>
          <p:grpSpPr bwMode="auto">
            <a:xfrm>
              <a:off x="1839080" y="2785594"/>
              <a:ext cx="549038" cy="880838"/>
              <a:chOff x="4140" y="429"/>
              <a:chExt cx="1425" cy="2396"/>
            </a:xfrm>
          </p:grpSpPr>
          <p:sp>
            <p:nvSpPr>
              <p:cNvPr id="227" name="Freeform 951"/>
              <p:cNvSpPr/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6 w 354"/>
                  <a:gd name="T1" fmla="*/ 0 h 2742"/>
                  <a:gd name="T2" fmla="*/ 30 w 354"/>
                  <a:gd name="T3" fmla="*/ 46 h 2742"/>
                  <a:gd name="T4" fmla="*/ 30 w 354"/>
                  <a:gd name="T5" fmla="*/ 354 h 2742"/>
                  <a:gd name="T6" fmla="*/ 0 w 354"/>
                  <a:gd name="T7" fmla="*/ 371 h 2742"/>
                  <a:gd name="T8" fmla="*/ 6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54"/>
                  <a:gd name="T16" fmla="*/ 0 h 2742"/>
                  <a:gd name="T17" fmla="*/ 354 w 354"/>
                  <a:gd name="T18" fmla="*/ 2742 h 274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8" name="Rectangle 952"/>
              <p:cNvSpPr>
                <a:spLocks noChangeArrowheads="1"/>
              </p:cNvSpPr>
              <p:nvPr/>
            </p:nvSpPr>
            <p:spPr bwMode="auto">
              <a:xfrm>
                <a:off x="4210" y="429"/>
                <a:ext cx="1046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9" name="Freeform 953"/>
              <p:cNvSpPr/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18 w 211"/>
                  <a:gd name="T3" fmla="*/ 30 h 2537"/>
                  <a:gd name="T4" fmla="*/ 2 w 211"/>
                  <a:gd name="T5" fmla="*/ 338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1"/>
                  <a:gd name="T13" fmla="*/ 0 h 2537"/>
                  <a:gd name="T14" fmla="*/ 211 w 211"/>
                  <a:gd name="T15" fmla="*/ 2537 h 253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0" name="Freeform 954"/>
              <p:cNvSpPr/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8 h 226"/>
                  <a:gd name="T4" fmla="*/ 29 w 328"/>
                  <a:gd name="T5" fmla="*/ 32 h 226"/>
                  <a:gd name="T6" fmla="*/ 0 w 328"/>
                  <a:gd name="T7" fmla="*/ 13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1" name="Rectangle 955"/>
              <p:cNvSpPr>
                <a:spLocks noChangeArrowheads="1"/>
              </p:cNvSpPr>
              <p:nvPr/>
            </p:nvSpPr>
            <p:spPr bwMode="auto">
              <a:xfrm>
                <a:off x="4210" y="690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232" name="Group 956"/>
              <p:cNvGrpSpPr/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257" name="AutoShape 957"/>
                <p:cNvSpPr>
                  <a:spLocks noChangeArrowheads="1"/>
                </p:cNvSpPr>
                <p:nvPr/>
              </p:nvSpPr>
              <p:spPr bwMode="auto">
                <a:xfrm>
                  <a:off x="613" y="2566"/>
                  <a:ext cx="721" cy="14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8" name="AutoShape 958"/>
                <p:cNvSpPr>
                  <a:spLocks noChangeArrowheads="1"/>
                </p:cNvSpPr>
                <p:nvPr/>
              </p:nvSpPr>
              <p:spPr bwMode="auto">
                <a:xfrm>
                  <a:off x="625" y="2581"/>
                  <a:ext cx="696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33" name="Rectangle 959"/>
              <p:cNvSpPr>
                <a:spLocks noChangeArrowheads="1"/>
              </p:cNvSpPr>
              <p:nvPr/>
            </p:nvSpPr>
            <p:spPr bwMode="auto">
              <a:xfrm>
                <a:off x="4220" y="1022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234" name="Group 960"/>
              <p:cNvGrpSpPr/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255" name="AutoShape 961"/>
                <p:cNvSpPr>
                  <a:spLocks noChangeArrowheads="1"/>
                </p:cNvSpPr>
                <p:nvPr/>
              </p:nvSpPr>
              <p:spPr bwMode="auto">
                <a:xfrm>
                  <a:off x="615" y="2564"/>
                  <a:ext cx="721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6" name="AutoShape 962"/>
                <p:cNvSpPr>
                  <a:spLocks noChangeArrowheads="1"/>
                </p:cNvSpPr>
                <p:nvPr/>
              </p:nvSpPr>
              <p:spPr bwMode="auto">
                <a:xfrm>
                  <a:off x="628" y="2581"/>
                  <a:ext cx="696" cy="107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35" name="Rectangle 963"/>
              <p:cNvSpPr>
                <a:spLocks noChangeArrowheads="1"/>
              </p:cNvSpPr>
              <p:nvPr/>
            </p:nvSpPr>
            <p:spPr bwMode="auto">
              <a:xfrm>
                <a:off x="4220" y="1354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6" name="Rectangle 964"/>
              <p:cNvSpPr>
                <a:spLocks noChangeArrowheads="1"/>
              </p:cNvSpPr>
              <p:nvPr/>
            </p:nvSpPr>
            <p:spPr bwMode="auto">
              <a:xfrm>
                <a:off x="4230" y="1655"/>
                <a:ext cx="598" cy="47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237" name="Group 965"/>
              <p:cNvGrpSpPr/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253" name="AutoShape 966"/>
                <p:cNvSpPr>
                  <a:spLocks noChangeArrowheads="1"/>
                </p:cNvSpPr>
                <p:nvPr/>
              </p:nvSpPr>
              <p:spPr bwMode="auto">
                <a:xfrm>
                  <a:off x="618" y="2586"/>
                  <a:ext cx="720" cy="12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4" name="AutoShape 967"/>
                <p:cNvSpPr>
                  <a:spLocks noChangeArrowheads="1"/>
                </p:cNvSpPr>
                <p:nvPr/>
              </p:nvSpPr>
              <p:spPr bwMode="auto">
                <a:xfrm>
                  <a:off x="630" y="2586"/>
                  <a:ext cx="695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38" name="Freeform 968"/>
              <p:cNvSpPr/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29 w 328"/>
                  <a:gd name="T3" fmla="*/ 17 h 226"/>
                  <a:gd name="T4" fmla="*/ 29 w 328"/>
                  <a:gd name="T5" fmla="*/ 30 h 226"/>
                  <a:gd name="T6" fmla="*/ 0 w 328"/>
                  <a:gd name="T7" fmla="*/ 12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8"/>
                  <a:gd name="T16" fmla="*/ 0 h 226"/>
                  <a:gd name="T17" fmla="*/ 328 w 328"/>
                  <a:gd name="T18" fmla="*/ 226 h 22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39" name="Group 969"/>
              <p:cNvGrpSpPr/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251" name="AutoShape 970"/>
                <p:cNvSpPr>
                  <a:spLocks noChangeArrowheads="1"/>
                </p:cNvSpPr>
                <p:nvPr/>
              </p:nvSpPr>
              <p:spPr bwMode="auto">
                <a:xfrm>
                  <a:off x="613" y="2571"/>
                  <a:ext cx="732" cy="13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2" name="AutoShape 971"/>
                <p:cNvSpPr>
                  <a:spLocks noChangeArrowheads="1"/>
                </p:cNvSpPr>
                <p:nvPr/>
              </p:nvSpPr>
              <p:spPr bwMode="auto">
                <a:xfrm>
                  <a:off x="625" y="2587"/>
                  <a:ext cx="720" cy="103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40" name="Rectangle 972"/>
              <p:cNvSpPr>
                <a:spLocks noChangeArrowheads="1"/>
              </p:cNvSpPr>
              <p:nvPr/>
            </p:nvSpPr>
            <p:spPr bwMode="auto">
              <a:xfrm>
                <a:off x="5246" y="429"/>
                <a:ext cx="70" cy="2285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1" name="Freeform 973"/>
              <p:cNvSpPr/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26 w 296"/>
                  <a:gd name="T3" fmla="*/ 18 h 256"/>
                  <a:gd name="T4" fmla="*/ 26 w 296"/>
                  <a:gd name="T5" fmla="*/ 34 h 256"/>
                  <a:gd name="T6" fmla="*/ 0 w 296"/>
                  <a:gd name="T7" fmla="*/ 12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6"/>
                  <a:gd name="T16" fmla="*/ 0 h 256"/>
                  <a:gd name="T17" fmla="*/ 296 w 296"/>
                  <a:gd name="T18" fmla="*/ 256 h 25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2" name="Freeform 974"/>
              <p:cNvSpPr/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27 w 304"/>
                  <a:gd name="T3" fmla="*/ 23 h 288"/>
                  <a:gd name="T4" fmla="*/ 25 w 304"/>
                  <a:gd name="T5" fmla="*/ 39 h 288"/>
                  <a:gd name="T6" fmla="*/ 2 w 304"/>
                  <a:gd name="T7" fmla="*/ 17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4"/>
                  <a:gd name="T16" fmla="*/ 0 h 288"/>
                  <a:gd name="T17" fmla="*/ 304 w 304"/>
                  <a:gd name="T18" fmla="*/ 288 h 28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3" name="Oval 975"/>
              <p:cNvSpPr>
                <a:spLocks noChangeArrowheads="1"/>
              </p:cNvSpPr>
              <p:nvPr/>
            </p:nvSpPr>
            <p:spPr bwMode="auto">
              <a:xfrm>
                <a:off x="5515" y="2611"/>
                <a:ext cx="50" cy="95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4" name="Freeform 976"/>
              <p:cNvSpPr/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15 h 240"/>
                  <a:gd name="T2" fmla="*/ 2 w 306"/>
                  <a:gd name="T3" fmla="*/ 33 h 240"/>
                  <a:gd name="T4" fmla="*/ 27 w 306"/>
                  <a:gd name="T5" fmla="*/ 15 h 240"/>
                  <a:gd name="T6" fmla="*/ 26 w 306"/>
                  <a:gd name="T7" fmla="*/ 0 h 240"/>
                  <a:gd name="T8" fmla="*/ 0 w 306"/>
                  <a:gd name="T9" fmla="*/ 15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06"/>
                  <a:gd name="T16" fmla="*/ 0 h 240"/>
                  <a:gd name="T17" fmla="*/ 306 w 306"/>
                  <a:gd name="T18" fmla="*/ 240 h 24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5" name="AutoShape 977"/>
              <p:cNvSpPr>
                <a:spLocks noChangeArrowheads="1"/>
              </p:cNvSpPr>
              <p:nvPr/>
            </p:nvSpPr>
            <p:spPr bwMode="auto">
              <a:xfrm>
                <a:off x="4140" y="2675"/>
                <a:ext cx="1196" cy="150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6" name="AutoShape 978"/>
              <p:cNvSpPr>
                <a:spLocks noChangeArrowheads="1"/>
              </p:cNvSpPr>
              <p:nvPr/>
            </p:nvSpPr>
            <p:spPr bwMode="auto">
              <a:xfrm>
                <a:off x="4210" y="2714"/>
                <a:ext cx="1066" cy="7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7" name="Oval 979"/>
              <p:cNvSpPr>
                <a:spLocks noChangeArrowheads="1"/>
              </p:cNvSpPr>
              <p:nvPr/>
            </p:nvSpPr>
            <p:spPr bwMode="auto">
              <a:xfrm>
                <a:off x="4309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8" name="Oval 980"/>
              <p:cNvSpPr>
                <a:spLocks noChangeArrowheads="1"/>
              </p:cNvSpPr>
              <p:nvPr/>
            </p:nvSpPr>
            <p:spPr bwMode="auto">
              <a:xfrm>
                <a:off x="4489" y="2382"/>
                <a:ext cx="159" cy="14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wrap="none" anchor="ctr"/>
              <a:lstStyle/>
              <a:p>
                <a:pPr algn="ctr" eaLnBrk="1" hangingPunct="1"/>
                <a:endParaRPr lang="en-US" sz="1800">
                  <a:solidFill>
                    <a:srgbClr val="FF0000"/>
                  </a:solidFill>
                </a:endParaRPr>
              </a:p>
            </p:txBody>
          </p:sp>
          <p:sp>
            <p:nvSpPr>
              <p:cNvPr id="249" name="Oval 981"/>
              <p:cNvSpPr>
                <a:spLocks noChangeArrowheads="1"/>
              </p:cNvSpPr>
              <p:nvPr/>
            </p:nvSpPr>
            <p:spPr bwMode="auto">
              <a:xfrm>
                <a:off x="4658" y="2382"/>
                <a:ext cx="159" cy="142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0" name="Rectangle 982"/>
              <p:cNvSpPr>
                <a:spLocks noChangeArrowheads="1"/>
              </p:cNvSpPr>
              <p:nvPr/>
            </p:nvSpPr>
            <p:spPr bwMode="auto">
              <a:xfrm>
                <a:off x="5067" y="1837"/>
                <a:ext cx="80" cy="759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pic>
          <p:nvPicPr>
            <p:cNvPr id="389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4880" y="2227106"/>
              <a:ext cx="1629624" cy="43137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0" name="TextBox 389"/>
            <p:cNvSpPr txBox="1"/>
            <p:nvPr/>
          </p:nvSpPr>
          <p:spPr>
            <a:xfrm>
              <a:off x="994856" y="1850015"/>
              <a:ext cx="24567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CC0000"/>
                  </a:solidFill>
                </a:rPr>
                <a:t>OpenFlow Controller</a:t>
              </a:r>
              <a:endParaRPr lang="en-US" sz="2000" dirty="0">
                <a:solidFill>
                  <a:srgbClr val="CC0000"/>
                </a:solidFill>
              </a:endParaRPr>
            </a:p>
          </p:txBody>
        </p:sp>
        <p:grpSp>
          <p:nvGrpSpPr>
            <p:cNvPr id="58" name="Group 327"/>
            <p:cNvGrpSpPr/>
            <p:nvPr/>
          </p:nvGrpSpPr>
          <p:grpSpPr bwMode="auto">
            <a:xfrm>
              <a:off x="2112211" y="5801894"/>
              <a:ext cx="736172" cy="452961"/>
              <a:chOff x="1871277" y="1576300"/>
              <a:chExt cx="1128371" cy="437861"/>
            </a:xfrm>
          </p:grpSpPr>
          <p:sp>
            <p:nvSpPr>
              <p:cNvPr id="62" name="Oval 6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5" name="Freeform 6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66" name="Freeform 6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67" name="Freeform 6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68" name="Freeform 6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69" name="Straight Connector 68"/>
              <p:cNvCxnSpPr>
                <a:endCxn id="6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Group 327"/>
            <p:cNvGrpSpPr/>
            <p:nvPr/>
          </p:nvGrpSpPr>
          <p:grpSpPr bwMode="auto">
            <a:xfrm>
              <a:off x="3547978" y="4938294"/>
              <a:ext cx="736172" cy="452961"/>
              <a:chOff x="1871277" y="1576300"/>
              <a:chExt cx="1128371" cy="437861"/>
            </a:xfrm>
          </p:grpSpPr>
          <p:sp>
            <p:nvSpPr>
              <p:cNvPr id="72" name="Oval 7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4" name="Oval 7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5" name="Freeform 7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6" name="Freeform 7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7" name="Freeform 7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8" name="Freeform 7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79" name="Straight Connector 78"/>
              <p:cNvCxnSpPr>
                <a:endCxn id="7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Group 327"/>
            <p:cNvGrpSpPr/>
            <p:nvPr/>
          </p:nvGrpSpPr>
          <p:grpSpPr bwMode="auto">
            <a:xfrm>
              <a:off x="665747" y="5144167"/>
              <a:ext cx="736172" cy="452961"/>
              <a:chOff x="1871277" y="1576300"/>
              <a:chExt cx="1128371" cy="437861"/>
            </a:xfrm>
          </p:grpSpPr>
          <p:sp>
            <p:nvSpPr>
              <p:cNvPr id="82" name="Oval 8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3" name="Rectangle 8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5" name="Freeform 8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6" name="Freeform 8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7" name="Freeform 8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Freeform 8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89" name="Straight Connector 88"/>
              <p:cNvCxnSpPr>
                <a:endCxn id="8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1" name="Group 327"/>
            <p:cNvGrpSpPr/>
            <p:nvPr/>
          </p:nvGrpSpPr>
          <p:grpSpPr bwMode="auto">
            <a:xfrm>
              <a:off x="1753937" y="4440989"/>
              <a:ext cx="736172" cy="452961"/>
              <a:chOff x="1871277" y="1576300"/>
              <a:chExt cx="1128371" cy="437861"/>
            </a:xfrm>
          </p:grpSpPr>
          <p:sp>
            <p:nvSpPr>
              <p:cNvPr id="92" name="Oval 9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3" name="Rectangle 9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5" name="Oval 94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6" name="Freeform 95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7" name="Freeform 96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8" name="Freeform 97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9" name="Freeform 98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100" name="Straight Connector 99"/>
              <p:cNvCxnSpPr>
                <a:endCxn id="95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5" name="Up-Down Arrow 394"/>
            <p:cNvSpPr/>
            <p:nvPr/>
          </p:nvSpPr>
          <p:spPr>
            <a:xfrm rot="21141209">
              <a:off x="2269785" y="3718179"/>
              <a:ext cx="191874" cy="2107535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2" name="Up-Down Arrow 391"/>
            <p:cNvSpPr/>
            <p:nvPr/>
          </p:nvSpPr>
          <p:spPr>
            <a:xfrm>
              <a:off x="1974262" y="3714785"/>
              <a:ext cx="191874" cy="823865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3" name="Up-Down Arrow 392"/>
            <p:cNvSpPr/>
            <p:nvPr/>
          </p:nvSpPr>
          <p:spPr>
            <a:xfrm rot="19054398">
              <a:off x="2872397" y="3460483"/>
              <a:ext cx="196901" cy="1849334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4" name="Up-Down Arrow 393"/>
            <p:cNvSpPr/>
            <p:nvPr/>
          </p:nvSpPr>
          <p:spPr>
            <a:xfrm rot="1537304" flipH="1">
              <a:off x="1441528" y="3583584"/>
              <a:ext cx="196901" cy="1720974"/>
            </a:xfrm>
            <a:prstGeom prst="upDownArrow">
              <a:avLst/>
            </a:prstGeom>
            <a:solidFill>
              <a:srgbClr val="CC0000">
                <a:alpha val="78000"/>
              </a:srgbClr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0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1025525"/>
            <a:ext cx="4113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4301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5.1 </a:t>
            </a:r>
            <a:r>
              <a:rPr lang="en-US" sz="2400" dirty="0">
                <a:latin typeface="Gill Sans MT" panose="020B0502020104020203" pitchFamily="34" charset="0"/>
              </a:rPr>
              <a:t>introduction</a:t>
            </a:r>
            <a:endParaRPr lang="en-US" sz="2400" dirty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5.2 routing protocols</a:t>
            </a:r>
            <a:endParaRPr lang="en-US" sz="2400" dirty="0" smtClean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ts val="2580"/>
              </a:lnSpc>
            </a:pP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link state</a:t>
            </a:r>
            <a:endParaRPr lang="en-US" sz="2400" dirty="0" smtClean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>
              <a:lnSpc>
                <a:spcPts val="2580"/>
              </a:lnSpc>
            </a:pPr>
            <a:r>
              <a:rPr lang="en-US" sz="2400" dirty="0" smtClean="0">
                <a:solidFill>
                  <a:srgbClr val="CC0000"/>
                </a:solidFill>
                <a:latin typeface="Gill Sans MT" panose="020B0502020104020203" pitchFamily="34" charset="0"/>
              </a:rPr>
              <a:t>distance vector</a:t>
            </a:r>
            <a:endParaRPr lang="en-US" sz="2400" dirty="0" smtClean="0">
              <a:solidFill>
                <a:srgbClr val="CC0000"/>
              </a:solidFill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5.3 intra</a:t>
            </a:r>
            <a:r>
              <a:rPr lang="en-US" sz="2400" dirty="0"/>
              <a:t>-AS </a:t>
            </a:r>
            <a:r>
              <a:rPr lang="en-US" sz="2400" dirty="0" smtClean="0"/>
              <a:t>routing </a:t>
            </a:r>
            <a:r>
              <a:rPr lang="en-US" sz="2400" dirty="0"/>
              <a:t>in the Internet: </a:t>
            </a:r>
            <a:r>
              <a:rPr lang="en-US" sz="2400" dirty="0" smtClean="0"/>
              <a:t>OSPF</a:t>
            </a:r>
            <a:endParaRPr lang="en-US" sz="2400" dirty="0" smtClean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5.4 routing among </a:t>
            </a:r>
            <a:r>
              <a:rPr lang="en-US" sz="2400" dirty="0"/>
              <a:t>the ISPs: B</a:t>
            </a:r>
            <a:r>
              <a:rPr lang="en-US" sz="2400" dirty="0" smtClean="0"/>
              <a:t>GP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3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marL="462280" indent="-462280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5.5 The SDN control plane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5.6 </a:t>
            </a:r>
            <a:r>
              <a:rPr lang="en-US" sz="2400" dirty="0"/>
              <a:t>ICMP: The Internet Control Message Protocol </a:t>
            </a:r>
            <a:endParaRPr lang="en-US" sz="2400" dirty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/>
              <a:t>5.7 Network </a:t>
            </a:r>
            <a:r>
              <a:rPr lang="en-US" sz="2400" dirty="0" smtClean="0"/>
              <a:t>management </a:t>
            </a:r>
            <a:r>
              <a:rPr lang="en-US" sz="2400" dirty="0"/>
              <a:t>and SNMP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4" name="Rectangle 2"/>
          <p:cNvSpPr>
            <a:spLocks noChangeArrowheads="1"/>
          </p:cNvSpPr>
          <p:nvPr/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5: </a:t>
            </a: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outline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5" y="6475895"/>
            <a:ext cx="458808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772" y="16916"/>
            <a:ext cx="8220982" cy="1143000"/>
          </a:xfrm>
        </p:spPr>
        <p:txBody>
          <a:bodyPr/>
          <a:lstStyle/>
          <a:p>
            <a:r>
              <a:rPr lang="en-US" sz="4000" dirty="0" smtClean="0"/>
              <a:t>OpenFlow: </a:t>
            </a:r>
            <a:r>
              <a:rPr lang="en-US" sz="3600" dirty="0" smtClean="0"/>
              <a:t>controller-to-switch messages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929" y="1527156"/>
            <a:ext cx="5124230" cy="4648200"/>
          </a:xfrm>
        </p:spPr>
        <p:txBody>
          <a:bodyPr/>
          <a:lstStyle/>
          <a:p>
            <a:pPr marL="0" indent="0">
              <a:buNone/>
            </a:pPr>
            <a:r>
              <a:rPr lang="en-US" i="1" dirty="0" smtClean="0">
                <a:solidFill>
                  <a:srgbClr val="000090"/>
                </a:solidFill>
              </a:rPr>
              <a:t>Key controller-to-switch messages</a:t>
            </a:r>
            <a:endParaRPr lang="en-US" i="1" dirty="0" smtClean="0">
              <a:solidFill>
                <a:srgbClr val="000090"/>
              </a:solidFill>
            </a:endParaRPr>
          </a:p>
          <a:p>
            <a:r>
              <a:rPr lang="en-US" i="1" dirty="0" smtClean="0">
                <a:solidFill>
                  <a:srgbClr val="CC0000"/>
                </a:solidFill>
              </a:rPr>
              <a:t>features: </a:t>
            </a:r>
            <a:r>
              <a:rPr lang="en-US" dirty="0" smtClean="0"/>
              <a:t>controller queries switch features, switch replies</a:t>
            </a:r>
            <a:endParaRPr lang="en-US" dirty="0" smtClean="0"/>
          </a:p>
          <a:p>
            <a:r>
              <a:rPr lang="en-US" i="1" dirty="0" smtClean="0">
                <a:solidFill>
                  <a:srgbClr val="CC0000"/>
                </a:solidFill>
              </a:rPr>
              <a:t>configure: </a:t>
            </a:r>
            <a:r>
              <a:rPr lang="en-US" dirty="0"/>
              <a:t>controller </a:t>
            </a:r>
            <a:r>
              <a:rPr lang="en-US" dirty="0" smtClean="0"/>
              <a:t>queries/sets </a:t>
            </a:r>
            <a:r>
              <a:rPr lang="en-US" dirty="0"/>
              <a:t>switch </a:t>
            </a:r>
            <a:r>
              <a:rPr lang="en-US" dirty="0" smtClean="0"/>
              <a:t>configuration parameters</a:t>
            </a:r>
            <a:endParaRPr lang="en-US" dirty="0" smtClean="0"/>
          </a:p>
          <a:p>
            <a:r>
              <a:rPr lang="en-US" i="1" dirty="0" smtClean="0">
                <a:solidFill>
                  <a:srgbClr val="CC0000"/>
                </a:solidFill>
              </a:rPr>
              <a:t>modify-state: </a:t>
            </a:r>
            <a:r>
              <a:rPr lang="en-US" dirty="0"/>
              <a:t>add, </a:t>
            </a:r>
            <a:r>
              <a:rPr lang="en-US" dirty="0" smtClean="0"/>
              <a:t>delete, modify flow entries </a:t>
            </a:r>
            <a:r>
              <a:rPr lang="en-US" dirty="0"/>
              <a:t>in the </a:t>
            </a:r>
            <a:r>
              <a:rPr lang="en-US" dirty="0" smtClean="0"/>
              <a:t>OpenFlow tables</a:t>
            </a:r>
            <a:endParaRPr lang="en-US" dirty="0" smtClean="0"/>
          </a:p>
          <a:p>
            <a:r>
              <a:rPr lang="en-US" i="1" dirty="0" smtClean="0">
                <a:solidFill>
                  <a:srgbClr val="CC0000"/>
                </a:solidFill>
              </a:rPr>
              <a:t>packet-out: </a:t>
            </a:r>
            <a:r>
              <a:rPr lang="en-US" dirty="0" smtClean="0"/>
              <a:t>controller can send this packet out of specific switch port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7" name="Picture 1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58" y="854421"/>
            <a:ext cx="7651267" cy="2427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2"/>
          <p:cNvGrpSpPr/>
          <p:nvPr/>
        </p:nvGrpSpPr>
        <p:grpSpPr>
          <a:xfrm>
            <a:off x="5841999" y="1871579"/>
            <a:ext cx="2822601" cy="3194648"/>
            <a:chOff x="5841999" y="1871579"/>
            <a:chExt cx="2822601" cy="3194648"/>
          </a:xfrm>
        </p:grpSpPr>
        <p:sp>
          <p:nvSpPr>
            <p:cNvPr id="56" name="Oval 55"/>
            <p:cNvSpPr/>
            <p:nvPr/>
          </p:nvSpPr>
          <p:spPr>
            <a:xfrm flipH="1">
              <a:off x="6510423" y="2429821"/>
              <a:ext cx="1078571" cy="751277"/>
            </a:xfrm>
            <a:prstGeom prst="ellipse">
              <a:avLst/>
            </a:prstGeom>
            <a:ln w="22225">
              <a:solidFill>
                <a:srgbClr val="CC0000"/>
              </a:solidFill>
              <a:prstDash val="dash"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5841999" y="1871579"/>
              <a:ext cx="2822601" cy="3194648"/>
              <a:chOff x="460628" y="1850015"/>
              <a:chExt cx="3899341" cy="4512949"/>
            </a:xfrm>
          </p:grpSpPr>
          <p:sp>
            <p:nvSpPr>
              <p:cNvPr id="73" name="Cloud 72"/>
              <p:cNvSpPr/>
              <p:nvPr/>
            </p:nvSpPr>
            <p:spPr>
              <a:xfrm>
                <a:off x="460628" y="4246149"/>
                <a:ext cx="3899341" cy="2116815"/>
              </a:xfrm>
              <a:prstGeom prst="cloud">
                <a:avLst/>
              </a:prstGeom>
              <a:noFill/>
              <a:ln>
                <a:solidFill>
                  <a:srgbClr val="000090"/>
                </a:solidFill>
              </a:ln>
              <a:effectLst>
                <a:outerShdw blurRad="40000" dist="23000" dir="5400000" rotWithShape="0">
                  <a:schemeClr val="accent6">
                    <a:lumMod val="40000"/>
                    <a:lumOff val="60000"/>
                    <a:alpha val="35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en-US"/>
              </a:p>
            </p:txBody>
          </p:sp>
          <p:cxnSp>
            <p:nvCxnSpPr>
              <p:cNvPr id="74" name="Straight Connector 73"/>
              <p:cNvCxnSpPr/>
              <p:nvPr/>
            </p:nvCxnSpPr>
            <p:spPr>
              <a:xfrm flipV="1">
                <a:off x="1124345" y="4538650"/>
                <a:ext cx="1203228" cy="81902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1124345" y="5357675"/>
                <a:ext cx="1203228" cy="6423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2133750" y="4795599"/>
                <a:ext cx="319671" cy="10277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2404480" y="4715303"/>
                <a:ext cx="1307416" cy="33724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flipV="1">
                <a:off x="2596747" y="5245260"/>
                <a:ext cx="1115149" cy="7547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9" name="Group 950"/>
              <p:cNvGrpSpPr/>
              <p:nvPr/>
            </p:nvGrpSpPr>
            <p:grpSpPr bwMode="auto">
              <a:xfrm>
                <a:off x="1839080" y="2785594"/>
                <a:ext cx="549038" cy="880838"/>
                <a:chOff x="4140" y="429"/>
                <a:chExt cx="1425" cy="2396"/>
              </a:xfrm>
            </p:grpSpPr>
            <p:sp>
              <p:nvSpPr>
                <p:cNvPr id="127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6 w 354"/>
                    <a:gd name="T1" fmla="*/ 0 h 2742"/>
                    <a:gd name="T2" fmla="*/ 30 w 354"/>
                    <a:gd name="T3" fmla="*/ 46 h 2742"/>
                    <a:gd name="T4" fmla="*/ 30 w 354"/>
                    <a:gd name="T5" fmla="*/ 354 h 2742"/>
                    <a:gd name="T6" fmla="*/ 0 w 354"/>
                    <a:gd name="T7" fmla="*/ 371 h 2742"/>
                    <a:gd name="T8" fmla="*/ 6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8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29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18 w 211"/>
                    <a:gd name="T3" fmla="*/ 30 h 2537"/>
                    <a:gd name="T4" fmla="*/ 2 w 211"/>
                    <a:gd name="T5" fmla="*/ 338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0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29 w 328"/>
                    <a:gd name="T3" fmla="*/ 18 h 226"/>
                    <a:gd name="T4" fmla="*/ 29 w 328"/>
                    <a:gd name="T5" fmla="*/ 32 h 226"/>
                    <a:gd name="T6" fmla="*/ 0 w 328"/>
                    <a:gd name="T7" fmla="*/ 13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1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32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57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58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3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34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155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56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5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6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37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153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54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8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29 w 328"/>
                    <a:gd name="T3" fmla="*/ 17 h 226"/>
                    <a:gd name="T4" fmla="*/ 29 w 328"/>
                    <a:gd name="T5" fmla="*/ 30 h 226"/>
                    <a:gd name="T6" fmla="*/ 0 w 328"/>
                    <a:gd name="T7" fmla="*/ 12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grpSp>
              <p:nvGrpSpPr>
                <p:cNvPr id="139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151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52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40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1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26 w 296"/>
                    <a:gd name="T3" fmla="*/ 18 h 256"/>
                    <a:gd name="T4" fmla="*/ 26 w 296"/>
                    <a:gd name="T5" fmla="*/ 34 h 256"/>
                    <a:gd name="T6" fmla="*/ 0 w 296"/>
                    <a:gd name="T7" fmla="*/ 12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42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27 w 304"/>
                    <a:gd name="T3" fmla="*/ 23 h 288"/>
                    <a:gd name="T4" fmla="*/ 25 w 304"/>
                    <a:gd name="T5" fmla="*/ 39 h 288"/>
                    <a:gd name="T6" fmla="*/ 2 w 304"/>
                    <a:gd name="T7" fmla="*/ 17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43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4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15 h 240"/>
                    <a:gd name="T2" fmla="*/ 2 w 306"/>
                    <a:gd name="T3" fmla="*/ 33 h 240"/>
                    <a:gd name="T4" fmla="*/ 27 w 306"/>
                    <a:gd name="T5" fmla="*/ 15 h 240"/>
                    <a:gd name="T6" fmla="*/ 26 w 306"/>
                    <a:gd name="T7" fmla="*/ 0 h 240"/>
                    <a:gd name="T8" fmla="*/ 0 w 306"/>
                    <a:gd name="T9" fmla="*/ 15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45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6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7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8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 eaLnBrk="1" hangingPunct="1"/>
                  <a:endParaRPr lang="en-US" sz="180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49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0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pic>
            <p:nvPicPr>
              <p:cNvPr id="80" name="Picture 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04880" y="2227106"/>
                <a:ext cx="1629624" cy="43137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1" name="TextBox 80"/>
              <p:cNvSpPr txBox="1"/>
              <p:nvPr/>
            </p:nvSpPr>
            <p:spPr>
              <a:xfrm>
                <a:off x="994856" y="1850015"/>
                <a:ext cx="245679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olidFill>
                      <a:srgbClr val="CC0000"/>
                    </a:solidFill>
                  </a:rPr>
                  <a:t>OpenFlow Controller</a:t>
                </a:r>
                <a:endParaRPr lang="en-US" sz="2000" dirty="0">
                  <a:solidFill>
                    <a:srgbClr val="CC0000"/>
                  </a:solidFill>
                </a:endParaRPr>
              </a:p>
            </p:txBody>
          </p:sp>
          <p:grpSp>
            <p:nvGrpSpPr>
              <p:cNvPr id="82" name="Group 327"/>
              <p:cNvGrpSpPr/>
              <p:nvPr/>
            </p:nvGrpSpPr>
            <p:grpSpPr bwMode="auto">
              <a:xfrm>
                <a:off x="2112211" y="5801894"/>
                <a:ext cx="736172" cy="452961"/>
                <a:chOff x="1871277" y="1576300"/>
                <a:chExt cx="1128371" cy="437861"/>
              </a:xfrm>
            </p:grpSpPr>
            <p:sp>
              <p:nvSpPr>
                <p:cNvPr id="118" name="Oval 11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9" name="Rectangle 11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20" name="Oval 11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21" name="Freeform 12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22" name="Freeform 12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23" name="Freeform 12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24" name="Freeform 123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25" name="Straight Connector 124"/>
                <p:cNvCxnSpPr>
                  <a:endCxn id="12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3" name="Group 327"/>
              <p:cNvGrpSpPr/>
              <p:nvPr/>
            </p:nvGrpSpPr>
            <p:grpSpPr bwMode="auto">
              <a:xfrm>
                <a:off x="3547978" y="4938294"/>
                <a:ext cx="736172" cy="452961"/>
                <a:chOff x="1871277" y="1576300"/>
                <a:chExt cx="1128371" cy="437861"/>
              </a:xfrm>
            </p:grpSpPr>
            <p:sp>
              <p:nvSpPr>
                <p:cNvPr id="109" name="Oval 10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0" name="Rectangle 10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1" name="Oval 11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2" name="Freeform 11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3" name="Freeform 11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4" name="Freeform 11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5" name="Freeform 11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16" name="Straight Connector 115"/>
                <p:cNvCxnSpPr>
                  <a:endCxn id="11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4" name="Group 327"/>
              <p:cNvGrpSpPr/>
              <p:nvPr/>
            </p:nvGrpSpPr>
            <p:grpSpPr bwMode="auto">
              <a:xfrm>
                <a:off x="665747" y="5144167"/>
                <a:ext cx="736172" cy="452961"/>
                <a:chOff x="1871277" y="1576300"/>
                <a:chExt cx="1128371" cy="437861"/>
              </a:xfrm>
            </p:grpSpPr>
            <p:sp>
              <p:nvSpPr>
                <p:cNvPr id="100" name="Oval 99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01" name="Rectangle 100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02" name="Oval 101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03" name="Freeform 102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04" name="Freeform 103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05" name="Freeform 104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06" name="Freeform 105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07" name="Straight Connector 106"/>
                <p:cNvCxnSpPr>
                  <a:endCxn id="102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5" name="Group 327"/>
              <p:cNvGrpSpPr/>
              <p:nvPr/>
            </p:nvGrpSpPr>
            <p:grpSpPr bwMode="auto">
              <a:xfrm>
                <a:off x="1753937" y="4440989"/>
                <a:ext cx="736172" cy="452961"/>
                <a:chOff x="1871277" y="1576300"/>
                <a:chExt cx="1128371" cy="437861"/>
              </a:xfrm>
            </p:grpSpPr>
            <p:sp>
              <p:nvSpPr>
                <p:cNvPr id="90" name="Oval 89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91" name="Rectangle 90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2" name="Oval 91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93" name="Freeform 92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5" name="Freeform 94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6" name="Freeform 95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7" name="Freeform 96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98" name="Straight Connector 97"/>
                <p:cNvCxnSpPr>
                  <a:endCxn id="92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6" name="Up-Down Arrow 85"/>
              <p:cNvSpPr/>
              <p:nvPr/>
            </p:nvSpPr>
            <p:spPr>
              <a:xfrm rot="21141209">
                <a:off x="2269785" y="3718179"/>
                <a:ext cx="191874" cy="2107535"/>
              </a:xfrm>
              <a:prstGeom prst="upDownArrow">
                <a:avLst/>
              </a:prstGeom>
              <a:solidFill>
                <a:srgbClr val="CC0000">
                  <a:alpha val="78000"/>
                </a:srgb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7" name="Up-Down Arrow 86"/>
              <p:cNvSpPr/>
              <p:nvPr/>
            </p:nvSpPr>
            <p:spPr>
              <a:xfrm>
                <a:off x="1974262" y="3714785"/>
                <a:ext cx="191874" cy="823865"/>
              </a:xfrm>
              <a:prstGeom prst="upDownArrow">
                <a:avLst/>
              </a:prstGeom>
              <a:solidFill>
                <a:srgbClr val="CC0000">
                  <a:alpha val="78000"/>
                </a:srgb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8" name="Up-Down Arrow 87"/>
              <p:cNvSpPr/>
              <p:nvPr/>
            </p:nvSpPr>
            <p:spPr>
              <a:xfrm rot="19054398">
                <a:off x="2872397" y="3460483"/>
                <a:ext cx="196901" cy="1849334"/>
              </a:xfrm>
              <a:prstGeom prst="upDownArrow">
                <a:avLst/>
              </a:prstGeom>
              <a:solidFill>
                <a:srgbClr val="CC0000">
                  <a:alpha val="78000"/>
                </a:srgb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9" name="Up-Down Arrow 88"/>
              <p:cNvSpPr/>
              <p:nvPr/>
            </p:nvSpPr>
            <p:spPr>
              <a:xfrm rot="1537304" flipH="1">
                <a:off x="1441528" y="3583584"/>
                <a:ext cx="196901" cy="1720974"/>
              </a:xfrm>
              <a:prstGeom prst="upDownArrow">
                <a:avLst/>
              </a:prstGeom>
              <a:solidFill>
                <a:srgbClr val="CC0000">
                  <a:alpha val="78000"/>
                </a:srgb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5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6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1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74" y="795640"/>
            <a:ext cx="8154854" cy="1936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146" y="16916"/>
            <a:ext cx="8220982" cy="1143000"/>
          </a:xfrm>
        </p:spPr>
        <p:txBody>
          <a:bodyPr/>
          <a:lstStyle/>
          <a:p>
            <a:r>
              <a:rPr lang="en-US" sz="4000" dirty="0" smtClean="0"/>
              <a:t>OpenFlow: </a:t>
            </a:r>
            <a:r>
              <a:rPr lang="en-US" sz="3600" dirty="0" smtClean="0"/>
              <a:t>switch-to-controller messages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928" y="1299900"/>
            <a:ext cx="5732959" cy="4648200"/>
          </a:xfrm>
        </p:spPr>
        <p:txBody>
          <a:bodyPr/>
          <a:lstStyle/>
          <a:p>
            <a:pPr marL="0" indent="0">
              <a:buNone/>
            </a:pPr>
            <a:r>
              <a:rPr lang="en-US" i="1" dirty="0" smtClean="0">
                <a:solidFill>
                  <a:srgbClr val="000090"/>
                </a:solidFill>
              </a:rPr>
              <a:t>Key switch-to-controller messages</a:t>
            </a:r>
            <a:endParaRPr lang="en-US" i="1" dirty="0" smtClean="0">
              <a:solidFill>
                <a:srgbClr val="000090"/>
              </a:solidFill>
            </a:endParaRPr>
          </a:p>
          <a:p>
            <a:r>
              <a:rPr lang="en-US" i="1" dirty="0" smtClean="0">
                <a:solidFill>
                  <a:srgbClr val="CC0000"/>
                </a:solidFill>
              </a:rPr>
              <a:t>packet-in: </a:t>
            </a:r>
            <a:r>
              <a:rPr lang="en-US" dirty="0" smtClean="0"/>
              <a:t>transfer packet (and its control) to controller.  See packet-out message from controller</a:t>
            </a:r>
            <a:endParaRPr lang="en-US" dirty="0" smtClean="0"/>
          </a:p>
          <a:p>
            <a:r>
              <a:rPr lang="en-US" i="1" dirty="0" smtClean="0">
                <a:solidFill>
                  <a:srgbClr val="CC0000"/>
                </a:solidFill>
              </a:rPr>
              <a:t>flow-removed: </a:t>
            </a:r>
            <a:r>
              <a:rPr lang="en-US" dirty="0" smtClean="0"/>
              <a:t>flow table entry deleted at switch</a:t>
            </a:r>
            <a:endParaRPr lang="en-US" dirty="0" smtClean="0"/>
          </a:p>
          <a:p>
            <a:r>
              <a:rPr lang="en-US" i="1" dirty="0" smtClean="0">
                <a:solidFill>
                  <a:srgbClr val="CC0000"/>
                </a:solidFill>
              </a:rPr>
              <a:t>port status: </a:t>
            </a:r>
            <a:r>
              <a:rPr lang="en-US" dirty="0" smtClean="0"/>
              <a:t>inform controller of a change on a port.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79538" y="5108719"/>
            <a:ext cx="78762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latin typeface="+mn-lt"/>
              </a:rPr>
              <a:t>Fortunately, network operators don’t “program” switches by creating/sending OpenFlow messages directly.  Instead use higher-level abstraction at controller</a:t>
            </a:r>
            <a:endParaRPr lang="en-US" sz="2400" dirty="0">
              <a:solidFill>
                <a:srgbClr val="000090"/>
              </a:solidFill>
              <a:latin typeface="+mn-lt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5841999" y="1644323"/>
            <a:ext cx="2822601" cy="3194648"/>
            <a:chOff x="5841999" y="1871579"/>
            <a:chExt cx="2822601" cy="3194648"/>
          </a:xfrm>
        </p:grpSpPr>
        <p:sp>
          <p:nvSpPr>
            <p:cNvPr id="59" name="Oval 58"/>
            <p:cNvSpPr/>
            <p:nvPr/>
          </p:nvSpPr>
          <p:spPr>
            <a:xfrm flipH="1">
              <a:off x="6510423" y="2429821"/>
              <a:ext cx="1078571" cy="751277"/>
            </a:xfrm>
            <a:prstGeom prst="ellipse">
              <a:avLst/>
            </a:prstGeom>
            <a:ln w="22225">
              <a:solidFill>
                <a:srgbClr val="CC0000"/>
              </a:solidFill>
              <a:prstDash val="dash"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1" name="Group 60"/>
            <p:cNvGrpSpPr/>
            <p:nvPr/>
          </p:nvGrpSpPr>
          <p:grpSpPr>
            <a:xfrm>
              <a:off x="5841999" y="1871579"/>
              <a:ext cx="2822601" cy="3194648"/>
              <a:chOff x="460628" y="1850015"/>
              <a:chExt cx="3899341" cy="4512949"/>
            </a:xfrm>
          </p:grpSpPr>
          <p:sp>
            <p:nvSpPr>
              <p:cNvPr id="62" name="Cloud 61"/>
              <p:cNvSpPr/>
              <p:nvPr/>
            </p:nvSpPr>
            <p:spPr>
              <a:xfrm>
                <a:off x="460628" y="4246149"/>
                <a:ext cx="3899341" cy="2116815"/>
              </a:xfrm>
              <a:prstGeom prst="cloud">
                <a:avLst/>
              </a:prstGeom>
              <a:noFill/>
              <a:ln>
                <a:solidFill>
                  <a:srgbClr val="000090"/>
                </a:solidFill>
              </a:ln>
              <a:effectLst>
                <a:outerShdw blurRad="40000" dist="23000" dir="5400000" rotWithShape="0">
                  <a:schemeClr val="accent6">
                    <a:lumMod val="40000"/>
                    <a:lumOff val="60000"/>
                    <a:alpha val="35000"/>
                  </a:scheme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en-US"/>
              </a:p>
            </p:txBody>
          </p:sp>
          <p:cxnSp>
            <p:nvCxnSpPr>
              <p:cNvPr id="63" name="Straight Connector 62"/>
              <p:cNvCxnSpPr/>
              <p:nvPr/>
            </p:nvCxnSpPr>
            <p:spPr>
              <a:xfrm flipV="1">
                <a:off x="1124345" y="4538650"/>
                <a:ext cx="1203228" cy="81902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1124345" y="5357675"/>
                <a:ext cx="1203228" cy="6423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>
                <a:off x="2133750" y="4795599"/>
                <a:ext cx="319671" cy="10277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2404480" y="4715303"/>
                <a:ext cx="1307416" cy="33724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flipV="1">
                <a:off x="2596747" y="5245260"/>
                <a:ext cx="1115149" cy="7547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8" name="Group 950"/>
              <p:cNvGrpSpPr/>
              <p:nvPr/>
            </p:nvGrpSpPr>
            <p:grpSpPr bwMode="auto">
              <a:xfrm>
                <a:off x="1839080" y="2785594"/>
                <a:ext cx="549038" cy="880838"/>
                <a:chOff x="4140" y="429"/>
                <a:chExt cx="1425" cy="2396"/>
              </a:xfrm>
            </p:grpSpPr>
            <p:sp>
              <p:nvSpPr>
                <p:cNvPr id="116" name="Freeform 951"/>
                <p:cNvSpPr/>
                <p:nvPr/>
              </p:nvSpPr>
              <p:spPr bwMode="auto">
                <a:xfrm>
                  <a:off x="5268" y="433"/>
                  <a:ext cx="283" cy="2286"/>
                </a:xfrm>
                <a:custGeom>
                  <a:avLst/>
                  <a:gdLst>
                    <a:gd name="T0" fmla="*/ 6 w 354"/>
                    <a:gd name="T1" fmla="*/ 0 h 2742"/>
                    <a:gd name="T2" fmla="*/ 30 w 354"/>
                    <a:gd name="T3" fmla="*/ 46 h 2742"/>
                    <a:gd name="T4" fmla="*/ 30 w 354"/>
                    <a:gd name="T5" fmla="*/ 354 h 2742"/>
                    <a:gd name="T6" fmla="*/ 0 w 354"/>
                    <a:gd name="T7" fmla="*/ 371 h 2742"/>
                    <a:gd name="T8" fmla="*/ 6 w 354"/>
                    <a:gd name="T9" fmla="*/ 0 h 27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54"/>
                    <a:gd name="T16" fmla="*/ 0 h 2742"/>
                    <a:gd name="T17" fmla="*/ 354 w 354"/>
                    <a:gd name="T18" fmla="*/ 2742 h 274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54" h="2742">
                      <a:moveTo>
                        <a:pt x="63" y="0"/>
                      </a:moveTo>
                      <a:lnTo>
                        <a:pt x="354" y="339"/>
                      </a:lnTo>
                      <a:lnTo>
                        <a:pt x="346" y="2624"/>
                      </a:lnTo>
                      <a:lnTo>
                        <a:pt x="0" y="2742"/>
                      </a:lnTo>
                      <a:lnTo>
                        <a:pt x="63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17" name="Rectangle 952"/>
                <p:cNvSpPr>
                  <a:spLocks noChangeArrowheads="1"/>
                </p:cNvSpPr>
                <p:nvPr/>
              </p:nvSpPr>
              <p:spPr bwMode="auto">
                <a:xfrm>
                  <a:off x="4210" y="429"/>
                  <a:ext cx="1046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8" name="Freeform 953"/>
                <p:cNvSpPr/>
                <p:nvPr/>
              </p:nvSpPr>
              <p:spPr bwMode="auto">
                <a:xfrm>
                  <a:off x="5321" y="570"/>
                  <a:ext cx="169" cy="2115"/>
                </a:xfrm>
                <a:custGeom>
                  <a:avLst/>
                  <a:gdLst>
                    <a:gd name="T0" fmla="*/ 2 w 211"/>
                    <a:gd name="T1" fmla="*/ 0 h 2537"/>
                    <a:gd name="T2" fmla="*/ 18 w 211"/>
                    <a:gd name="T3" fmla="*/ 30 h 2537"/>
                    <a:gd name="T4" fmla="*/ 2 w 211"/>
                    <a:gd name="T5" fmla="*/ 338 h 2537"/>
                    <a:gd name="T6" fmla="*/ 2 w 211"/>
                    <a:gd name="T7" fmla="*/ 0 h 2537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11"/>
                    <a:gd name="T13" fmla="*/ 0 h 2537"/>
                    <a:gd name="T14" fmla="*/ 211 w 211"/>
                    <a:gd name="T15" fmla="*/ 2537 h 2537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1" h="2537">
                      <a:moveTo>
                        <a:pt x="7" y="0"/>
                      </a:moveTo>
                      <a:cubicBezTo>
                        <a:pt x="7" y="0"/>
                        <a:pt x="57" y="28"/>
                        <a:pt x="211" y="218"/>
                      </a:cubicBezTo>
                      <a:cubicBezTo>
                        <a:pt x="0" y="1229"/>
                        <a:pt x="41" y="2537"/>
                        <a:pt x="7" y="2501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808080"/>
                    </a:gs>
                    <a:gs pos="100000">
                      <a:srgbClr val="F8F8F8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19" name="Freeform 954"/>
                <p:cNvSpPr/>
                <p:nvPr/>
              </p:nvSpPr>
              <p:spPr bwMode="auto">
                <a:xfrm>
                  <a:off x="5284" y="1640"/>
                  <a:ext cx="263" cy="189"/>
                </a:xfrm>
                <a:custGeom>
                  <a:avLst/>
                  <a:gdLst>
                    <a:gd name="T0" fmla="*/ 2 w 328"/>
                    <a:gd name="T1" fmla="*/ 0 h 226"/>
                    <a:gd name="T2" fmla="*/ 29 w 328"/>
                    <a:gd name="T3" fmla="*/ 18 h 226"/>
                    <a:gd name="T4" fmla="*/ 29 w 328"/>
                    <a:gd name="T5" fmla="*/ 32 h 226"/>
                    <a:gd name="T6" fmla="*/ 0 w 328"/>
                    <a:gd name="T7" fmla="*/ 13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0" name="Rectangle 955"/>
                <p:cNvSpPr>
                  <a:spLocks noChangeArrowheads="1"/>
                </p:cNvSpPr>
                <p:nvPr/>
              </p:nvSpPr>
              <p:spPr bwMode="auto">
                <a:xfrm>
                  <a:off x="4210" y="690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21" name="Group 956"/>
                <p:cNvGrpSpPr/>
                <p:nvPr/>
              </p:nvGrpSpPr>
              <p:grpSpPr bwMode="auto">
                <a:xfrm>
                  <a:off x="4749" y="668"/>
                  <a:ext cx="581" cy="145"/>
                  <a:chOff x="614" y="2568"/>
                  <a:chExt cx="725" cy="139"/>
                </a:xfrm>
              </p:grpSpPr>
              <p:sp>
                <p:nvSpPr>
                  <p:cNvPr id="146" name="AutoShape 957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66"/>
                    <a:ext cx="721" cy="14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47" name="AutoShape 958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1"/>
                    <a:ext cx="696" cy="114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22" name="Rectangle 959"/>
                <p:cNvSpPr>
                  <a:spLocks noChangeArrowheads="1"/>
                </p:cNvSpPr>
                <p:nvPr/>
              </p:nvSpPr>
              <p:spPr bwMode="auto">
                <a:xfrm>
                  <a:off x="4220" y="1022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23" name="Group 960"/>
                <p:cNvGrpSpPr/>
                <p:nvPr/>
              </p:nvGrpSpPr>
              <p:grpSpPr bwMode="auto">
                <a:xfrm>
                  <a:off x="4747" y="994"/>
                  <a:ext cx="581" cy="134"/>
                  <a:chOff x="614" y="2568"/>
                  <a:chExt cx="725" cy="139"/>
                </a:xfrm>
              </p:grpSpPr>
              <p:sp>
                <p:nvSpPr>
                  <p:cNvPr id="144" name="AutoShape 961"/>
                  <p:cNvSpPr>
                    <a:spLocks noChangeArrowheads="1"/>
                  </p:cNvSpPr>
                  <p:nvPr/>
                </p:nvSpPr>
                <p:spPr bwMode="auto">
                  <a:xfrm>
                    <a:off x="615" y="2564"/>
                    <a:ext cx="721" cy="1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45" name="AutoShape 962"/>
                  <p:cNvSpPr>
                    <a:spLocks noChangeArrowheads="1"/>
                  </p:cNvSpPr>
                  <p:nvPr/>
                </p:nvSpPr>
                <p:spPr bwMode="auto">
                  <a:xfrm>
                    <a:off x="628" y="2581"/>
                    <a:ext cx="696" cy="107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24" name="Rectangle 963"/>
                <p:cNvSpPr>
                  <a:spLocks noChangeArrowheads="1"/>
                </p:cNvSpPr>
                <p:nvPr/>
              </p:nvSpPr>
              <p:spPr bwMode="auto">
                <a:xfrm>
                  <a:off x="4220" y="1354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25" name="Rectangle 964"/>
                <p:cNvSpPr>
                  <a:spLocks noChangeArrowheads="1"/>
                </p:cNvSpPr>
                <p:nvPr/>
              </p:nvSpPr>
              <p:spPr bwMode="auto">
                <a:xfrm>
                  <a:off x="4230" y="1655"/>
                  <a:ext cx="598" cy="47"/>
                </a:xfrm>
                <a:prstGeom prst="rect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grpSp>
              <p:nvGrpSpPr>
                <p:cNvPr id="126" name="Group 965"/>
                <p:cNvGrpSpPr/>
                <p:nvPr/>
              </p:nvGrpSpPr>
              <p:grpSpPr bwMode="auto">
                <a:xfrm>
                  <a:off x="4735" y="1627"/>
                  <a:ext cx="582" cy="151"/>
                  <a:chOff x="614" y="2568"/>
                  <a:chExt cx="725" cy="139"/>
                </a:xfrm>
              </p:grpSpPr>
              <p:sp>
                <p:nvSpPr>
                  <p:cNvPr id="142" name="AutoShape 966"/>
                  <p:cNvSpPr>
                    <a:spLocks noChangeArrowheads="1"/>
                  </p:cNvSpPr>
                  <p:nvPr/>
                </p:nvSpPr>
                <p:spPr bwMode="auto">
                  <a:xfrm>
                    <a:off x="618" y="2586"/>
                    <a:ext cx="720" cy="12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43" name="AutoShape 967"/>
                  <p:cNvSpPr>
                    <a:spLocks noChangeArrowheads="1"/>
                  </p:cNvSpPr>
                  <p:nvPr/>
                </p:nvSpPr>
                <p:spPr bwMode="auto">
                  <a:xfrm>
                    <a:off x="630" y="2586"/>
                    <a:ext cx="695" cy="10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27" name="Freeform 968"/>
                <p:cNvSpPr/>
                <p:nvPr/>
              </p:nvSpPr>
              <p:spPr bwMode="auto">
                <a:xfrm>
                  <a:off x="5288" y="1354"/>
                  <a:ext cx="263" cy="188"/>
                </a:xfrm>
                <a:custGeom>
                  <a:avLst/>
                  <a:gdLst>
                    <a:gd name="T0" fmla="*/ 2 w 328"/>
                    <a:gd name="T1" fmla="*/ 0 h 226"/>
                    <a:gd name="T2" fmla="*/ 29 w 328"/>
                    <a:gd name="T3" fmla="*/ 17 h 226"/>
                    <a:gd name="T4" fmla="*/ 29 w 328"/>
                    <a:gd name="T5" fmla="*/ 30 h 226"/>
                    <a:gd name="T6" fmla="*/ 0 w 328"/>
                    <a:gd name="T7" fmla="*/ 12 h 226"/>
                    <a:gd name="T8" fmla="*/ 2 w 328"/>
                    <a:gd name="T9" fmla="*/ 0 h 22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28"/>
                    <a:gd name="T16" fmla="*/ 0 h 226"/>
                    <a:gd name="T17" fmla="*/ 328 w 328"/>
                    <a:gd name="T18" fmla="*/ 226 h 22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28" h="226">
                      <a:moveTo>
                        <a:pt x="4" y="0"/>
                      </a:moveTo>
                      <a:cubicBezTo>
                        <a:pt x="60" y="10"/>
                        <a:pt x="182" y="74"/>
                        <a:pt x="328" y="128"/>
                      </a:cubicBezTo>
                      <a:cubicBezTo>
                        <a:pt x="326" y="162"/>
                        <a:pt x="326" y="158"/>
                        <a:pt x="326" y="226"/>
                      </a:cubicBezTo>
                      <a:cubicBezTo>
                        <a:pt x="326" y="226"/>
                        <a:pt x="169" y="155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grpSp>
              <p:nvGrpSpPr>
                <p:cNvPr id="128" name="Group 969"/>
                <p:cNvGrpSpPr/>
                <p:nvPr/>
              </p:nvGrpSpPr>
              <p:grpSpPr bwMode="auto">
                <a:xfrm>
                  <a:off x="4739" y="1327"/>
                  <a:ext cx="582" cy="139"/>
                  <a:chOff x="614" y="2568"/>
                  <a:chExt cx="725" cy="139"/>
                </a:xfrm>
              </p:grpSpPr>
              <p:sp>
                <p:nvSpPr>
                  <p:cNvPr id="140" name="AutoShape 970"/>
                  <p:cNvSpPr>
                    <a:spLocks noChangeArrowheads="1"/>
                  </p:cNvSpPr>
                  <p:nvPr/>
                </p:nvSpPr>
                <p:spPr bwMode="auto">
                  <a:xfrm>
                    <a:off x="613" y="2571"/>
                    <a:ext cx="732" cy="13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  <p:sp>
                <p:nvSpPr>
                  <p:cNvPr id="141" name="AutoShape 971"/>
                  <p:cNvSpPr>
                    <a:spLocks noChangeArrowheads="1"/>
                  </p:cNvSpPr>
                  <p:nvPr/>
                </p:nvSpPr>
                <p:spPr bwMode="auto">
                  <a:xfrm>
                    <a:off x="625" y="2587"/>
                    <a:ext cx="720" cy="103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00FF"/>
                      </a:gs>
                      <a:gs pos="50000">
                        <a:srgbClr val="99CCFF"/>
                      </a:gs>
                      <a:gs pos="100000">
                        <a:srgbClr val="0000FF"/>
                      </a:gs>
                    </a:gsLst>
                    <a:lin ang="0" scaled="1"/>
                  </a:gradFill>
                  <a:ln>
                    <a:noFill/>
                  </a:ln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29" name="Rectangle 972"/>
                <p:cNvSpPr>
                  <a:spLocks noChangeArrowheads="1"/>
                </p:cNvSpPr>
                <p:nvPr/>
              </p:nvSpPr>
              <p:spPr bwMode="auto">
                <a:xfrm>
                  <a:off x="5246" y="429"/>
                  <a:ext cx="70" cy="2285"/>
                </a:xfrm>
                <a:prstGeom prst="rect">
                  <a:avLst/>
                </a:prstGeom>
                <a:gradFill rotWithShape="1">
                  <a:gsLst>
                    <a:gs pos="0">
                      <a:srgbClr val="333333"/>
                    </a:gs>
                    <a:gs pos="50000">
                      <a:srgbClr val="DDDDDD"/>
                    </a:gs>
                    <a:gs pos="100000">
                      <a:srgbClr val="333333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0" name="Freeform 973"/>
                <p:cNvSpPr/>
                <p:nvPr/>
              </p:nvSpPr>
              <p:spPr bwMode="auto">
                <a:xfrm>
                  <a:off x="5312" y="1007"/>
                  <a:ext cx="237" cy="213"/>
                </a:xfrm>
                <a:custGeom>
                  <a:avLst/>
                  <a:gdLst>
                    <a:gd name="T0" fmla="*/ 2 w 296"/>
                    <a:gd name="T1" fmla="*/ 0 h 256"/>
                    <a:gd name="T2" fmla="*/ 26 w 296"/>
                    <a:gd name="T3" fmla="*/ 18 h 256"/>
                    <a:gd name="T4" fmla="*/ 26 w 296"/>
                    <a:gd name="T5" fmla="*/ 34 h 256"/>
                    <a:gd name="T6" fmla="*/ 0 w 296"/>
                    <a:gd name="T7" fmla="*/ 12 h 256"/>
                    <a:gd name="T8" fmla="*/ 2 w 296"/>
                    <a:gd name="T9" fmla="*/ 0 h 25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96"/>
                    <a:gd name="T16" fmla="*/ 0 h 256"/>
                    <a:gd name="T17" fmla="*/ 296 w 296"/>
                    <a:gd name="T18" fmla="*/ 256 h 25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96" h="256">
                      <a:moveTo>
                        <a:pt x="4" y="0"/>
                      </a:moveTo>
                      <a:cubicBezTo>
                        <a:pt x="55" y="10"/>
                        <a:pt x="144" y="68"/>
                        <a:pt x="292" y="144"/>
                      </a:cubicBezTo>
                      <a:cubicBezTo>
                        <a:pt x="290" y="178"/>
                        <a:pt x="296" y="188"/>
                        <a:pt x="296" y="256"/>
                      </a:cubicBezTo>
                      <a:cubicBezTo>
                        <a:pt x="296" y="256"/>
                        <a:pt x="160" y="176"/>
                        <a:pt x="0" y="100"/>
                      </a:cubicBezTo>
                      <a:cubicBezTo>
                        <a:pt x="0" y="48"/>
                        <a:pt x="4" y="17"/>
                        <a:pt x="4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1" name="Freeform 974"/>
                <p:cNvSpPr/>
                <p:nvPr/>
              </p:nvSpPr>
              <p:spPr bwMode="auto">
                <a:xfrm>
                  <a:off x="5315" y="680"/>
                  <a:ext cx="244" cy="240"/>
                </a:xfrm>
                <a:custGeom>
                  <a:avLst/>
                  <a:gdLst>
                    <a:gd name="T0" fmla="*/ 0 w 304"/>
                    <a:gd name="T1" fmla="*/ 0 h 288"/>
                    <a:gd name="T2" fmla="*/ 27 w 304"/>
                    <a:gd name="T3" fmla="*/ 23 h 288"/>
                    <a:gd name="T4" fmla="*/ 25 w 304"/>
                    <a:gd name="T5" fmla="*/ 39 h 288"/>
                    <a:gd name="T6" fmla="*/ 2 w 304"/>
                    <a:gd name="T7" fmla="*/ 17 h 288"/>
                    <a:gd name="T8" fmla="*/ 0 w 304"/>
                    <a:gd name="T9" fmla="*/ 0 h 28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4"/>
                    <a:gd name="T16" fmla="*/ 0 h 288"/>
                    <a:gd name="T17" fmla="*/ 304 w 304"/>
                    <a:gd name="T18" fmla="*/ 288 h 28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4" h="288">
                      <a:moveTo>
                        <a:pt x="0" y="0"/>
                      </a:moveTo>
                      <a:cubicBezTo>
                        <a:pt x="51" y="10"/>
                        <a:pt x="148" y="76"/>
                        <a:pt x="304" y="164"/>
                      </a:cubicBezTo>
                      <a:cubicBezTo>
                        <a:pt x="302" y="198"/>
                        <a:pt x="284" y="220"/>
                        <a:pt x="284" y="288"/>
                      </a:cubicBezTo>
                      <a:cubicBezTo>
                        <a:pt x="284" y="288"/>
                        <a:pt x="163" y="179"/>
                        <a:pt x="8" y="124"/>
                      </a:cubicBezTo>
                      <a:cubicBezTo>
                        <a:pt x="8" y="72"/>
                        <a:pt x="0" y="17"/>
                        <a:pt x="0" y="0"/>
                      </a:cubicBezTo>
                      <a:close/>
                    </a:path>
                  </a:pathLst>
                </a:custGeom>
                <a:gradFill rotWithShape="1">
                  <a:gsLst>
                    <a:gs pos="0">
                      <a:srgbClr val="292929"/>
                    </a:gs>
                    <a:gs pos="100000">
                      <a:srgbClr val="808080"/>
                    </a:gs>
                  </a:gsLst>
                  <a:lin ang="0" scaled="1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2" name="Oval 975"/>
                <p:cNvSpPr>
                  <a:spLocks noChangeArrowheads="1"/>
                </p:cNvSpPr>
                <p:nvPr/>
              </p:nvSpPr>
              <p:spPr bwMode="auto">
                <a:xfrm>
                  <a:off x="5515" y="2611"/>
                  <a:ext cx="50" cy="95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3" name="Freeform 976"/>
                <p:cNvSpPr/>
                <p:nvPr/>
              </p:nvSpPr>
              <p:spPr bwMode="auto">
                <a:xfrm>
                  <a:off x="5302" y="2614"/>
                  <a:ext cx="245" cy="200"/>
                </a:xfrm>
                <a:custGeom>
                  <a:avLst/>
                  <a:gdLst>
                    <a:gd name="T0" fmla="*/ 0 w 306"/>
                    <a:gd name="T1" fmla="*/ 15 h 240"/>
                    <a:gd name="T2" fmla="*/ 2 w 306"/>
                    <a:gd name="T3" fmla="*/ 33 h 240"/>
                    <a:gd name="T4" fmla="*/ 27 w 306"/>
                    <a:gd name="T5" fmla="*/ 15 h 240"/>
                    <a:gd name="T6" fmla="*/ 26 w 306"/>
                    <a:gd name="T7" fmla="*/ 0 h 240"/>
                    <a:gd name="T8" fmla="*/ 0 w 306"/>
                    <a:gd name="T9" fmla="*/ 15 h 2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06"/>
                    <a:gd name="T16" fmla="*/ 0 h 240"/>
                    <a:gd name="T17" fmla="*/ 306 w 306"/>
                    <a:gd name="T18" fmla="*/ 240 h 2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06" h="240">
                      <a:moveTo>
                        <a:pt x="0" y="106"/>
                      </a:moveTo>
                      <a:lnTo>
                        <a:pt x="2" y="240"/>
                      </a:lnTo>
                      <a:lnTo>
                        <a:pt x="306" y="110"/>
                      </a:lnTo>
                      <a:lnTo>
                        <a:pt x="300" y="0"/>
                      </a:lnTo>
                      <a:lnTo>
                        <a:pt x="0" y="10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4" name="AutoShape 977"/>
                <p:cNvSpPr>
                  <a:spLocks noChangeArrowheads="1"/>
                </p:cNvSpPr>
                <p:nvPr/>
              </p:nvSpPr>
              <p:spPr bwMode="auto">
                <a:xfrm>
                  <a:off x="4140" y="2675"/>
                  <a:ext cx="1196" cy="15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DDDDD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5" name="AutoShape 978"/>
                <p:cNvSpPr>
                  <a:spLocks noChangeArrowheads="1"/>
                </p:cNvSpPr>
                <p:nvPr/>
              </p:nvSpPr>
              <p:spPr bwMode="auto">
                <a:xfrm>
                  <a:off x="4210" y="2714"/>
                  <a:ext cx="1066" cy="7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chemeClr val="tx2"/>
                    </a:gs>
                    <a:gs pos="100000">
                      <a:schemeClr val="bg2"/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6" name="Oval 979"/>
                <p:cNvSpPr>
                  <a:spLocks noChangeArrowheads="1"/>
                </p:cNvSpPr>
                <p:nvPr/>
              </p:nvSpPr>
              <p:spPr bwMode="auto">
                <a:xfrm>
                  <a:off x="4309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" name="Oval 980"/>
                <p:cNvSpPr>
                  <a:spLocks noChangeArrowheads="1"/>
                </p:cNvSpPr>
                <p:nvPr/>
              </p:nvSpPr>
              <p:spPr bwMode="auto">
                <a:xfrm>
                  <a:off x="4489" y="2382"/>
                  <a:ext cx="159" cy="142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pPr algn="ctr" eaLnBrk="1" hangingPunct="1"/>
                  <a:endParaRPr lang="en-US" sz="180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38" name="Oval 981"/>
                <p:cNvSpPr>
                  <a:spLocks noChangeArrowheads="1"/>
                </p:cNvSpPr>
                <p:nvPr/>
              </p:nvSpPr>
              <p:spPr bwMode="auto">
                <a:xfrm>
                  <a:off x="4658" y="2382"/>
                  <a:ext cx="159" cy="142"/>
                </a:xfrm>
                <a:prstGeom prst="ellipse">
                  <a:avLst/>
                </a:prstGeom>
                <a:solidFill>
                  <a:srgbClr val="33CC33"/>
                </a:solidFill>
                <a:ln>
                  <a:noFill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9" name="Rectangle 982"/>
                <p:cNvSpPr>
                  <a:spLocks noChangeArrowheads="1"/>
                </p:cNvSpPr>
                <p:nvPr/>
              </p:nvSpPr>
              <p:spPr bwMode="auto">
                <a:xfrm>
                  <a:off x="5067" y="1837"/>
                  <a:ext cx="80" cy="759"/>
                </a:xfrm>
                <a:prstGeom prst="rect">
                  <a:avLst/>
                </a:prstGeom>
                <a:solidFill>
                  <a:srgbClr val="292929"/>
                </a:solidFill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pic>
            <p:nvPicPr>
              <p:cNvPr id="69" name="Picture 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04880" y="2227106"/>
                <a:ext cx="1629624" cy="43137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0" name="TextBox 69"/>
              <p:cNvSpPr txBox="1"/>
              <p:nvPr/>
            </p:nvSpPr>
            <p:spPr>
              <a:xfrm>
                <a:off x="994856" y="1850015"/>
                <a:ext cx="245679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olidFill>
                      <a:srgbClr val="CC0000"/>
                    </a:solidFill>
                  </a:rPr>
                  <a:t>OpenFlow Controller</a:t>
                </a:r>
                <a:endParaRPr lang="en-US" sz="2000" dirty="0">
                  <a:solidFill>
                    <a:srgbClr val="CC0000"/>
                  </a:solidFill>
                </a:endParaRPr>
              </a:p>
            </p:txBody>
          </p:sp>
          <p:grpSp>
            <p:nvGrpSpPr>
              <p:cNvPr id="71" name="Group 327"/>
              <p:cNvGrpSpPr/>
              <p:nvPr/>
            </p:nvGrpSpPr>
            <p:grpSpPr bwMode="auto">
              <a:xfrm>
                <a:off x="2112211" y="5801894"/>
                <a:ext cx="736172" cy="452961"/>
                <a:chOff x="1871277" y="1576300"/>
                <a:chExt cx="1128371" cy="437861"/>
              </a:xfrm>
            </p:grpSpPr>
            <p:sp>
              <p:nvSpPr>
                <p:cNvPr id="107" name="Oval 106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08" name="Rectangle 107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09" name="Oval 108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10" name="Freeform 109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1" name="Freeform 110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2" name="Freeform 111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13" name="Freeform 112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14" name="Straight Connector 113"/>
                <p:cNvCxnSpPr>
                  <a:endCxn id="109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2" name="Group 327"/>
              <p:cNvGrpSpPr/>
              <p:nvPr/>
            </p:nvGrpSpPr>
            <p:grpSpPr bwMode="auto">
              <a:xfrm>
                <a:off x="3547978" y="4938294"/>
                <a:ext cx="736172" cy="452961"/>
                <a:chOff x="1871277" y="1576300"/>
                <a:chExt cx="1128371" cy="437861"/>
              </a:xfrm>
            </p:grpSpPr>
            <p:sp>
              <p:nvSpPr>
                <p:cNvPr id="98" name="Oval 9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99" name="Rectangle 9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00" name="Oval 9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101" name="Freeform 10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02" name="Freeform 10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03" name="Freeform 10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104" name="Freeform 103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105" name="Straight Connector 104"/>
                <p:cNvCxnSpPr>
                  <a:endCxn id="10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3" name="Group 327"/>
              <p:cNvGrpSpPr/>
              <p:nvPr/>
            </p:nvGrpSpPr>
            <p:grpSpPr bwMode="auto">
              <a:xfrm>
                <a:off x="665747" y="5144167"/>
                <a:ext cx="736172" cy="452961"/>
                <a:chOff x="1871277" y="1576300"/>
                <a:chExt cx="1128371" cy="437861"/>
              </a:xfrm>
            </p:grpSpPr>
            <p:sp>
              <p:nvSpPr>
                <p:cNvPr id="88" name="Oval 87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89" name="Rectangle 88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0" name="Oval 89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91" name="Freeform 90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2" name="Freeform 91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3" name="Freeform 92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95" name="Freeform 9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96" name="Straight Connector 95"/>
                <p:cNvCxnSpPr>
                  <a:endCxn id="90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4" name="Group 327"/>
              <p:cNvGrpSpPr/>
              <p:nvPr/>
            </p:nvGrpSpPr>
            <p:grpSpPr bwMode="auto">
              <a:xfrm>
                <a:off x="1753937" y="4440989"/>
                <a:ext cx="736172" cy="452961"/>
                <a:chOff x="1871277" y="1576300"/>
                <a:chExt cx="1128371" cy="437861"/>
              </a:xfrm>
            </p:grpSpPr>
            <p:sp>
              <p:nvSpPr>
                <p:cNvPr id="79" name="Oval 78"/>
                <p:cNvSpPr/>
                <p:nvPr/>
              </p:nvSpPr>
              <p:spPr bwMode="auto">
                <a:xfrm flipV="1">
                  <a:off x="1874446" y="1692905"/>
                  <a:ext cx="1125202" cy="321256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80" name="Rectangle 79"/>
                <p:cNvSpPr/>
                <p:nvPr/>
              </p:nvSpPr>
              <p:spPr bwMode="auto">
                <a:xfrm>
                  <a:off x="1871277" y="1740499"/>
                  <a:ext cx="1128371" cy="114225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81" name="Oval 80"/>
                <p:cNvSpPr/>
                <p:nvPr/>
              </p:nvSpPr>
              <p:spPr bwMode="auto">
                <a:xfrm flipV="1">
                  <a:off x="1871277" y="1576300"/>
                  <a:ext cx="1125200" cy="321257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82" name="Freeform 81"/>
                <p:cNvSpPr/>
                <p:nvPr/>
              </p:nvSpPr>
              <p:spPr bwMode="auto">
                <a:xfrm>
                  <a:off x="2159708" y="1673868"/>
                  <a:ext cx="548339" cy="159438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83" name="Freeform 82"/>
                <p:cNvSpPr/>
                <p:nvPr/>
              </p:nvSpPr>
              <p:spPr bwMode="auto">
                <a:xfrm>
                  <a:off x="2102655" y="1633412"/>
                  <a:ext cx="662444" cy="111846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84" name="Freeform 83"/>
                <p:cNvSpPr/>
                <p:nvPr/>
              </p:nvSpPr>
              <p:spPr bwMode="auto">
                <a:xfrm>
                  <a:off x="2536889" y="1728599"/>
                  <a:ext cx="244057" cy="97568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85" name="Freeform 84"/>
                <p:cNvSpPr/>
                <p:nvPr/>
              </p:nvSpPr>
              <p:spPr bwMode="auto">
                <a:xfrm>
                  <a:off x="2089977" y="1730980"/>
                  <a:ext cx="240888" cy="95187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86" name="Straight Connector 85"/>
                <p:cNvCxnSpPr>
                  <a:endCxn id="81" idx="2"/>
                </p:cNvCxnSpPr>
                <p:nvPr/>
              </p:nvCxnSpPr>
              <p:spPr bwMode="auto">
                <a:xfrm flipH="1" flipV="1">
                  <a:off x="1871277" y="1735739"/>
                  <a:ext cx="3169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 flipH="1" flipV="1">
                  <a:off x="2996477" y="1733359"/>
                  <a:ext cx="3171" cy="123743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5" name="Up-Down Arrow 74"/>
              <p:cNvSpPr/>
              <p:nvPr/>
            </p:nvSpPr>
            <p:spPr>
              <a:xfrm rot="21141209">
                <a:off x="2269785" y="3718179"/>
                <a:ext cx="191874" cy="2107535"/>
              </a:xfrm>
              <a:prstGeom prst="upDownArrow">
                <a:avLst/>
              </a:prstGeom>
              <a:solidFill>
                <a:srgbClr val="CC0000">
                  <a:alpha val="78000"/>
                </a:srgb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Up-Down Arrow 75"/>
              <p:cNvSpPr/>
              <p:nvPr/>
            </p:nvSpPr>
            <p:spPr>
              <a:xfrm>
                <a:off x="1974262" y="3714785"/>
                <a:ext cx="191874" cy="823865"/>
              </a:xfrm>
              <a:prstGeom prst="upDownArrow">
                <a:avLst/>
              </a:prstGeom>
              <a:solidFill>
                <a:srgbClr val="CC0000">
                  <a:alpha val="78000"/>
                </a:srgb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7" name="Up-Down Arrow 76"/>
              <p:cNvSpPr/>
              <p:nvPr/>
            </p:nvSpPr>
            <p:spPr>
              <a:xfrm rot="19054398">
                <a:off x="2872397" y="3460483"/>
                <a:ext cx="196901" cy="1849334"/>
              </a:xfrm>
              <a:prstGeom prst="upDownArrow">
                <a:avLst/>
              </a:prstGeom>
              <a:solidFill>
                <a:srgbClr val="CC0000">
                  <a:alpha val="78000"/>
                </a:srgb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8" name="Up-Down Arrow 77"/>
              <p:cNvSpPr/>
              <p:nvPr/>
            </p:nvSpPr>
            <p:spPr>
              <a:xfrm rot="1537304" flipH="1">
                <a:off x="1441528" y="3583584"/>
                <a:ext cx="196901" cy="1720974"/>
              </a:xfrm>
              <a:prstGeom prst="upDownArrow">
                <a:avLst/>
              </a:prstGeom>
              <a:solidFill>
                <a:srgbClr val="CC0000">
                  <a:alpha val="78000"/>
                </a:srgb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4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4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Rounded Rectangle 374"/>
          <p:cNvSpPr/>
          <p:nvPr/>
        </p:nvSpPr>
        <p:spPr>
          <a:xfrm>
            <a:off x="441168" y="2793983"/>
            <a:ext cx="4211052" cy="1062452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0" name="Rounded Rectangle 379"/>
          <p:cNvSpPr/>
          <p:nvPr/>
        </p:nvSpPr>
        <p:spPr>
          <a:xfrm>
            <a:off x="467904" y="3990524"/>
            <a:ext cx="4184316" cy="54554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386" name="Straight Connector 385"/>
          <p:cNvCxnSpPr/>
          <p:nvPr/>
        </p:nvCxnSpPr>
        <p:spPr bwMode="auto">
          <a:xfrm>
            <a:off x="508006" y="4638847"/>
            <a:ext cx="410410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401" name="Group 400"/>
          <p:cNvGrpSpPr/>
          <p:nvPr/>
        </p:nvGrpSpPr>
        <p:grpSpPr>
          <a:xfrm>
            <a:off x="590136" y="3368823"/>
            <a:ext cx="1244650" cy="411995"/>
            <a:chOff x="3128876" y="457817"/>
            <a:chExt cx="1432326" cy="459826"/>
          </a:xfrm>
        </p:grpSpPr>
        <p:sp>
          <p:nvSpPr>
            <p:cNvPr id="402" name="Rounded Rectangle 40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3178769" y="541671"/>
              <a:ext cx="130238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Link-state info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04" name="Group 403"/>
          <p:cNvGrpSpPr/>
          <p:nvPr/>
        </p:nvGrpSpPr>
        <p:grpSpPr>
          <a:xfrm>
            <a:off x="3459852" y="3382192"/>
            <a:ext cx="1165638" cy="398626"/>
            <a:chOff x="3034354" y="534843"/>
            <a:chExt cx="1525489" cy="382800"/>
          </a:xfrm>
        </p:grpSpPr>
        <p:sp>
          <p:nvSpPr>
            <p:cNvPr id="405" name="Rounded Rectangle 404"/>
            <p:cNvSpPr/>
            <p:nvPr/>
          </p:nvSpPr>
          <p:spPr>
            <a:xfrm>
              <a:off x="3128876" y="534843"/>
              <a:ext cx="1325987" cy="38280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6" name="TextBox 405"/>
            <p:cNvSpPr txBox="1"/>
            <p:nvPr/>
          </p:nvSpPr>
          <p:spPr>
            <a:xfrm>
              <a:off x="3034354" y="593020"/>
              <a:ext cx="1525489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switch info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07" name="Group 406"/>
          <p:cNvGrpSpPr/>
          <p:nvPr/>
        </p:nvGrpSpPr>
        <p:grpSpPr>
          <a:xfrm>
            <a:off x="1982268" y="3368823"/>
            <a:ext cx="960359" cy="411995"/>
            <a:chOff x="3128876" y="457817"/>
            <a:chExt cx="1432326" cy="459826"/>
          </a:xfrm>
        </p:grpSpPr>
        <p:sp>
          <p:nvSpPr>
            <p:cNvPr id="408" name="Rounded Rectangle 407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9" name="TextBox 408"/>
            <p:cNvSpPr txBox="1"/>
            <p:nvPr/>
          </p:nvSpPr>
          <p:spPr>
            <a:xfrm>
              <a:off x="3205754" y="541671"/>
              <a:ext cx="1287660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host info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10" name="Group 409"/>
          <p:cNvGrpSpPr/>
          <p:nvPr/>
        </p:nvGrpSpPr>
        <p:grpSpPr>
          <a:xfrm>
            <a:off x="521932" y="2874191"/>
            <a:ext cx="889706" cy="382826"/>
            <a:chOff x="3128876" y="457817"/>
            <a:chExt cx="1432326" cy="459826"/>
          </a:xfrm>
        </p:grpSpPr>
        <p:sp>
          <p:nvSpPr>
            <p:cNvPr id="411" name="Rounded Rectangle 410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2" name="TextBox 411"/>
            <p:cNvSpPr txBox="1"/>
            <p:nvPr/>
          </p:nvSpPr>
          <p:spPr>
            <a:xfrm>
              <a:off x="3198565" y="509557"/>
              <a:ext cx="1302043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statistics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13" name="Group 412"/>
          <p:cNvGrpSpPr/>
          <p:nvPr/>
        </p:nvGrpSpPr>
        <p:grpSpPr>
          <a:xfrm>
            <a:off x="3249716" y="2860821"/>
            <a:ext cx="1032905" cy="404965"/>
            <a:chOff x="3099264" y="457817"/>
            <a:chExt cx="1540525" cy="459826"/>
          </a:xfrm>
        </p:grpSpPr>
        <p:sp>
          <p:nvSpPr>
            <p:cNvPr id="414" name="Rounded Rectangle 413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5" name="TextBox 414"/>
            <p:cNvSpPr txBox="1"/>
            <p:nvPr/>
          </p:nvSpPr>
          <p:spPr>
            <a:xfrm>
              <a:off x="3099264" y="526493"/>
              <a:ext cx="154052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flow tables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416" name="TextBox 415"/>
          <p:cNvSpPr txBox="1"/>
          <p:nvPr/>
        </p:nvSpPr>
        <p:spPr>
          <a:xfrm>
            <a:off x="2458723" y="2496236"/>
            <a:ext cx="5702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7" name="TextBox 416"/>
          <p:cNvSpPr txBox="1"/>
          <p:nvPr/>
        </p:nvSpPr>
        <p:spPr>
          <a:xfrm>
            <a:off x="3005244" y="3133033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418" name="Group 417"/>
          <p:cNvGrpSpPr/>
          <p:nvPr/>
        </p:nvGrpSpPr>
        <p:grpSpPr>
          <a:xfrm>
            <a:off x="1076595" y="4121691"/>
            <a:ext cx="1257452" cy="286824"/>
            <a:chOff x="3128876" y="457775"/>
            <a:chExt cx="1432326" cy="459868"/>
          </a:xfrm>
        </p:grpSpPr>
        <p:sp>
          <p:nvSpPr>
            <p:cNvPr id="419" name="Rounded Rectangle 41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0" name="TextBox 419"/>
            <p:cNvSpPr txBox="1"/>
            <p:nvPr/>
          </p:nvSpPr>
          <p:spPr>
            <a:xfrm>
              <a:off x="3278378" y="457775"/>
              <a:ext cx="1142401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OpenFlow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21" name="Group 420"/>
          <p:cNvGrpSpPr/>
          <p:nvPr/>
        </p:nvGrpSpPr>
        <p:grpSpPr>
          <a:xfrm>
            <a:off x="2945827" y="4126474"/>
            <a:ext cx="1244650" cy="307410"/>
            <a:chOff x="3128876" y="457817"/>
            <a:chExt cx="1432326" cy="459826"/>
          </a:xfrm>
        </p:grpSpPr>
        <p:sp>
          <p:nvSpPr>
            <p:cNvPr id="422" name="Rounded Rectangle 42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3" name="TextBox 422"/>
            <p:cNvSpPr txBox="1"/>
            <p:nvPr/>
          </p:nvSpPr>
          <p:spPr>
            <a:xfrm>
              <a:off x="3446730" y="484746"/>
              <a:ext cx="805702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SNMP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424" name="TextBox 423"/>
          <p:cNvSpPr txBox="1"/>
          <p:nvPr/>
        </p:nvSpPr>
        <p:spPr>
          <a:xfrm>
            <a:off x="2328584" y="3796493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6" name="Rounded Rectangle 145"/>
          <p:cNvSpPr/>
          <p:nvPr/>
        </p:nvSpPr>
        <p:spPr>
          <a:xfrm>
            <a:off x="441167" y="2098823"/>
            <a:ext cx="4211053" cy="57474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25" name="Group 424"/>
          <p:cNvGrpSpPr/>
          <p:nvPr/>
        </p:nvGrpSpPr>
        <p:grpSpPr>
          <a:xfrm>
            <a:off x="535393" y="2131433"/>
            <a:ext cx="1033900" cy="504412"/>
            <a:chOff x="3103238" y="432317"/>
            <a:chExt cx="1461287" cy="504412"/>
          </a:xfrm>
        </p:grpSpPr>
        <p:sp>
          <p:nvSpPr>
            <p:cNvPr id="426" name="Rounded Rectangle 425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7" name="TextBox 426"/>
            <p:cNvSpPr txBox="1"/>
            <p:nvPr/>
          </p:nvSpPr>
          <p:spPr>
            <a:xfrm>
              <a:off x="3103238" y="432317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network graph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28" name="Group 427"/>
          <p:cNvGrpSpPr/>
          <p:nvPr/>
        </p:nvGrpSpPr>
        <p:grpSpPr>
          <a:xfrm>
            <a:off x="3508898" y="2156720"/>
            <a:ext cx="1033900" cy="459826"/>
            <a:chOff x="3103238" y="457817"/>
            <a:chExt cx="1461287" cy="459826"/>
          </a:xfrm>
        </p:grpSpPr>
        <p:sp>
          <p:nvSpPr>
            <p:cNvPr id="429" name="Rounded Rectangle 42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0" name="TextBox 429"/>
            <p:cNvSpPr txBox="1"/>
            <p:nvPr/>
          </p:nvSpPr>
          <p:spPr>
            <a:xfrm>
              <a:off x="3103238" y="553253"/>
              <a:ext cx="1461287" cy="29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intent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31" name="Group 430"/>
          <p:cNvGrpSpPr/>
          <p:nvPr/>
        </p:nvGrpSpPr>
        <p:grpSpPr>
          <a:xfrm>
            <a:off x="1952059" y="2129889"/>
            <a:ext cx="1033900" cy="504412"/>
            <a:chOff x="3103238" y="432317"/>
            <a:chExt cx="1461287" cy="504412"/>
          </a:xfrm>
        </p:grpSpPr>
        <p:sp>
          <p:nvSpPr>
            <p:cNvPr id="432" name="Rounded Rectangle 43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3" name="TextBox 432"/>
            <p:cNvSpPr txBox="1"/>
            <p:nvPr/>
          </p:nvSpPr>
          <p:spPr>
            <a:xfrm>
              <a:off x="3103238" y="432317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err="1" smtClean="0">
                  <a:latin typeface="Arial" panose="020B0604020202020204"/>
                  <a:cs typeface="Arial" panose="020B0604020202020204"/>
                </a:rPr>
                <a:t>RESTful</a:t>
              </a:r>
              <a:endParaRPr lang="en-US" sz="1400" dirty="0" smtClean="0">
                <a:latin typeface="Arial" panose="020B0604020202020204"/>
                <a:cs typeface="Arial" panose="020B0604020202020204"/>
              </a:endParaRPr>
            </a:p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API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434" name="TextBox 433"/>
          <p:cNvSpPr txBox="1"/>
          <p:nvPr/>
        </p:nvSpPr>
        <p:spPr>
          <a:xfrm>
            <a:off x="3007181" y="1957959"/>
            <a:ext cx="62790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54" name="Straight Connector 153"/>
          <p:cNvCxnSpPr/>
          <p:nvPr/>
        </p:nvCxnSpPr>
        <p:spPr bwMode="auto">
          <a:xfrm flipV="1">
            <a:off x="521378" y="1925056"/>
            <a:ext cx="4117474" cy="1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57" name="Freeform 2"/>
          <p:cNvSpPr/>
          <p:nvPr/>
        </p:nvSpPr>
        <p:spPr bwMode="auto">
          <a:xfrm>
            <a:off x="509074" y="5069969"/>
            <a:ext cx="4057421" cy="1393030"/>
          </a:xfrm>
          <a:custGeom>
            <a:avLst/>
            <a:gdLst>
              <a:gd name="T0" fmla="*/ 6 w 1794"/>
              <a:gd name="T1" fmla="*/ 483 h 933"/>
              <a:gd name="T2" fmla="*/ 108 w 1794"/>
              <a:gd name="T3" fmla="*/ 125 h 933"/>
              <a:gd name="T4" fmla="*/ 559 w 1794"/>
              <a:gd name="T5" fmla="*/ 100 h 933"/>
              <a:gd name="T6" fmla="*/ 1128 w 1794"/>
              <a:gd name="T7" fmla="*/ 29 h 933"/>
              <a:gd name="T8" fmla="*/ 1716 w 1794"/>
              <a:gd name="T9" fmla="*/ 275 h 933"/>
              <a:gd name="T10" fmla="*/ 1596 w 1794"/>
              <a:gd name="T11" fmla="*/ 827 h 933"/>
              <a:gd name="T12" fmla="*/ 1380 w 1794"/>
              <a:gd name="T13" fmla="*/ 911 h 933"/>
              <a:gd name="T14" fmla="*/ 840 w 1794"/>
              <a:gd name="T15" fmla="*/ 929 h 933"/>
              <a:gd name="T16" fmla="*/ 414 w 1794"/>
              <a:gd name="T17" fmla="*/ 911 h 933"/>
              <a:gd name="T18" fmla="*/ 143 w 1794"/>
              <a:gd name="T19" fmla="*/ 832 h 933"/>
              <a:gd name="T20" fmla="*/ 6 w 1794"/>
              <a:gd name="T21" fmla="*/ 483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MS PGothic" panose="020B0600070205080204" charset="-128"/>
              <a:cs typeface="MS PGothic" panose="020B0600070205080204" charset="-128"/>
            </a:endParaRPr>
          </a:p>
        </p:txBody>
      </p:sp>
      <p:cxnSp>
        <p:nvCxnSpPr>
          <p:cNvPr id="166" name="Straight Connector 165"/>
          <p:cNvCxnSpPr/>
          <p:nvPr/>
        </p:nvCxnSpPr>
        <p:spPr bwMode="auto">
          <a:xfrm flipV="1">
            <a:off x="1592143" y="5453530"/>
            <a:ext cx="615520" cy="282224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7" name="Straight Connector 166"/>
          <p:cNvCxnSpPr/>
          <p:nvPr/>
        </p:nvCxnSpPr>
        <p:spPr bwMode="auto">
          <a:xfrm>
            <a:off x="1581927" y="5759398"/>
            <a:ext cx="1651340" cy="13860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8" name="Straight Connector 167"/>
          <p:cNvCxnSpPr>
            <a:endCxn id="353" idx="1"/>
          </p:cNvCxnSpPr>
          <p:nvPr/>
        </p:nvCxnSpPr>
        <p:spPr bwMode="auto">
          <a:xfrm>
            <a:off x="1592143" y="5816064"/>
            <a:ext cx="318002" cy="38755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9" name="Straight Connector 168"/>
          <p:cNvCxnSpPr>
            <a:stCxn id="339" idx="3"/>
          </p:cNvCxnSpPr>
          <p:nvPr/>
        </p:nvCxnSpPr>
        <p:spPr bwMode="auto">
          <a:xfrm>
            <a:off x="2893995" y="5449380"/>
            <a:ext cx="333142" cy="42130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0" name="Straight Connector 169"/>
          <p:cNvCxnSpPr/>
          <p:nvPr/>
        </p:nvCxnSpPr>
        <p:spPr bwMode="auto">
          <a:xfrm flipV="1">
            <a:off x="2371572" y="5956693"/>
            <a:ext cx="861695" cy="27542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4" name="Freeform 223"/>
          <p:cNvSpPr/>
          <p:nvPr/>
        </p:nvSpPr>
        <p:spPr>
          <a:xfrm>
            <a:off x="1449442" y="1774754"/>
            <a:ext cx="710887" cy="3730652"/>
          </a:xfrm>
          <a:custGeom>
            <a:avLst/>
            <a:gdLst>
              <a:gd name="connsiteX0" fmla="*/ 3902322 w 3902322"/>
              <a:gd name="connsiteY0" fmla="*/ 0 h 449814"/>
              <a:gd name="connsiteX1" fmla="*/ 3452563 w 3902322"/>
              <a:gd name="connsiteY1" fmla="*/ 449814 h 449814"/>
              <a:gd name="connsiteX2" fmla="*/ 343934 w 3902322"/>
              <a:gd name="connsiteY2" fmla="*/ 423354 h 449814"/>
              <a:gd name="connsiteX3" fmla="*/ 0 w 3902322"/>
              <a:gd name="connsiteY3" fmla="*/ 39690 h 449814"/>
              <a:gd name="connsiteX0-1" fmla="*/ 3902322 w 3902322"/>
              <a:gd name="connsiteY0-2" fmla="*/ 0 h 423354"/>
              <a:gd name="connsiteX1-3" fmla="*/ 3565324 w 3902322"/>
              <a:gd name="connsiteY1-4" fmla="*/ 402338 h 423354"/>
              <a:gd name="connsiteX2-5" fmla="*/ 343934 w 3902322"/>
              <a:gd name="connsiteY2-6" fmla="*/ 423354 h 423354"/>
              <a:gd name="connsiteX3-7" fmla="*/ 0 w 3902322"/>
              <a:gd name="connsiteY3-8" fmla="*/ 39690 h 423354"/>
              <a:gd name="connsiteX0-9" fmla="*/ 3902322 w 3902322"/>
              <a:gd name="connsiteY0-10" fmla="*/ 0 h 423354"/>
              <a:gd name="connsiteX1-11" fmla="*/ 3600933 w 3902322"/>
              <a:gd name="connsiteY1-12" fmla="*/ 384535 h 423354"/>
              <a:gd name="connsiteX2-13" fmla="*/ 343934 w 3902322"/>
              <a:gd name="connsiteY2-14" fmla="*/ 423354 h 423354"/>
              <a:gd name="connsiteX3-15" fmla="*/ 0 w 3902322"/>
              <a:gd name="connsiteY3-16" fmla="*/ 39690 h 423354"/>
              <a:gd name="connsiteX0-17" fmla="*/ 3943865 w 3943865"/>
              <a:gd name="connsiteY0-18" fmla="*/ 1851 h 383664"/>
              <a:gd name="connsiteX1-19" fmla="*/ 3600933 w 3943865"/>
              <a:gd name="connsiteY1-20" fmla="*/ 344845 h 383664"/>
              <a:gd name="connsiteX2-21" fmla="*/ 343934 w 3943865"/>
              <a:gd name="connsiteY2-22" fmla="*/ 383664 h 383664"/>
              <a:gd name="connsiteX3-23" fmla="*/ 0 w 3943865"/>
              <a:gd name="connsiteY3-24" fmla="*/ 0 h 383664"/>
              <a:gd name="connsiteX0-25" fmla="*/ 4015082 w 4015082"/>
              <a:gd name="connsiteY0-26" fmla="*/ 29941 h 383664"/>
              <a:gd name="connsiteX1-27" fmla="*/ 3600933 w 4015082"/>
              <a:gd name="connsiteY1-28" fmla="*/ 344845 h 383664"/>
              <a:gd name="connsiteX2-29" fmla="*/ 343934 w 4015082"/>
              <a:gd name="connsiteY2-30" fmla="*/ 383664 h 383664"/>
              <a:gd name="connsiteX3-31" fmla="*/ 0 w 4015082"/>
              <a:gd name="connsiteY3-32" fmla="*/ 0 h 383664"/>
              <a:gd name="connsiteX0-33" fmla="*/ 4187190 w 4187190"/>
              <a:gd name="connsiteY0-34" fmla="*/ 15896 h 369619"/>
              <a:gd name="connsiteX1-35" fmla="*/ 3773041 w 4187190"/>
              <a:gd name="connsiteY1-36" fmla="*/ 330800 h 369619"/>
              <a:gd name="connsiteX2-37" fmla="*/ 516042 w 4187190"/>
              <a:gd name="connsiteY2-38" fmla="*/ 369619 h 369619"/>
              <a:gd name="connsiteX3-39" fmla="*/ 0 w 4187190"/>
              <a:gd name="connsiteY3-40" fmla="*/ 0 h 369619"/>
              <a:gd name="connsiteX0-41" fmla="*/ 4187190 w 4187190"/>
              <a:gd name="connsiteY0-42" fmla="*/ 15896 h 369619"/>
              <a:gd name="connsiteX1-43" fmla="*/ 3749302 w 4187190"/>
              <a:gd name="connsiteY1-44" fmla="*/ 349527 h 369619"/>
              <a:gd name="connsiteX2-45" fmla="*/ 516042 w 4187190"/>
              <a:gd name="connsiteY2-46" fmla="*/ 369619 h 369619"/>
              <a:gd name="connsiteX3-47" fmla="*/ 0 w 4187190"/>
              <a:gd name="connsiteY3-48" fmla="*/ 0 h 369619"/>
              <a:gd name="connsiteX0-49" fmla="*/ 0 w 6265284"/>
              <a:gd name="connsiteY0-50" fmla="*/ 0 h 1092877"/>
              <a:gd name="connsiteX1-51" fmla="*/ 6265284 w 6265284"/>
              <a:gd name="connsiteY1-52" fmla="*/ 1072785 h 1092877"/>
              <a:gd name="connsiteX2-53" fmla="*/ 3032024 w 6265284"/>
              <a:gd name="connsiteY2-54" fmla="*/ 1092877 h 1092877"/>
              <a:gd name="connsiteX3-55" fmla="*/ 2515982 w 6265284"/>
              <a:gd name="connsiteY3-56" fmla="*/ 723258 h 1092877"/>
              <a:gd name="connsiteX0-57" fmla="*/ 0 w 3032024"/>
              <a:gd name="connsiteY0-58" fmla="*/ 1193950 h 2286827"/>
              <a:gd name="connsiteX1-59" fmla="*/ 1581391 w 3032024"/>
              <a:gd name="connsiteY1-60" fmla="*/ 0 h 2286827"/>
              <a:gd name="connsiteX2-61" fmla="*/ 3032024 w 3032024"/>
              <a:gd name="connsiteY2-62" fmla="*/ 2286827 h 2286827"/>
              <a:gd name="connsiteX3-63" fmla="*/ 2515982 w 3032024"/>
              <a:gd name="connsiteY3-64" fmla="*/ 1917208 h 2286827"/>
              <a:gd name="connsiteX0-65" fmla="*/ 0 w 2515982"/>
              <a:gd name="connsiteY0-66" fmla="*/ 1896586 h 2619844"/>
              <a:gd name="connsiteX1-67" fmla="*/ 1581391 w 2515982"/>
              <a:gd name="connsiteY1-68" fmla="*/ 702636 h 2619844"/>
              <a:gd name="connsiteX2-69" fmla="*/ 1241736 w 2515982"/>
              <a:gd name="connsiteY2-70" fmla="*/ 0 h 2619844"/>
              <a:gd name="connsiteX3-71" fmla="*/ 2515982 w 2515982"/>
              <a:gd name="connsiteY3-72" fmla="*/ 2619844 h 2619844"/>
              <a:gd name="connsiteX0-73" fmla="*/ 0 w 1581391"/>
              <a:gd name="connsiteY0-74" fmla="*/ 2890379 h 2890379"/>
              <a:gd name="connsiteX1-75" fmla="*/ 1581391 w 1581391"/>
              <a:gd name="connsiteY1-76" fmla="*/ 1696429 h 2890379"/>
              <a:gd name="connsiteX2-77" fmla="*/ 1241736 w 1581391"/>
              <a:gd name="connsiteY2-78" fmla="*/ 993793 h 2890379"/>
              <a:gd name="connsiteX3-79" fmla="*/ 1579203 w 1581391"/>
              <a:gd name="connsiteY3-80" fmla="*/ 0 h 2890379"/>
              <a:gd name="connsiteX0-81" fmla="*/ 0 w 1581391"/>
              <a:gd name="connsiteY0-82" fmla="*/ 2973211 h 2973211"/>
              <a:gd name="connsiteX1-83" fmla="*/ 1581391 w 1581391"/>
              <a:gd name="connsiteY1-84" fmla="*/ 1779261 h 2973211"/>
              <a:gd name="connsiteX2-85" fmla="*/ 1241736 w 1581391"/>
              <a:gd name="connsiteY2-86" fmla="*/ 1076625 h 2973211"/>
              <a:gd name="connsiteX3-87" fmla="*/ 1229193 w 1581391"/>
              <a:gd name="connsiteY3-88" fmla="*/ 0 h 2973211"/>
              <a:gd name="connsiteX0-89" fmla="*/ 0 w 1581391"/>
              <a:gd name="connsiteY0-90" fmla="*/ 3276927 h 3276927"/>
              <a:gd name="connsiteX1-91" fmla="*/ 1581391 w 1581391"/>
              <a:gd name="connsiteY1-92" fmla="*/ 2082977 h 3276927"/>
              <a:gd name="connsiteX2-93" fmla="*/ 1241736 w 1581391"/>
              <a:gd name="connsiteY2-94" fmla="*/ 1380341 h 3276927"/>
              <a:gd name="connsiteX3-95" fmla="*/ 1249193 w 1581391"/>
              <a:gd name="connsiteY3-96" fmla="*/ 0 h 3276927"/>
              <a:gd name="connsiteX0-97" fmla="*/ 0 w 1581391"/>
              <a:gd name="connsiteY0-98" fmla="*/ 2973211 h 2973211"/>
              <a:gd name="connsiteX1-99" fmla="*/ 1581391 w 1581391"/>
              <a:gd name="connsiteY1-100" fmla="*/ 1779261 h 2973211"/>
              <a:gd name="connsiteX2-101" fmla="*/ 1241736 w 1581391"/>
              <a:gd name="connsiteY2-102" fmla="*/ 1076625 h 2973211"/>
              <a:gd name="connsiteX3-103" fmla="*/ 1234193 w 1581391"/>
              <a:gd name="connsiteY3-104" fmla="*/ 0 h 2973211"/>
              <a:gd name="connsiteX0-105" fmla="*/ 0 w 1581391"/>
              <a:gd name="connsiteY0-106" fmla="*/ 3008710 h 3008710"/>
              <a:gd name="connsiteX1-107" fmla="*/ 1581391 w 1581391"/>
              <a:gd name="connsiteY1-108" fmla="*/ 1814760 h 3008710"/>
              <a:gd name="connsiteX2-109" fmla="*/ 1241736 w 1581391"/>
              <a:gd name="connsiteY2-110" fmla="*/ 1112124 h 3008710"/>
              <a:gd name="connsiteX3-111" fmla="*/ 1239193 w 1581391"/>
              <a:gd name="connsiteY3-112" fmla="*/ 0 h 3008710"/>
              <a:gd name="connsiteX0-113" fmla="*/ 0 w 1581391"/>
              <a:gd name="connsiteY0-114" fmla="*/ 3008710 h 3008710"/>
              <a:gd name="connsiteX1-115" fmla="*/ 1581391 w 1581391"/>
              <a:gd name="connsiteY1-116" fmla="*/ 1814760 h 3008710"/>
              <a:gd name="connsiteX2-117" fmla="*/ 1320792 w 1581391"/>
              <a:gd name="connsiteY2-118" fmla="*/ 1270181 h 3008710"/>
              <a:gd name="connsiteX3-119" fmla="*/ 1241736 w 1581391"/>
              <a:gd name="connsiteY3-120" fmla="*/ 1112124 h 3008710"/>
              <a:gd name="connsiteX4" fmla="*/ 1239193 w 1581391"/>
              <a:gd name="connsiteY4" fmla="*/ 0 h 3008710"/>
              <a:gd name="connsiteX0-121" fmla="*/ 0 w 1581391"/>
              <a:gd name="connsiteY0-122" fmla="*/ 3008710 h 3008710"/>
              <a:gd name="connsiteX1-123" fmla="*/ 1581391 w 1581391"/>
              <a:gd name="connsiteY1-124" fmla="*/ 1814760 h 3008710"/>
              <a:gd name="connsiteX2-125" fmla="*/ 1565798 w 1581391"/>
              <a:gd name="connsiteY2-126" fmla="*/ 1270181 h 3008710"/>
              <a:gd name="connsiteX3-127" fmla="*/ 1241736 w 1581391"/>
              <a:gd name="connsiteY3-128" fmla="*/ 1112124 h 3008710"/>
              <a:gd name="connsiteX4-129" fmla="*/ 1239193 w 1581391"/>
              <a:gd name="connsiteY4-130" fmla="*/ 0 h 3008710"/>
              <a:gd name="connsiteX0-131" fmla="*/ 0 w 1581391"/>
              <a:gd name="connsiteY0-132" fmla="*/ 3008710 h 3008710"/>
              <a:gd name="connsiteX1-133" fmla="*/ 1581391 w 1581391"/>
              <a:gd name="connsiteY1-134" fmla="*/ 1747705 h 3008710"/>
              <a:gd name="connsiteX2-135" fmla="*/ 1565798 w 1581391"/>
              <a:gd name="connsiteY2-136" fmla="*/ 1270181 h 3008710"/>
              <a:gd name="connsiteX3-137" fmla="*/ 1241736 w 1581391"/>
              <a:gd name="connsiteY3-138" fmla="*/ 1112124 h 3008710"/>
              <a:gd name="connsiteX4-139" fmla="*/ 1239193 w 1581391"/>
              <a:gd name="connsiteY4-140" fmla="*/ 0 h 3008710"/>
              <a:gd name="connsiteX0-141" fmla="*/ 0 w 1566390"/>
              <a:gd name="connsiteY0-142" fmla="*/ 3008710 h 3008710"/>
              <a:gd name="connsiteX1-143" fmla="*/ 1566390 w 1566390"/>
              <a:gd name="connsiteY1-144" fmla="*/ 1747705 h 3008710"/>
              <a:gd name="connsiteX2-145" fmla="*/ 1565798 w 1566390"/>
              <a:gd name="connsiteY2-146" fmla="*/ 1270181 h 3008710"/>
              <a:gd name="connsiteX3-147" fmla="*/ 1241736 w 1566390"/>
              <a:gd name="connsiteY3-148" fmla="*/ 1112124 h 3008710"/>
              <a:gd name="connsiteX4-149" fmla="*/ 1239193 w 1566390"/>
              <a:gd name="connsiteY4-150" fmla="*/ 0 h 3008710"/>
              <a:gd name="connsiteX0-151" fmla="*/ 0 w 1766395"/>
              <a:gd name="connsiteY0-152" fmla="*/ 2988988 h 2988988"/>
              <a:gd name="connsiteX1-153" fmla="*/ 1766395 w 1766395"/>
              <a:gd name="connsiteY1-154" fmla="*/ 1747705 h 2988988"/>
              <a:gd name="connsiteX2-155" fmla="*/ 1765803 w 1766395"/>
              <a:gd name="connsiteY2-156" fmla="*/ 1270181 h 2988988"/>
              <a:gd name="connsiteX3-157" fmla="*/ 1441741 w 1766395"/>
              <a:gd name="connsiteY3-158" fmla="*/ 1112124 h 2988988"/>
              <a:gd name="connsiteX4-159" fmla="*/ 1439198 w 1766395"/>
              <a:gd name="connsiteY4-160" fmla="*/ 0 h 2988988"/>
              <a:gd name="connsiteX0-161" fmla="*/ 0 w 725529"/>
              <a:gd name="connsiteY0-162" fmla="*/ 2874009 h 2874009"/>
              <a:gd name="connsiteX1-163" fmla="*/ 725529 w 725529"/>
              <a:gd name="connsiteY1-164" fmla="*/ 1747705 h 2874009"/>
              <a:gd name="connsiteX2-165" fmla="*/ 724937 w 725529"/>
              <a:gd name="connsiteY2-166" fmla="*/ 1270181 h 2874009"/>
              <a:gd name="connsiteX3-167" fmla="*/ 400875 w 725529"/>
              <a:gd name="connsiteY3-168" fmla="*/ 1112124 h 2874009"/>
              <a:gd name="connsiteX4-169" fmla="*/ 398332 w 725529"/>
              <a:gd name="connsiteY4-170" fmla="*/ 0 h 2874009"/>
              <a:gd name="connsiteX0-171" fmla="*/ 0 w 725529"/>
              <a:gd name="connsiteY0-172" fmla="*/ 2854234 h 2854234"/>
              <a:gd name="connsiteX1-173" fmla="*/ 725529 w 725529"/>
              <a:gd name="connsiteY1-174" fmla="*/ 1727930 h 2854234"/>
              <a:gd name="connsiteX2-175" fmla="*/ 724937 w 725529"/>
              <a:gd name="connsiteY2-176" fmla="*/ 1250406 h 2854234"/>
              <a:gd name="connsiteX3-177" fmla="*/ 400875 w 725529"/>
              <a:gd name="connsiteY3-178" fmla="*/ 1092349 h 2854234"/>
              <a:gd name="connsiteX4-179" fmla="*/ 181090 w 725529"/>
              <a:gd name="connsiteY4-180" fmla="*/ 0 h 2854234"/>
              <a:gd name="connsiteX0-181" fmla="*/ 0 w 725529"/>
              <a:gd name="connsiteY0-182" fmla="*/ 2854234 h 2854234"/>
              <a:gd name="connsiteX1-183" fmla="*/ 725529 w 725529"/>
              <a:gd name="connsiteY1-184" fmla="*/ 1727930 h 2854234"/>
              <a:gd name="connsiteX2-185" fmla="*/ 724937 w 725529"/>
              <a:gd name="connsiteY2-186" fmla="*/ 1250406 h 2854234"/>
              <a:gd name="connsiteX3-187" fmla="*/ 242121 w 725529"/>
              <a:gd name="connsiteY3-188" fmla="*/ 1079165 h 2854234"/>
              <a:gd name="connsiteX4-189" fmla="*/ 181090 w 725529"/>
              <a:gd name="connsiteY4-190" fmla="*/ 0 h 2854234"/>
              <a:gd name="connsiteX0-191" fmla="*/ 0 w 725529"/>
              <a:gd name="connsiteY0-192" fmla="*/ 2854234 h 2854234"/>
              <a:gd name="connsiteX1-193" fmla="*/ 725529 w 725529"/>
              <a:gd name="connsiteY1-194" fmla="*/ 1727930 h 2854234"/>
              <a:gd name="connsiteX2-195" fmla="*/ 724937 w 725529"/>
              <a:gd name="connsiteY2-196" fmla="*/ 1250406 h 2854234"/>
              <a:gd name="connsiteX3-197" fmla="*/ 208699 w 725529"/>
              <a:gd name="connsiteY3-198" fmla="*/ 1105532 h 2854234"/>
              <a:gd name="connsiteX4-199" fmla="*/ 181090 w 725529"/>
              <a:gd name="connsiteY4-200" fmla="*/ 0 h 2854234"/>
              <a:gd name="connsiteX0-201" fmla="*/ 0 w 725529"/>
              <a:gd name="connsiteY0-202" fmla="*/ 2854234 h 2854234"/>
              <a:gd name="connsiteX1-203" fmla="*/ 725529 w 725529"/>
              <a:gd name="connsiteY1-204" fmla="*/ 1727930 h 2854234"/>
              <a:gd name="connsiteX2-205" fmla="*/ 724937 w 725529"/>
              <a:gd name="connsiteY2-206" fmla="*/ 1250406 h 2854234"/>
              <a:gd name="connsiteX3-207" fmla="*/ 208699 w 725529"/>
              <a:gd name="connsiteY3-208" fmla="*/ 1105532 h 2854234"/>
              <a:gd name="connsiteX4-209" fmla="*/ 181090 w 725529"/>
              <a:gd name="connsiteY4-210" fmla="*/ 0 h 2854234"/>
              <a:gd name="connsiteX0-211" fmla="*/ 0 w 725529"/>
              <a:gd name="connsiteY0-212" fmla="*/ 2854234 h 2854234"/>
              <a:gd name="connsiteX1-213" fmla="*/ 725529 w 725529"/>
              <a:gd name="connsiteY1-214" fmla="*/ 1727930 h 2854234"/>
              <a:gd name="connsiteX2-215" fmla="*/ 724937 w 725529"/>
              <a:gd name="connsiteY2-216" fmla="*/ 1250406 h 2854234"/>
              <a:gd name="connsiteX3-217" fmla="*/ 233766 w 725529"/>
              <a:gd name="connsiteY3-218" fmla="*/ 1105532 h 2854234"/>
              <a:gd name="connsiteX4-219" fmla="*/ 181090 w 725529"/>
              <a:gd name="connsiteY4-220" fmla="*/ 0 h 2854234"/>
              <a:gd name="connsiteX0-221" fmla="*/ 0 w 725529"/>
              <a:gd name="connsiteY0-222" fmla="*/ 2854234 h 2854234"/>
              <a:gd name="connsiteX1-223" fmla="*/ 725529 w 725529"/>
              <a:gd name="connsiteY1-224" fmla="*/ 1727930 h 2854234"/>
              <a:gd name="connsiteX2-225" fmla="*/ 724937 w 725529"/>
              <a:gd name="connsiteY2-226" fmla="*/ 1250406 h 2854234"/>
              <a:gd name="connsiteX3-227" fmla="*/ 200344 w 725529"/>
              <a:gd name="connsiteY3-228" fmla="*/ 1118716 h 2854234"/>
              <a:gd name="connsiteX4-229" fmla="*/ 181090 w 725529"/>
              <a:gd name="connsiteY4-230" fmla="*/ 0 h 2854234"/>
              <a:gd name="connsiteX0-231" fmla="*/ 0 w 725529"/>
              <a:gd name="connsiteY0-232" fmla="*/ 2854234 h 2854234"/>
              <a:gd name="connsiteX1-233" fmla="*/ 725529 w 725529"/>
              <a:gd name="connsiteY1-234" fmla="*/ 1727930 h 2854234"/>
              <a:gd name="connsiteX2-235" fmla="*/ 724937 w 725529"/>
              <a:gd name="connsiteY2-236" fmla="*/ 1250406 h 2854234"/>
              <a:gd name="connsiteX3-237" fmla="*/ 175278 w 725529"/>
              <a:gd name="connsiteY3-238" fmla="*/ 1105533 h 2854234"/>
              <a:gd name="connsiteX4-239" fmla="*/ 181090 w 725529"/>
              <a:gd name="connsiteY4-240" fmla="*/ 0 h 2854234"/>
              <a:gd name="connsiteX0-241" fmla="*/ 0 w 725529"/>
              <a:gd name="connsiteY0-242" fmla="*/ 2854234 h 2854234"/>
              <a:gd name="connsiteX1-243" fmla="*/ 725529 w 725529"/>
              <a:gd name="connsiteY1-244" fmla="*/ 1727930 h 2854234"/>
              <a:gd name="connsiteX2-245" fmla="*/ 724937 w 725529"/>
              <a:gd name="connsiteY2-246" fmla="*/ 1250406 h 2854234"/>
              <a:gd name="connsiteX3-247" fmla="*/ 275543 w 725529"/>
              <a:gd name="connsiteY3-248" fmla="*/ 1112125 h 2854234"/>
              <a:gd name="connsiteX4-249" fmla="*/ 181090 w 725529"/>
              <a:gd name="connsiteY4-250" fmla="*/ 0 h 2854234"/>
              <a:gd name="connsiteX0-251" fmla="*/ 0 w 725529"/>
              <a:gd name="connsiteY0-252" fmla="*/ 2854234 h 2854234"/>
              <a:gd name="connsiteX1-253" fmla="*/ 725529 w 725529"/>
              <a:gd name="connsiteY1-254" fmla="*/ 1727930 h 2854234"/>
              <a:gd name="connsiteX2-255" fmla="*/ 724937 w 725529"/>
              <a:gd name="connsiteY2-256" fmla="*/ 1250406 h 2854234"/>
              <a:gd name="connsiteX3-257" fmla="*/ 275543 w 725529"/>
              <a:gd name="connsiteY3-258" fmla="*/ 1112125 h 2854234"/>
              <a:gd name="connsiteX4-259" fmla="*/ 264644 w 725529"/>
              <a:gd name="connsiteY4-260" fmla="*/ 0 h 2854234"/>
              <a:gd name="connsiteX0-261" fmla="*/ 0 w 725529"/>
              <a:gd name="connsiteY0-262" fmla="*/ 2854234 h 2854234"/>
              <a:gd name="connsiteX1-263" fmla="*/ 725529 w 725529"/>
              <a:gd name="connsiteY1-264" fmla="*/ 1727930 h 2854234"/>
              <a:gd name="connsiteX2-265" fmla="*/ 724937 w 725529"/>
              <a:gd name="connsiteY2-266" fmla="*/ 1250406 h 2854234"/>
              <a:gd name="connsiteX3-267" fmla="*/ 292254 w 725529"/>
              <a:gd name="connsiteY3-268" fmla="*/ 1125309 h 2854234"/>
              <a:gd name="connsiteX4-269" fmla="*/ 264644 w 725529"/>
              <a:gd name="connsiteY4-270" fmla="*/ 0 h 2854234"/>
              <a:gd name="connsiteX0-271" fmla="*/ 0 w 725529"/>
              <a:gd name="connsiteY0-272" fmla="*/ 2854234 h 2854234"/>
              <a:gd name="connsiteX1-273" fmla="*/ 725529 w 725529"/>
              <a:gd name="connsiteY1-274" fmla="*/ 1727930 h 2854234"/>
              <a:gd name="connsiteX2-275" fmla="*/ 724937 w 725529"/>
              <a:gd name="connsiteY2-276" fmla="*/ 1250406 h 2854234"/>
              <a:gd name="connsiteX3-277" fmla="*/ 22889 w 725529"/>
              <a:gd name="connsiteY3-278" fmla="*/ 1125309 h 2854234"/>
              <a:gd name="connsiteX4-279" fmla="*/ 264644 w 725529"/>
              <a:gd name="connsiteY4-280" fmla="*/ 0 h 2854234"/>
              <a:gd name="connsiteX0-281" fmla="*/ 43202 w 768731"/>
              <a:gd name="connsiteY0-282" fmla="*/ 2975683 h 2975683"/>
              <a:gd name="connsiteX1-283" fmla="*/ 768731 w 768731"/>
              <a:gd name="connsiteY1-284" fmla="*/ 1849379 h 2975683"/>
              <a:gd name="connsiteX2-285" fmla="*/ 768139 w 768731"/>
              <a:gd name="connsiteY2-286" fmla="*/ 1371855 h 2975683"/>
              <a:gd name="connsiteX3-287" fmla="*/ 66091 w 768731"/>
              <a:gd name="connsiteY3-288" fmla="*/ 1246758 h 2975683"/>
              <a:gd name="connsiteX4-289" fmla="*/ 0 w 768731"/>
              <a:gd name="connsiteY4-290" fmla="*/ 0 h 2975683"/>
              <a:gd name="connsiteX0-291" fmla="*/ 54072 w 779601"/>
              <a:gd name="connsiteY0-292" fmla="*/ 2975683 h 2975683"/>
              <a:gd name="connsiteX1-293" fmla="*/ 779601 w 779601"/>
              <a:gd name="connsiteY1-294" fmla="*/ 1849379 h 2975683"/>
              <a:gd name="connsiteX2-295" fmla="*/ 779009 w 779601"/>
              <a:gd name="connsiteY2-296" fmla="*/ 1371855 h 2975683"/>
              <a:gd name="connsiteX3-297" fmla="*/ 0 w 779601"/>
              <a:gd name="connsiteY3-298" fmla="*/ 1277120 h 2975683"/>
              <a:gd name="connsiteX4-299" fmla="*/ 10870 w 779601"/>
              <a:gd name="connsiteY4-300" fmla="*/ 0 h 2975683"/>
              <a:gd name="connsiteX0-301" fmla="*/ 62442 w 787971"/>
              <a:gd name="connsiteY0-302" fmla="*/ 2763147 h 2763147"/>
              <a:gd name="connsiteX1-303" fmla="*/ 787971 w 787971"/>
              <a:gd name="connsiteY1-304" fmla="*/ 1636843 h 2763147"/>
              <a:gd name="connsiteX2-305" fmla="*/ 787379 w 787971"/>
              <a:gd name="connsiteY2-306" fmla="*/ 1159319 h 2763147"/>
              <a:gd name="connsiteX3-307" fmla="*/ 8370 w 787971"/>
              <a:gd name="connsiteY3-308" fmla="*/ 1064584 h 2763147"/>
              <a:gd name="connsiteX4-309" fmla="*/ 0 w 787971"/>
              <a:gd name="connsiteY4-310" fmla="*/ 0 h 2763147"/>
              <a:gd name="connsiteX0-311" fmla="*/ 54072 w 779601"/>
              <a:gd name="connsiteY0-312" fmla="*/ 2808691 h 2808691"/>
              <a:gd name="connsiteX1-313" fmla="*/ 779601 w 779601"/>
              <a:gd name="connsiteY1-314" fmla="*/ 1682387 h 2808691"/>
              <a:gd name="connsiteX2-315" fmla="*/ 779009 w 779601"/>
              <a:gd name="connsiteY2-316" fmla="*/ 1204863 h 2808691"/>
              <a:gd name="connsiteX3-317" fmla="*/ 0 w 779601"/>
              <a:gd name="connsiteY3-318" fmla="*/ 1110128 h 2808691"/>
              <a:gd name="connsiteX4-319" fmla="*/ 30111 w 779601"/>
              <a:gd name="connsiteY4-320" fmla="*/ 0 h 2808691"/>
              <a:gd name="connsiteX0-321" fmla="*/ 62830 w 788359"/>
              <a:gd name="connsiteY0-322" fmla="*/ 2896348 h 2896348"/>
              <a:gd name="connsiteX1-323" fmla="*/ 788359 w 788359"/>
              <a:gd name="connsiteY1-324" fmla="*/ 1770044 h 2896348"/>
              <a:gd name="connsiteX2-325" fmla="*/ 787767 w 788359"/>
              <a:gd name="connsiteY2-326" fmla="*/ 1292520 h 2896348"/>
              <a:gd name="connsiteX3-327" fmla="*/ 8758 w 788359"/>
              <a:gd name="connsiteY3-328" fmla="*/ 1197785 h 2896348"/>
              <a:gd name="connsiteX4-329" fmla="*/ 38869 w 788359"/>
              <a:gd name="connsiteY4-330" fmla="*/ 87657 h 2896348"/>
              <a:gd name="connsiteX5" fmla="*/ 0 w 788359"/>
              <a:gd name="connsiteY5" fmla="*/ 69436 h 2896348"/>
              <a:gd name="connsiteX0-331" fmla="*/ 54072 w 818640"/>
              <a:gd name="connsiteY0-332" fmla="*/ 3100173 h 3100173"/>
              <a:gd name="connsiteX1-333" fmla="*/ 779601 w 818640"/>
              <a:gd name="connsiteY1-334" fmla="*/ 1973869 h 3100173"/>
              <a:gd name="connsiteX2-335" fmla="*/ 779009 w 818640"/>
              <a:gd name="connsiteY2-336" fmla="*/ 1496345 h 3100173"/>
              <a:gd name="connsiteX3-337" fmla="*/ 0 w 818640"/>
              <a:gd name="connsiteY3-338" fmla="*/ 1401610 h 3100173"/>
              <a:gd name="connsiteX4-339" fmla="*/ 30111 w 818640"/>
              <a:gd name="connsiteY4-340" fmla="*/ 291482 h 3100173"/>
              <a:gd name="connsiteX5-341" fmla="*/ 818579 w 818640"/>
              <a:gd name="connsiteY5-342" fmla="*/ 0 h 3100173"/>
              <a:gd name="connsiteX0-343" fmla="*/ 54072 w 818579"/>
              <a:gd name="connsiteY0-344" fmla="*/ 3100173 h 3100173"/>
              <a:gd name="connsiteX1-345" fmla="*/ 779601 w 818579"/>
              <a:gd name="connsiteY1-346" fmla="*/ 1973869 h 3100173"/>
              <a:gd name="connsiteX2-347" fmla="*/ 779009 w 818579"/>
              <a:gd name="connsiteY2-348" fmla="*/ 1496345 h 3100173"/>
              <a:gd name="connsiteX3-349" fmla="*/ 0 w 818579"/>
              <a:gd name="connsiteY3-350" fmla="*/ 1401610 h 3100173"/>
              <a:gd name="connsiteX4-351" fmla="*/ 30111 w 818579"/>
              <a:gd name="connsiteY4-352" fmla="*/ 291482 h 3100173"/>
              <a:gd name="connsiteX5-353" fmla="*/ 510732 w 818579"/>
              <a:gd name="connsiteY5-354" fmla="*/ 60725 h 3100173"/>
              <a:gd name="connsiteX6" fmla="*/ 818579 w 818579"/>
              <a:gd name="connsiteY6" fmla="*/ 0 h 3100173"/>
              <a:gd name="connsiteX0-355" fmla="*/ 54072 w 779601"/>
              <a:gd name="connsiteY0-356" fmla="*/ 3510065 h 3510065"/>
              <a:gd name="connsiteX1-357" fmla="*/ 779601 w 779601"/>
              <a:gd name="connsiteY1-358" fmla="*/ 2383761 h 3510065"/>
              <a:gd name="connsiteX2-359" fmla="*/ 779009 w 779601"/>
              <a:gd name="connsiteY2-360" fmla="*/ 1906237 h 3510065"/>
              <a:gd name="connsiteX3-361" fmla="*/ 0 w 779601"/>
              <a:gd name="connsiteY3-362" fmla="*/ 1811502 h 3510065"/>
              <a:gd name="connsiteX4-363" fmla="*/ 30111 w 779601"/>
              <a:gd name="connsiteY4-364" fmla="*/ 701374 h 3510065"/>
              <a:gd name="connsiteX5-365" fmla="*/ 510732 w 779601"/>
              <a:gd name="connsiteY5-366" fmla="*/ 470617 h 3510065"/>
              <a:gd name="connsiteX6-367" fmla="*/ 760858 w 779601"/>
              <a:gd name="connsiteY6-368" fmla="*/ 0 h 3510065"/>
              <a:gd name="connsiteX0-369" fmla="*/ 54072 w 809403"/>
              <a:gd name="connsiteY0-370" fmla="*/ 3510065 h 3510065"/>
              <a:gd name="connsiteX1-371" fmla="*/ 779601 w 809403"/>
              <a:gd name="connsiteY1-372" fmla="*/ 2383761 h 3510065"/>
              <a:gd name="connsiteX2-373" fmla="*/ 779009 w 809403"/>
              <a:gd name="connsiteY2-374" fmla="*/ 1906237 h 3510065"/>
              <a:gd name="connsiteX3-375" fmla="*/ 0 w 809403"/>
              <a:gd name="connsiteY3-376" fmla="*/ 1811502 h 3510065"/>
              <a:gd name="connsiteX4-377" fmla="*/ 30111 w 809403"/>
              <a:gd name="connsiteY4-378" fmla="*/ 701374 h 3510065"/>
              <a:gd name="connsiteX5-379" fmla="*/ 760857 w 809403"/>
              <a:gd name="connsiteY5-380" fmla="*/ 440254 h 3510065"/>
              <a:gd name="connsiteX6-381" fmla="*/ 760858 w 809403"/>
              <a:gd name="connsiteY6-382" fmla="*/ 0 h 3510065"/>
              <a:gd name="connsiteX0-383" fmla="*/ 54072 w 809403"/>
              <a:gd name="connsiteY0-384" fmla="*/ 3510065 h 3510065"/>
              <a:gd name="connsiteX1-385" fmla="*/ 779601 w 809403"/>
              <a:gd name="connsiteY1-386" fmla="*/ 2383761 h 3510065"/>
              <a:gd name="connsiteX2-387" fmla="*/ 779009 w 809403"/>
              <a:gd name="connsiteY2-388" fmla="*/ 1906237 h 3510065"/>
              <a:gd name="connsiteX3-389" fmla="*/ 0 w 809403"/>
              <a:gd name="connsiteY3-390" fmla="*/ 1811502 h 3510065"/>
              <a:gd name="connsiteX4-391" fmla="*/ 30111 w 809403"/>
              <a:gd name="connsiteY4-392" fmla="*/ 701374 h 3510065"/>
              <a:gd name="connsiteX5-393" fmla="*/ 760857 w 809403"/>
              <a:gd name="connsiteY5-394" fmla="*/ 440254 h 3510065"/>
              <a:gd name="connsiteX6-395" fmla="*/ 760858 w 809403"/>
              <a:gd name="connsiteY6-396" fmla="*/ 0 h 3510065"/>
              <a:gd name="connsiteX0-397" fmla="*/ 54072 w 779601"/>
              <a:gd name="connsiteY0-398" fmla="*/ 3510065 h 3510065"/>
              <a:gd name="connsiteX1-399" fmla="*/ 779601 w 779601"/>
              <a:gd name="connsiteY1-400" fmla="*/ 2383761 h 3510065"/>
              <a:gd name="connsiteX2-401" fmla="*/ 779009 w 779601"/>
              <a:gd name="connsiteY2-402" fmla="*/ 1906237 h 3510065"/>
              <a:gd name="connsiteX3-403" fmla="*/ 0 w 779601"/>
              <a:gd name="connsiteY3-404" fmla="*/ 1811502 h 3510065"/>
              <a:gd name="connsiteX4-405" fmla="*/ 30111 w 779601"/>
              <a:gd name="connsiteY4-406" fmla="*/ 701374 h 3510065"/>
              <a:gd name="connsiteX5-407" fmla="*/ 760857 w 779601"/>
              <a:gd name="connsiteY5-408" fmla="*/ 440254 h 3510065"/>
              <a:gd name="connsiteX6-409" fmla="*/ 760858 w 779601"/>
              <a:gd name="connsiteY6-410" fmla="*/ 0 h 3510065"/>
              <a:gd name="connsiteX0-411" fmla="*/ 54072 w 779601"/>
              <a:gd name="connsiteY0-412" fmla="*/ 3579994 h 3579994"/>
              <a:gd name="connsiteX1-413" fmla="*/ 779601 w 779601"/>
              <a:gd name="connsiteY1-414" fmla="*/ 2453690 h 3579994"/>
              <a:gd name="connsiteX2-415" fmla="*/ 779009 w 779601"/>
              <a:gd name="connsiteY2-416" fmla="*/ 1976166 h 3579994"/>
              <a:gd name="connsiteX3-417" fmla="*/ 0 w 779601"/>
              <a:gd name="connsiteY3-418" fmla="*/ 1881431 h 3579994"/>
              <a:gd name="connsiteX4-419" fmla="*/ 30111 w 779601"/>
              <a:gd name="connsiteY4-420" fmla="*/ 771303 h 3579994"/>
              <a:gd name="connsiteX5-421" fmla="*/ 760857 w 779601"/>
              <a:gd name="connsiteY5-422" fmla="*/ 510183 h 3579994"/>
              <a:gd name="connsiteX6-423" fmla="*/ 760858 w 779601"/>
              <a:gd name="connsiteY6-424" fmla="*/ 69929 h 3579994"/>
              <a:gd name="connsiteX0-425" fmla="*/ 54072 w 779601"/>
              <a:gd name="connsiteY0-426" fmla="*/ 3707204 h 3707204"/>
              <a:gd name="connsiteX1-427" fmla="*/ 779601 w 779601"/>
              <a:gd name="connsiteY1-428" fmla="*/ 2580900 h 3707204"/>
              <a:gd name="connsiteX2-429" fmla="*/ 779009 w 779601"/>
              <a:gd name="connsiteY2-430" fmla="*/ 2103376 h 3707204"/>
              <a:gd name="connsiteX3-431" fmla="*/ 0 w 779601"/>
              <a:gd name="connsiteY3-432" fmla="*/ 2008641 h 3707204"/>
              <a:gd name="connsiteX4-433" fmla="*/ 30111 w 779601"/>
              <a:gd name="connsiteY4-434" fmla="*/ 898513 h 3707204"/>
              <a:gd name="connsiteX5-435" fmla="*/ 760857 w 779601"/>
              <a:gd name="connsiteY5-436" fmla="*/ 637393 h 3707204"/>
              <a:gd name="connsiteX6-437" fmla="*/ 739550 w 779601"/>
              <a:gd name="connsiteY6-438" fmla="*/ 59300 h 3707204"/>
              <a:gd name="connsiteX0-439" fmla="*/ 54072 w 779601"/>
              <a:gd name="connsiteY0-440" fmla="*/ 3647904 h 3647904"/>
              <a:gd name="connsiteX1-441" fmla="*/ 779601 w 779601"/>
              <a:gd name="connsiteY1-442" fmla="*/ 2521600 h 3647904"/>
              <a:gd name="connsiteX2-443" fmla="*/ 779009 w 779601"/>
              <a:gd name="connsiteY2-444" fmla="*/ 2044076 h 3647904"/>
              <a:gd name="connsiteX3-445" fmla="*/ 0 w 779601"/>
              <a:gd name="connsiteY3-446" fmla="*/ 1949341 h 3647904"/>
              <a:gd name="connsiteX4-447" fmla="*/ 30111 w 779601"/>
              <a:gd name="connsiteY4-448" fmla="*/ 839213 h 3647904"/>
              <a:gd name="connsiteX5-449" fmla="*/ 760857 w 779601"/>
              <a:gd name="connsiteY5-450" fmla="*/ 578093 h 3647904"/>
              <a:gd name="connsiteX6-451" fmla="*/ 739550 w 779601"/>
              <a:gd name="connsiteY6-452" fmla="*/ 0 h 3647904"/>
              <a:gd name="connsiteX0-453" fmla="*/ 54072 w 779601"/>
              <a:gd name="connsiteY0-454" fmla="*/ 3557132 h 3557132"/>
              <a:gd name="connsiteX1-455" fmla="*/ 779601 w 779601"/>
              <a:gd name="connsiteY1-456" fmla="*/ 2430828 h 3557132"/>
              <a:gd name="connsiteX2-457" fmla="*/ 779009 w 779601"/>
              <a:gd name="connsiteY2-458" fmla="*/ 1953304 h 3557132"/>
              <a:gd name="connsiteX3-459" fmla="*/ 0 w 779601"/>
              <a:gd name="connsiteY3-460" fmla="*/ 1858569 h 3557132"/>
              <a:gd name="connsiteX4-461" fmla="*/ 30111 w 779601"/>
              <a:gd name="connsiteY4-462" fmla="*/ 748441 h 3557132"/>
              <a:gd name="connsiteX5-463" fmla="*/ 760857 w 779601"/>
              <a:gd name="connsiteY5-464" fmla="*/ 487321 h 3557132"/>
              <a:gd name="connsiteX6-465" fmla="*/ 739550 w 779601"/>
              <a:gd name="connsiteY6-466" fmla="*/ 0 h 3557132"/>
              <a:gd name="connsiteX0-467" fmla="*/ 54072 w 779601"/>
              <a:gd name="connsiteY0-468" fmla="*/ 3557132 h 3557132"/>
              <a:gd name="connsiteX1-469" fmla="*/ 779601 w 779601"/>
              <a:gd name="connsiteY1-470" fmla="*/ 2430828 h 3557132"/>
              <a:gd name="connsiteX2-471" fmla="*/ 779009 w 779601"/>
              <a:gd name="connsiteY2-472" fmla="*/ 1953304 h 3557132"/>
              <a:gd name="connsiteX3-473" fmla="*/ 0 w 779601"/>
              <a:gd name="connsiteY3-474" fmla="*/ 1858569 h 3557132"/>
              <a:gd name="connsiteX4-475" fmla="*/ 30111 w 779601"/>
              <a:gd name="connsiteY4-476" fmla="*/ 748441 h 3557132"/>
              <a:gd name="connsiteX5-477" fmla="*/ 760857 w 779601"/>
              <a:gd name="connsiteY5-478" fmla="*/ 487321 h 3557132"/>
              <a:gd name="connsiteX6-479" fmla="*/ 739550 w 779601"/>
              <a:gd name="connsiteY6-480" fmla="*/ 0 h 3557132"/>
              <a:gd name="connsiteX0-481" fmla="*/ 54072 w 779601"/>
              <a:gd name="connsiteY0-482" fmla="*/ 3580665 h 3580665"/>
              <a:gd name="connsiteX1-483" fmla="*/ 779601 w 779601"/>
              <a:gd name="connsiteY1-484" fmla="*/ 2454361 h 3580665"/>
              <a:gd name="connsiteX2-485" fmla="*/ 779009 w 779601"/>
              <a:gd name="connsiteY2-486" fmla="*/ 1976837 h 3580665"/>
              <a:gd name="connsiteX3-487" fmla="*/ 0 w 779601"/>
              <a:gd name="connsiteY3-488" fmla="*/ 1882102 h 3580665"/>
              <a:gd name="connsiteX4-489" fmla="*/ 30111 w 779601"/>
              <a:gd name="connsiteY4-490" fmla="*/ 771974 h 3580665"/>
              <a:gd name="connsiteX5-491" fmla="*/ 760857 w 779601"/>
              <a:gd name="connsiteY5-492" fmla="*/ 510854 h 3580665"/>
              <a:gd name="connsiteX6-493" fmla="*/ 735288 w 779601"/>
              <a:gd name="connsiteY6-494" fmla="*/ 0 h 3580665"/>
              <a:gd name="connsiteX0-495" fmla="*/ 54072 w 779601"/>
              <a:gd name="connsiteY0-496" fmla="*/ 3580665 h 3580665"/>
              <a:gd name="connsiteX1-497" fmla="*/ 779601 w 779601"/>
              <a:gd name="connsiteY1-498" fmla="*/ 2454361 h 3580665"/>
              <a:gd name="connsiteX2-499" fmla="*/ 779009 w 779601"/>
              <a:gd name="connsiteY2-500" fmla="*/ 1976837 h 3580665"/>
              <a:gd name="connsiteX3-501" fmla="*/ 0 w 779601"/>
              <a:gd name="connsiteY3-502" fmla="*/ 1882102 h 3580665"/>
              <a:gd name="connsiteX4-503" fmla="*/ 30111 w 779601"/>
              <a:gd name="connsiteY4-504" fmla="*/ 771974 h 3580665"/>
              <a:gd name="connsiteX5-505" fmla="*/ 760857 w 779601"/>
              <a:gd name="connsiteY5-506" fmla="*/ 510854 h 3580665"/>
              <a:gd name="connsiteX6-507" fmla="*/ 735288 w 779601"/>
              <a:gd name="connsiteY6-508" fmla="*/ 0 h 3580665"/>
              <a:gd name="connsiteX0-509" fmla="*/ 23961 w 749490"/>
              <a:gd name="connsiteY0-510" fmla="*/ 3580665 h 3580665"/>
              <a:gd name="connsiteX1-511" fmla="*/ 749490 w 749490"/>
              <a:gd name="connsiteY1-512" fmla="*/ 2454361 h 3580665"/>
              <a:gd name="connsiteX2-513" fmla="*/ 748898 w 749490"/>
              <a:gd name="connsiteY2-514" fmla="*/ 1976837 h 3580665"/>
              <a:gd name="connsiteX3-515" fmla="*/ 46599 w 749490"/>
              <a:gd name="connsiteY3-516" fmla="*/ 1835036 h 3580665"/>
              <a:gd name="connsiteX4-517" fmla="*/ 0 w 749490"/>
              <a:gd name="connsiteY4-518" fmla="*/ 771974 h 3580665"/>
              <a:gd name="connsiteX5-519" fmla="*/ 730746 w 749490"/>
              <a:gd name="connsiteY5-520" fmla="*/ 510854 h 3580665"/>
              <a:gd name="connsiteX6-521" fmla="*/ 705177 w 749490"/>
              <a:gd name="connsiteY6-522" fmla="*/ 0 h 3580665"/>
              <a:gd name="connsiteX0-523" fmla="*/ 23961 w 749490"/>
              <a:gd name="connsiteY0-524" fmla="*/ 3580665 h 3580665"/>
              <a:gd name="connsiteX1-525" fmla="*/ 749490 w 749490"/>
              <a:gd name="connsiteY1-526" fmla="*/ 2454361 h 3580665"/>
              <a:gd name="connsiteX2-527" fmla="*/ 748898 w 749490"/>
              <a:gd name="connsiteY2-528" fmla="*/ 1976837 h 3580665"/>
              <a:gd name="connsiteX3-529" fmla="*/ 46599 w 749490"/>
              <a:gd name="connsiteY3-530" fmla="*/ 1835036 h 3580665"/>
              <a:gd name="connsiteX4-531" fmla="*/ 0 w 749490"/>
              <a:gd name="connsiteY4-532" fmla="*/ 771974 h 3580665"/>
              <a:gd name="connsiteX5-533" fmla="*/ 730746 w 749490"/>
              <a:gd name="connsiteY5-534" fmla="*/ 510854 h 3580665"/>
              <a:gd name="connsiteX6-535" fmla="*/ 705177 w 749490"/>
              <a:gd name="connsiteY6-536" fmla="*/ 0 h 3580665"/>
              <a:gd name="connsiteX0-537" fmla="*/ 23961 w 749490"/>
              <a:gd name="connsiteY0-538" fmla="*/ 3580665 h 3580665"/>
              <a:gd name="connsiteX1-539" fmla="*/ 749490 w 749490"/>
              <a:gd name="connsiteY1-540" fmla="*/ 2454361 h 3580665"/>
              <a:gd name="connsiteX2-541" fmla="*/ 748898 w 749490"/>
              <a:gd name="connsiteY2-542" fmla="*/ 1976837 h 3580665"/>
              <a:gd name="connsiteX3-543" fmla="*/ 46599 w 749490"/>
              <a:gd name="connsiteY3-544" fmla="*/ 1835036 h 3580665"/>
              <a:gd name="connsiteX4-545" fmla="*/ 0 w 749490"/>
              <a:gd name="connsiteY4-546" fmla="*/ 771974 h 3580665"/>
              <a:gd name="connsiteX5-547" fmla="*/ 730746 w 749490"/>
              <a:gd name="connsiteY5-548" fmla="*/ 510854 h 3580665"/>
              <a:gd name="connsiteX6-549" fmla="*/ 705177 w 749490"/>
              <a:gd name="connsiteY6-550" fmla="*/ 0 h 3580665"/>
              <a:gd name="connsiteX0-551" fmla="*/ 23961 w 749490"/>
              <a:gd name="connsiteY0-552" fmla="*/ 3580665 h 3580665"/>
              <a:gd name="connsiteX1-553" fmla="*/ 749490 w 749490"/>
              <a:gd name="connsiteY1-554" fmla="*/ 2454361 h 3580665"/>
              <a:gd name="connsiteX2-555" fmla="*/ 748898 w 749490"/>
              <a:gd name="connsiteY2-556" fmla="*/ 1976837 h 3580665"/>
              <a:gd name="connsiteX3-557" fmla="*/ 67907 w 749490"/>
              <a:gd name="connsiteY3-558" fmla="*/ 1835036 h 3580665"/>
              <a:gd name="connsiteX4-559" fmla="*/ 0 w 749490"/>
              <a:gd name="connsiteY4-560" fmla="*/ 771974 h 3580665"/>
              <a:gd name="connsiteX5-561" fmla="*/ 730746 w 749490"/>
              <a:gd name="connsiteY5-562" fmla="*/ 510854 h 3580665"/>
              <a:gd name="connsiteX6-563" fmla="*/ 705177 w 749490"/>
              <a:gd name="connsiteY6-564" fmla="*/ 0 h 3580665"/>
              <a:gd name="connsiteX0-565" fmla="*/ 23961 w 749490"/>
              <a:gd name="connsiteY0-566" fmla="*/ 3580665 h 3580665"/>
              <a:gd name="connsiteX1-567" fmla="*/ 749490 w 749490"/>
              <a:gd name="connsiteY1-568" fmla="*/ 2454361 h 3580665"/>
              <a:gd name="connsiteX2-569" fmla="*/ 748898 w 749490"/>
              <a:gd name="connsiteY2-570" fmla="*/ 1976837 h 3580665"/>
              <a:gd name="connsiteX3-571" fmla="*/ 12505 w 749490"/>
              <a:gd name="connsiteY3-572" fmla="*/ 1835036 h 3580665"/>
              <a:gd name="connsiteX4-573" fmla="*/ 0 w 749490"/>
              <a:gd name="connsiteY4-574" fmla="*/ 771974 h 3580665"/>
              <a:gd name="connsiteX5-575" fmla="*/ 730746 w 749490"/>
              <a:gd name="connsiteY5-576" fmla="*/ 510854 h 3580665"/>
              <a:gd name="connsiteX6-577" fmla="*/ 705177 w 749490"/>
              <a:gd name="connsiteY6-578" fmla="*/ 0 h 3580665"/>
              <a:gd name="connsiteX0-579" fmla="*/ 23961 w 749490"/>
              <a:gd name="connsiteY0-580" fmla="*/ 3580665 h 3580665"/>
              <a:gd name="connsiteX1-581" fmla="*/ 749490 w 749490"/>
              <a:gd name="connsiteY1-582" fmla="*/ 2454361 h 3580665"/>
              <a:gd name="connsiteX2-583" fmla="*/ 748898 w 749490"/>
              <a:gd name="connsiteY2-584" fmla="*/ 1976837 h 3580665"/>
              <a:gd name="connsiteX3-585" fmla="*/ 12505 w 749490"/>
              <a:gd name="connsiteY3-586" fmla="*/ 1835036 h 3580665"/>
              <a:gd name="connsiteX4-587" fmla="*/ 0 w 749490"/>
              <a:gd name="connsiteY4-588" fmla="*/ 771974 h 3580665"/>
              <a:gd name="connsiteX5-589" fmla="*/ 730746 w 749490"/>
              <a:gd name="connsiteY5-590" fmla="*/ 510854 h 3580665"/>
              <a:gd name="connsiteX6-591" fmla="*/ 705177 w 749490"/>
              <a:gd name="connsiteY6-592" fmla="*/ 0 h 3580665"/>
              <a:gd name="connsiteX0-593" fmla="*/ 23961 w 749490"/>
              <a:gd name="connsiteY0-594" fmla="*/ 3580665 h 3580665"/>
              <a:gd name="connsiteX1-595" fmla="*/ 749490 w 749490"/>
              <a:gd name="connsiteY1-596" fmla="*/ 2454361 h 3580665"/>
              <a:gd name="connsiteX2-597" fmla="*/ 748898 w 749490"/>
              <a:gd name="connsiteY2-598" fmla="*/ 1976837 h 3580665"/>
              <a:gd name="connsiteX3-599" fmla="*/ 42337 w 749490"/>
              <a:gd name="connsiteY3-600" fmla="*/ 1835036 h 3580665"/>
              <a:gd name="connsiteX4-601" fmla="*/ 0 w 749490"/>
              <a:gd name="connsiteY4-602" fmla="*/ 771974 h 3580665"/>
              <a:gd name="connsiteX5-603" fmla="*/ 730746 w 749490"/>
              <a:gd name="connsiteY5-604" fmla="*/ 510854 h 3580665"/>
              <a:gd name="connsiteX6-605" fmla="*/ 705177 w 749490"/>
              <a:gd name="connsiteY6-606" fmla="*/ 0 h 3580665"/>
              <a:gd name="connsiteX0-607" fmla="*/ 49532 w 775061"/>
              <a:gd name="connsiteY0-608" fmla="*/ 3580665 h 3580665"/>
              <a:gd name="connsiteX1-609" fmla="*/ 775061 w 775061"/>
              <a:gd name="connsiteY1-610" fmla="*/ 2454361 h 3580665"/>
              <a:gd name="connsiteX2-611" fmla="*/ 774469 w 775061"/>
              <a:gd name="connsiteY2-612" fmla="*/ 1976837 h 3580665"/>
              <a:gd name="connsiteX3-613" fmla="*/ 67908 w 775061"/>
              <a:gd name="connsiteY3-614" fmla="*/ 1835036 h 3580665"/>
              <a:gd name="connsiteX4-615" fmla="*/ 0 w 775061"/>
              <a:gd name="connsiteY4-616" fmla="*/ 775336 h 3580665"/>
              <a:gd name="connsiteX5-617" fmla="*/ 756317 w 775061"/>
              <a:gd name="connsiteY5-618" fmla="*/ 510854 h 3580665"/>
              <a:gd name="connsiteX6-619" fmla="*/ 730748 w 775061"/>
              <a:gd name="connsiteY6-620" fmla="*/ 0 h 3580665"/>
              <a:gd name="connsiteX0-621" fmla="*/ 49532 w 775061"/>
              <a:gd name="connsiteY0-622" fmla="*/ 3580665 h 3580665"/>
              <a:gd name="connsiteX1-623" fmla="*/ 775061 w 775061"/>
              <a:gd name="connsiteY1-624" fmla="*/ 2454361 h 3580665"/>
              <a:gd name="connsiteX2-625" fmla="*/ 774469 w 775061"/>
              <a:gd name="connsiteY2-626" fmla="*/ 1976837 h 3580665"/>
              <a:gd name="connsiteX3-627" fmla="*/ 67908 w 775061"/>
              <a:gd name="connsiteY3-628" fmla="*/ 1835036 h 3580665"/>
              <a:gd name="connsiteX4-629" fmla="*/ 0 w 775061"/>
              <a:gd name="connsiteY4-630" fmla="*/ 775336 h 3580665"/>
              <a:gd name="connsiteX5-631" fmla="*/ 756317 w 775061"/>
              <a:gd name="connsiteY5-632" fmla="*/ 510854 h 3580665"/>
              <a:gd name="connsiteX6-633" fmla="*/ 730748 w 775061"/>
              <a:gd name="connsiteY6-634" fmla="*/ 0 h 3580665"/>
              <a:gd name="connsiteX0-635" fmla="*/ 49532 w 775061"/>
              <a:gd name="connsiteY0-636" fmla="*/ 3580665 h 3580665"/>
              <a:gd name="connsiteX1-637" fmla="*/ 775061 w 775061"/>
              <a:gd name="connsiteY1-638" fmla="*/ 2454361 h 3580665"/>
              <a:gd name="connsiteX2-639" fmla="*/ 774469 w 775061"/>
              <a:gd name="connsiteY2-640" fmla="*/ 1976837 h 3580665"/>
              <a:gd name="connsiteX3-641" fmla="*/ 67908 w 775061"/>
              <a:gd name="connsiteY3-642" fmla="*/ 1835036 h 3580665"/>
              <a:gd name="connsiteX4-643" fmla="*/ 0 w 775061"/>
              <a:gd name="connsiteY4-644" fmla="*/ 775336 h 3580665"/>
              <a:gd name="connsiteX5-645" fmla="*/ 756317 w 775061"/>
              <a:gd name="connsiteY5-646" fmla="*/ 510854 h 3580665"/>
              <a:gd name="connsiteX6-647" fmla="*/ 730748 w 775061"/>
              <a:gd name="connsiteY6-648" fmla="*/ 0 h 3580665"/>
              <a:gd name="connsiteX0-649" fmla="*/ 49532 w 775061"/>
              <a:gd name="connsiteY0-650" fmla="*/ 3580665 h 3580665"/>
              <a:gd name="connsiteX1-651" fmla="*/ 775061 w 775061"/>
              <a:gd name="connsiteY1-652" fmla="*/ 2454361 h 3580665"/>
              <a:gd name="connsiteX2-653" fmla="*/ 774469 w 775061"/>
              <a:gd name="connsiteY2-654" fmla="*/ 1976837 h 3580665"/>
              <a:gd name="connsiteX3-655" fmla="*/ 38076 w 775061"/>
              <a:gd name="connsiteY3-656" fmla="*/ 1835036 h 3580665"/>
              <a:gd name="connsiteX4-657" fmla="*/ 0 w 775061"/>
              <a:gd name="connsiteY4-658" fmla="*/ 775336 h 3580665"/>
              <a:gd name="connsiteX5-659" fmla="*/ 756317 w 775061"/>
              <a:gd name="connsiteY5-660" fmla="*/ 510854 h 3580665"/>
              <a:gd name="connsiteX6-661" fmla="*/ 730748 w 775061"/>
              <a:gd name="connsiteY6-662" fmla="*/ 0 h 3580665"/>
              <a:gd name="connsiteX0-663" fmla="*/ 49532 w 775061"/>
              <a:gd name="connsiteY0-664" fmla="*/ 3580665 h 3580665"/>
              <a:gd name="connsiteX1-665" fmla="*/ 775061 w 775061"/>
              <a:gd name="connsiteY1-666" fmla="*/ 2454361 h 3580665"/>
              <a:gd name="connsiteX2-667" fmla="*/ 774469 w 775061"/>
              <a:gd name="connsiteY2-668" fmla="*/ 1976837 h 3580665"/>
              <a:gd name="connsiteX3-669" fmla="*/ 38076 w 775061"/>
              <a:gd name="connsiteY3-670" fmla="*/ 1835036 h 3580665"/>
              <a:gd name="connsiteX4-671" fmla="*/ 0 w 775061"/>
              <a:gd name="connsiteY4-672" fmla="*/ 775336 h 3580665"/>
              <a:gd name="connsiteX5-673" fmla="*/ 756317 w 775061"/>
              <a:gd name="connsiteY5-674" fmla="*/ 510854 h 3580665"/>
              <a:gd name="connsiteX6-675" fmla="*/ 730748 w 775061"/>
              <a:gd name="connsiteY6-676" fmla="*/ 0 h 3580665"/>
              <a:gd name="connsiteX0-677" fmla="*/ 49532 w 872488"/>
              <a:gd name="connsiteY0-678" fmla="*/ 3580665 h 3580665"/>
              <a:gd name="connsiteX1-679" fmla="*/ 775061 w 872488"/>
              <a:gd name="connsiteY1-680" fmla="*/ 2454361 h 3580665"/>
              <a:gd name="connsiteX2-681" fmla="*/ 872488 w 872488"/>
              <a:gd name="connsiteY2-682" fmla="*/ 2054161 h 3580665"/>
              <a:gd name="connsiteX3-683" fmla="*/ 38076 w 872488"/>
              <a:gd name="connsiteY3-684" fmla="*/ 1835036 h 3580665"/>
              <a:gd name="connsiteX4-685" fmla="*/ 0 w 872488"/>
              <a:gd name="connsiteY4-686" fmla="*/ 775336 h 3580665"/>
              <a:gd name="connsiteX5-687" fmla="*/ 756317 w 872488"/>
              <a:gd name="connsiteY5-688" fmla="*/ 510854 h 3580665"/>
              <a:gd name="connsiteX6-689" fmla="*/ 730748 w 872488"/>
              <a:gd name="connsiteY6-690" fmla="*/ 0 h 3580665"/>
              <a:gd name="connsiteX0-691" fmla="*/ 49532 w 873080"/>
              <a:gd name="connsiteY0-692" fmla="*/ 3580665 h 3580665"/>
              <a:gd name="connsiteX1-693" fmla="*/ 873080 w 873080"/>
              <a:gd name="connsiteY1-694" fmla="*/ 2414018 h 3580665"/>
              <a:gd name="connsiteX2-695" fmla="*/ 872488 w 873080"/>
              <a:gd name="connsiteY2-696" fmla="*/ 2054161 h 3580665"/>
              <a:gd name="connsiteX3-697" fmla="*/ 38076 w 873080"/>
              <a:gd name="connsiteY3-698" fmla="*/ 1835036 h 3580665"/>
              <a:gd name="connsiteX4-699" fmla="*/ 0 w 873080"/>
              <a:gd name="connsiteY4-700" fmla="*/ 775336 h 3580665"/>
              <a:gd name="connsiteX5-701" fmla="*/ 756317 w 873080"/>
              <a:gd name="connsiteY5-702" fmla="*/ 510854 h 3580665"/>
              <a:gd name="connsiteX6-703" fmla="*/ 730748 w 873080"/>
              <a:gd name="connsiteY6-704" fmla="*/ 0 h 3580665"/>
              <a:gd name="connsiteX0-705" fmla="*/ 49532 w 873080"/>
              <a:gd name="connsiteY0-706" fmla="*/ 3580665 h 3580665"/>
              <a:gd name="connsiteX1-707" fmla="*/ 873080 w 873080"/>
              <a:gd name="connsiteY1-708" fmla="*/ 2414018 h 3580665"/>
              <a:gd name="connsiteX2-709" fmla="*/ 872488 w 873080"/>
              <a:gd name="connsiteY2-710" fmla="*/ 2054161 h 3580665"/>
              <a:gd name="connsiteX3-711" fmla="*/ 38076 w 873080"/>
              <a:gd name="connsiteY3-712" fmla="*/ 1835036 h 3580665"/>
              <a:gd name="connsiteX4-713" fmla="*/ 0 w 873080"/>
              <a:gd name="connsiteY4-714" fmla="*/ 775336 h 3580665"/>
              <a:gd name="connsiteX5-715" fmla="*/ 730748 w 873080"/>
              <a:gd name="connsiteY5-716" fmla="*/ 0 h 3580665"/>
              <a:gd name="connsiteX0-717" fmla="*/ 12167 w 835715"/>
              <a:gd name="connsiteY0-718" fmla="*/ 3580665 h 3580665"/>
              <a:gd name="connsiteX1-719" fmla="*/ 835715 w 835715"/>
              <a:gd name="connsiteY1-720" fmla="*/ 2414018 h 3580665"/>
              <a:gd name="connsiteX2-721" fmla="*/ 835123 w 835715"/>
              <a:gd name="connsiteY2-722" fmla="*/ 2054161 h 3580665"/>
              <a:gd name="connsiteX3-723" fmla="*/ 711 w 835715"/>
              <a:gd name="connsiteY3-724" fmla="*/ 1835036 h 3580665"/>
              <a:gd name="connsiteX4-725" fmla="*/ 693383 w 835715"/>
              <a:gd name="connsiteY4-726" fmla="*/ 0 h 3580665"/>
              <a:gd name="connsiteX0-727" fmla="*/ 0 w 823548"/>
              <a:gd name="connsiteY0-728" fmla="*/ 3580665 h 3580665"/>
              <a:gd name="connsiteX1-729" fmla="*/ 823548 w 823548"/>
              <a:gd name="connsiteY1-730" fmla="*/ 2414018 h 3580665"/>
              <a:gd name="connsiteX2-731" fmla="*/ 822956 w 823548"/>
              <a:gd name="connsiteY2-732" fmla="*/ 2054161 h 3580665"/>
              <a:gd name="connsiteX3-733" fmla="*/ 287809 w 823548"/>
              <a:gd name="connsiteY3-734" fmla="*/ 1835036 h 3580665"/>
              <a:gd name="connsiteX4-735" fmla="*/ 681216 w 823548"/>
              <a:gd name="connsiteY4-736" fmla="*/ 0 h 3580665"/>
              <a:gd name="connsiteX0-737" fmla="*/ 0 w 823548"/>
              <a:gd name="connsiteY0-738" fmla="*/ 3569150 h 3569150"/>
              <a:gd name="connsiteX1-739" fmla="*/ 823548 w 823548"/>
              <a:gd name="connsiteY1-740" fmla="*/ 2402503 h 3569150"/>
              <a:gd name="connsiteX2-741" fmla="*/ 822956 w 823548"/>
              <a:gd name="connsiteY2-742" fmla="*/ 2042646 h 3569150"/>
              <a:gd name="connsiteX3-743" fmla="*/ 287809 w 823548"/>
              <a:gd name="connsiteY3-744" fmla="*/ 1823521 h 3569150"/>
              <a:gd name="connsiteX4-745" fmla="*/ 206772 w 823548"/>
              <a:gd name="connsiteY4-746" fmla="*/ 0 h 3569150"/>
              <a:gd name="connsiteX0-747" fmla="*/ 0 w 823548"/>
              <a:gd name="connsiteY0-748" fmla="*/ 3569150 h 3569150"/>
              <a:gd name="connsiteX1-749" fmla="*/ 823548 w 823548"/>
              <a:gd name="connsiteY1-750" fmla="*/ 2402503 h 3569150"/>
              <a:gd name="connsiteX2-751" fmla="*/ 822956 w 823548"/>
              <a:gd name="connsiteY2-752" fmla="*/ 2042646 h 3569150"/>
              <a:gd name="connsiteX3-753" fmla="*/ 287809 w 823548"/>
              <a:gd name="connsiteY3-754" fmla="*/ 1823521 h 3569150"/>
              <a:gd name="connsiteX4-755" fmla="*/ 206772 w 823548"/>
              <a:gd name="connsiteY4-756" fmla="*/ 0 h 3569150"/>
              <a:gd name="connsiteX0-757" fmla="*/ 0 w 823548"/>
              <a:gd name="connsiteY0-758" fmla="*/ 3569150 h 3569150"/>
              <a:gd name="connsiteX1-759" fmla="*/ 823548 w 823548"/>
              <a:gd name="connsiteY1-760" fmla="*/ 2402503 h 3569150"/>
              <a:gd name="connsiteX2-761" fmla="*/ 822956 w 823548"/>
              <a:gd name="connsiteY2-762" fmla="*/ 2042646 h 3569150"/>
              <a:gd name="connsiteX3-763" fmla="*/ 287809 w 823548"/>
              <a:gd name="connsiteY3-764" fmla="*/ 1823521 h 3569150"/>
              <a:gd name="connsiteX4-765" fmla="*/ 126482 w 823548"/>
              <a:gd name="connsiteY4-766" fmla="*/ 0 h 3569150"/>
              <a:gd name="connsiteX0-767" fmla="*/ 0 w 823548"/>
              <a:gd name="connsiteY0-768" fmla="*/ 3569150 h 3569150"/>
              <a:gd name="connsiteX1-769" fmla="*/ 823548 w 823548"/>
              <a:gd name="connsiteY1-770" fmla="*/ 2402503 h 3569150"/>
              <a:gd name="connsiteX2-771" fmla="*/ 822956 w 823548"/>
              <a:gd name="connsiteY2-772" fmla="*/ 2042646 h 3569150"/>
              <a:gd name="connsiteX3-773" fmla="*/ 229416 w 823548"/>
              <a:gd name="connsiteY3-774" fmla="*/ 1817763 h 3569150"/>
              <a:gd name="connsiteX4-775" fmla="*/ 126482 w 823548"/>
              <a:gd name="connsiteY4-776" fmla="*/ 0 h 3569150"/>
              <a:gd name="connsiteX0-777" fmla="*/ 0 w 823548"/>
              <a:gd name="connsiteY0-778" fmla="*/ 3569150 h 3569150"/>
              <a:gd name="connsiteX1-779" fmla="*/ 823548 w 823548"/>
              <a:gd name="connsiteY1-780" fmla="*/ 2402503 h 3569150"/>
              <a:gd name="connsiteX2-781" fmla="*/ 822956 w 823548"/>
              <a:gd name="connsiteY2-782" fmla="*/ 2042646 h 3569150"/>
              <a:gd name="connsiteX3-783" fmla="*/ 178322 w 823548"/>
              <a:gd name="connsiteY3-784" fmla="*/ 1806247 h 3569150"/>
              <a:gd name="connsiteX4-785" fmla="*/ 126482 w 823548"/>
              <a:gd name="connsiteY4-786" fmla="*/ 0 h 3569150"/>
              <a:gd name="connsiteX0-787" fmla="*/ 0 w 823548"/>
              <a:gd name="connsiteY0-788" fmla="*/ 3569150 h 3569150"/>
              <a:gd name="connsiteX1-789" fmla="*/ 823548 w 823548"/>
              <a:gd name="connsiteY1-790" fmla="*/ 2402503 h 3569150"/>
              <a:gd name="connsiteX2-791" fmla="*/ 822956 w 823548"/>
              <a:gd name="connsiteY2-792" fmla="*/ 2042646 h 3569150"/>
              <a:gd name="connsiteX3-793" fmla="*/ 149125 w 823548"/>
              <a:gd name="connsiteY3-794" fmla="*/ 1806247 h 3569150"/>
              <a:gd name="connsiteX4-795" fmla="*/ 126482 w 823548"/>
              <a:gd name="connsiteY4-796" fmla="*/ 0 h 3569150"/>
              <a:gd name="connsiteX0-797" fmla="*/ 0 w 823548"/>
              <a:gd name="connsiteY0-798" fmla="*/ 3569150 h 3569150"/>
              <a:gd name="connsiteX1-799" fmla="*/ 823548 w 823548"/>
              <a:gd name="connsiteY1-800" fmla="*/ 2402503 h 3569150"/>
              <a:gd name="connsiteX2-801" fmla="*/ 822956 w 823548"/>
              <a:gd name="connsiteY2-802" fmla="*/ 2042646 h 3569150"/>
              <a:gd name="connsiteX3-803" fmla="*/ 149125 w 823548"/>
              <a:gd name="connsiteY3-804" fmla="*/ 1829278 h 3569150"/>
              <a:gd name="connsiteX4-805" fmla="*/ 126482 w 823548"/>
              <a:gd name="connsiteY4-806" fmla="*/ 0 h 3569150"/>
              <a:gd name="connsiteX0-807" fmla="*/ 0 w 823548"/>
              <a:gd name="connsiteY0-808" fmla="*/ 3569150 h 3569150"/>
              <a:gd name="connsiteX1-809" fmla="*/ 823548 w 823548"/>
              <a:gd name="connsiteY1-810" fmla="*/ 2402503 h 3569150"/>
              <a:gd name="connsiteX2-811" fmla="*/ 822956 w 823548"/>
              <a:gd name="connsiteY2-812" fmla="*/ 2042646 h 3569150"/>
              <a:gd name="connsiteX3-813" fmla="*/ 149125 w 823548"/>
              <a:gd name="connsiteY3-814" fmla="*/ 1829278 h 3569150"/>
              <a:gd name="connsiteX4-815" fmla="*/ 126482 w 823548"/>
              <a:gd name="connsiteY4-816" fmla="*/ 0 h 3569150"/>
              <a:gd name="connsiteX0-817" fmla="*/ 0 w 823548"/>
              <a:gd name="connsiteY0-818" fmla="*/ 3574908 h 3574908"/>
              <a:gd name="connsiteX1-819" fmla="*/ 823548 w 823548"/>
              <a:gd name="connsiteY1-820" fmla="*/ 2408261 h 3574908"/>
              <a:gd name="connsiteX2-821" fmla="*/ 822956 w 823548"/>
              <a:gd name="connsiteY2-822" fmla="*/ 2048404 h 3574908"/>
              <a:gd name="connsiteX3-823" fmla="*/ 149125 w 823548"/>
              <a:gd name="connsiteY3-824" fmla="*/ 1835036 h 3574908"/>
              <a:gd name="connsiteX4-825" fmla="*/ 68088 w 823548"/>
              <a:gd name="connsiteY4-826" fmla="*/ 0 h 3574908"/>
              <a:gd name="connsiteX0-827" fmla="*/ 0 w 823548"/>
              <a:gd name="connsiteY0-828" fmla="*/ 3574908 h 3574908"/>
              <a:gd name="connsiteX1-829" fmla="*/ 823548 w 823548"/>
              <a:gd name="connsiteY1-830" fmla="*/ 2408261 h 3574908"/>
              <a:gd name="connsiteX2-831" fmla="*/ 822956 w 823548"/>
              <a:gd name="connsiteY2-832" fmla="*/ 2048404 h 3574908"/>
              <a:gd name="connsiteX3-833" fmla="*/ 134526 w 823548"/>
              <a:gd name="connsiteY3-834" fmla="*/ 1858067 h 3574908"/>
              <a:gd name="connsiteX4-835" fmla="*/ 68088 w 823548"/>
              <a:gd name="connsiteY4-836" fmla="*/ 0 h 3574908"/>
              <a:gd name="connsiteX0-837" fmla="*/ 0 w 823548"/>
              <a:gd name="connsiteY0-838" fmla="*/ 3580665 h 3580665"/>
              <a:gd name="connsiteX1-839" fmla="*/ 823548 w 823548"/>
              <a:gd name="connsiteY1-840" fmla="*/ 2414018 h 3580665"/>
              <a:gd name="connsiteX2-841" fmla="*/ 822956 w 823548"/>
              <a:gd name="connsiteY2-842" fmla="*/ 2054161 h 3580665"/>
              <a:gd name="connsiteX3-843" fmla="*/ 134526 w 823548"/>
              <a:gd name="connsiteY3-844" fmla="*/ 1863824 h 3580665"/>
              <a:gd name="connsiteX4-845" fmla="*/ 104584 w 823548"/>
              <a:gd name="connsiteY4-846" fmla="*/ 0 h 3580665"/>
              <a:gd name="connsiteX0-847" fmla="*/ 29101 w 718964"/>
              <a:gd name="connsiteY0-848" fmla="*/ 3359195 h 3359195"/>
              <a:gd name="connsiteX1-849" fmla="*/ 718964 w 718964"/>
              <a:gd name="connsiteY1-850" fmla="*/ 2414018 h 3359195"/>
              <a:gd name="connsiteX2-851" fmla="*/ 718372 w 718964"/>
              <a:gd name="connsiteY2-852" fmla="*/ 2054161 h 3359195"/>
              <a:gd name="connsiteX3-853" fmla="*/ 29942 w 718964"/>
              <a:gd name="connsiteY3-854" fmla="*/ 1863824 h 3359195"/>
              <a:gd name="connsiteX4-855" fmla="*/ 0 w 718964"/>
              <a:gd name="connsiteY4-856" fmla="*/ 0 h 3359195"/>
              <a:gd name="connsiteX0-857" fmla="*/ 15733 w 705596"/>
              <a:gd name="connsiteY0-858" fmla="*/ 2968987 h 2968987"/>
              <a:gd name="connsiteX1-859" fmla="*/ 705596 w 705596"/>
              <a:gd name="connsiteY1-860" fmla="*/ 2023810 h 2968987"/>
              <a:gd name="connsiteX2-861" fmla="*/ 705004 w 705596"/>
              <a:gd name="connsiteY2-862" fmla="*/ 1663953 h 2968987"/>
              <a:gd name="connsiteX3-863" fmla="*/ 16574 w 705596"/>
              <a:gd name="connsiteY3-864" fmla="*/ 1473616 h 2968987"/>
              <a:gd name="connsiteX4-865" fmla="*/ 0 w 705596"/>
              <a:gd name="connsiteY4-866" fmla="*/ 0 h 2968987"/>
              <a:gd name="connsiteX0-867" fmla="*/ 21024 w 710887"/>
              <a:gd name="connsiteY0-868" fmla="*/ 3027431 h 3027431"/>
              <a:gd name="connsiteX1-869" fmla="*/ 710887 w 710887"/>
              <a:gd name="connsiteY1-870" fmla="*/ 2082254 h 3027431"/>
              <a:gd name="connsiteX2-871" fmla="*/ 710295 w 710887"/>
              <a:gd name="connsiteY2-872" fmla="*/ 1722397 h 3027431"/>
              <a:gd name="connsiteX3-873" fmla="*/ 21865 w 710887"/>
              <a:gd name="connsiteY3-874" fmla="*/ 1532060 h 3027431"/>
              <a:gd name="connsiteX4-875" fmla="*/ 0 w 710887"/>
              <a:gd name="connsiteY4-876" fmla="*/ 0 h 3027431"/>
              <a:gd name="connsiteX0-877" fmla="*/ 34392 w 710887"/>
              <a:gd name="connsiteY0-878" fmla="*/ 2943061 h 2943061"/>
              <a:gd name="connsiteX1-879" fmla="*/ 710887 w 710887"/>
              <a:gd name="connsiteY1-880" fmla="*/ 2082254 h 2943061"/>
              <a:gd name="connsiteX2-881" fmla="*/ 710295 w 710887"/>
              <a:gd name="connsiteY2-882" fmla="*/ 1722397 h 2943061"/>
              <a:gd name="connsiteX3-883" fmla="*/ 21865 w 710887"/>
              <a:gd name="connsiteY3-884" fmla="*/ 1532060 h 2943061"/>
              <a:gd name="connsiteX4-885" fmla="*/ 0 w 710887"/>
              <a:gd name="connsiteY4-886" fmla="*/ 0 h 2943061"/>
              <a:gd name="connsiteX0-887" fmla="*/ 34392 w 710887"/>
              <a:gd name="connsiteY0-888" fmla="*/ 2943061 h 2943061"/>
              <a:gd name="connsiteX1-889" fmla="*/ 710887 w 710887"/>
              <a:gd name="connsiteY1-890" fmla="*/ 2082254 h 2943061"/>
              <a:gd name="connsiteX2-891" fmla="*/ 710295 w 710887"/>
              <a:gd name="connsiteY2-892" fmla="*/ 1722397 h 2943061"/>
              <a:gd name="connsiteX3-893" fmla="*/ 21865 w 710887"/>
              <a:gd name="connsiteY3-894" fmla="*/ 1532060 h 2943061"/>
              <a:gd name="connsiteX4-895" fmla="*/ 0 w 710887"/>
              <a:gd name="connsiteY4-896" fmla="*/ 0 h 29430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29" y="connsiteY4-130"/>
              </a:cxn>
            </a:cxnLst>
            <a:rect l="l" t="t" r="r" b="b"/>
            <a:pathLst>
              <a:path w="710887" h="2943061">
                <a:moveTo>
                  <a:pt x="34392" y="2943061"/>
                </a:moveTo>
                <a:cubicBezTo>
                  <a:pt x="643118" y="2216702"/>
                  <a:pt x="436371" y="2471136"/>
                  <a:pt x="710887" y="2082254"/>
                </a:cubicBezTo>
                <a:cubicBezTo>
                  <a:pt x="710690" y="1923079"/>
                  <a:pt x="710492" y="1881572"/>
                  <a:pt x="710295" y="1722397"/>
                </a:cubicBezTo>
                <a:cubicBezTo>
                  <a:pt x="566067" y="1680698"/>
                  <a:pt x="166093" y="1573759"/>
                  <a:pt x="21865" y="1532060"/>
                </a:cubicBezTo>
                <a:cubicBezTo>
                  <a:pt x="5542" y="849989"/>
                  <a:pt x="1676" y="727768"/>
                  <a:pt x="0" y="0"/>
                </a:cubicBezTo>
              </a:path>
            </a:pathLst>
          </a:custGeom>
          <a:ln w="12700">
            <a:solidFill>
              <a:schemeClr val="tx1"/>
            </a:solidFill>
            <a:tailEnd type="triangle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25" name="Group 224"/>
          <p:cNvGrpSpPr/>
          <p:nvPr/>
        </p:nvGrpSpPr>
        <p:grpSpPr>
          <a:xfrm>
            <a:off x="1672399" y="4825035"/>
            <a:ext cx="313044" cy="369332"/>
            <a:chOff x="418816" y="1964112"/>
            <a:chExt cx="313044" cy="369332"/>
          </a:xfrm>
        </p:grpSpPr>
        <p:sp>
          <p:nvSpPr>
            <p:cNvPr id="226" name="Oval 225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1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28" name="Group 227"/>
          <p:cNvGrpSpPr/>
          <p:nvPr/>
        </p:nvGrpSpPr>
        <p:grpSpPr>
          <a:xfrm>
            <a:off x="1765227" y="3717809"/>
            <a:ext cx="313044" cy="369332"/>
            <a:chOff x="418816" y="1964112"/>
            <a:chExt cx="313044" cy="369332"/>
          </a:xfrm>
        </p:grpSpPr>
        <p:sp>
          <p:nvSpPr>
            <p:cNvPr id="229" name="Oval 228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30" name="TextBox 229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2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31" name="Group 230"/>
          <p:cNvGrpSpPr/>
          <p:nvPr/>
        </p:nvGrpSpPr>
        <p:grpSpPr>
          <a:xfrm>
            <a:off x="1285507" y="2532088"/>
            <a:ext cx="313044" cy="369332"/>
            <a:chOff x="418816" y="1964112"/>
            <a:chExt cx="313044" cy="369332"/>
          </a:xfrm>
        </p:grpSpPr>
        <p:sp>
          <p:nvSpPr>
            <p:cNvPr id="232" name="Oval 231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33" name="TextBox 232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3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cxnSp>
        <p:nvCxnSpPr>
          <p:cNvPr id="4" name="Straight Arrow Connector 3"/>
          <p:cNvCxnSpPr/>
          <p:nvPr/>
        </p:nvCxnSpPr>
        <p:spPr bwMode="auto">
          <a:xfrm>
            <a:off x="1635543" y="1382172"/>
            <a:ext cx="36856" cy="1995939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</p:spPr>
      </p:cxnSp>
      <p:grpSp>
        <p:nvGrpSpPr>
          <p:cNvPr id="235" name="Group 234"/>
          <p:cNvGrpSpPr/>
          <p:nvPr/>
        </p:nvGrpSpPr>
        <p:grpSpPr>
          <a:xfrm>
            <a:off x="1506590" y="1883932"/>
            <a:ext cx="313044" cy="369332"/>
            <a:chOff x="418816" y="1964112"/>
            <a:chExt cx="313044" cy="369332"/>
          </a:xfrm>
        </p:grpSpPr>
        <p:sp>
          <p:nvSpPr>
            <p:cNvPr id="236" name="Oval 235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37" name="TextBox 236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4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238" name="Freeform 237"/>
          <p:cNvSpPr/>
          <p:nvPr/>
        </p:nvSpPr>
        <p:spPr>
          <a:xfrm>
            <a:off x="2295799" y="1680415"/>
            <a:ext cx="1029459" cy="3309980"/>
          </a:xfrm>
          <a:custGeom>
            <a:avLst/>
            <a:gdLst>
              <a:gd name="connsiteX0" fmla="*/ 3902322 w 3902322"/>
              <a:gd name="connsiteY0" fmla="*/ 0 h 449814"/>
              <a:gd name="connsiteX1" fmla="*/ 3452563 w 3902322"/>
              <a:gd name="connsiteY1" fmla="*/ 449814 h 449814"/>
              <a:gd name="connsiteX2" fmla="*/ 343934 w 3902322"/>
              <a:gd name="connsiteY2" fmla="*/ 423354 h 449814"/>
              <a:gd name="connsiteX3" fmla="*/ 0 w 3902322"/>
              <a:gd name="connsiteY3" fmla="*/ 39690 h 449814"/>
              <a:gd name="connsiteX0-1" fmla="*/ 3902322 w 3902322"/>
              <a:gd name="connsiteY0-2" fmla="*/ 0 h 423354"/>
              <a:gd name="connsiteX1-3" fmla="*/ 3565324 w 3902322"/>
              <a:gd name="connsiteY1-4" fmla="*/ 402338 h 423354"/>
              <a:gd name="connsiteX2-5" fmla="*/ 343934 w 3902322"/>
              <a:gd name="connsiteY2-6" fmla="*/ 423354 h 423354"/>
              <a:gd name="connsiteX3-7" fmla="*/ 0 w 3902322"/>
              <a:gd name="connsiteY3-8" fmla="*/ 39690 h 423354"/>
              <a:gd name="connsiteX0-9" fmla="*/ 3902322 w 3902322"/>
              <a:gd name="connsiteY0-10" fmla="*/ 0 h 423354"/>
              <a:gd name="connsiteX1-11" fmla="*/ 3600933 w 3902322"/>
              <a:gd name="connsiteY1-12" fmla="*/ 384535 h 423354"/>
              <a:gd name="connsiteX2-13" fmla="*/ 343934 w 3902322"/>
              <a:gd name="connsiteY2-14" fmla="*/ 423354 h 423354"/>
              <a:gd name="connsiteX3-15" fmla="*/ 0 w 3902322"/>
              <a:gd name="connsiteY3-16" fmla="*/ 39690 h 423354"/>
              <a:gd name="connsiteX0-17" fmla="*/ 3943865 w 3943865"/>
              <a:gd name="connsiteY0-18" fmla="*/ 1851 h 383664"/>
              <a:gd name="connsiteX1-19" fmla="*/ 3600933 w 3943865"/>
              <a:gd name="connsiteY1-20" fmla="*/ 344845 h 383664"/>
              <a:gd name="connsiteX2-21" fmla="*/ 343934 w 3943865"/>
              <a:gd name="connsiteY2-22" fmla="*/ 383664 h 383664"/>
              <a:gd name="connsiteX3-23" fmla="*/ 0 w 3943865"/>
              <a:gd name="connsiteY3-24" fmla="*/ 0 h 383664"/>
              <a:gd name="connsiteX0-25" fmla="*/ 4015082 w 4015082"/>
              <a:gd name="connsiteY0-26" fmla="*/ 29941 h 383664"/>
              <a:gd name="connsiteX1-27" fmla="*/ 3600933 w 4015082"/>
              <a:gd name="connsiteY1-28" fmla="*/ 344845 h 383664"/>
              <a:gd name="connsiteX2-29" fmla="*/ 343934 w 4015082"/>
              <a:gd name="connsiteY2-30" fmla="*/ 383664 h 383664"/>
              <a:gd name="connsiteX3-31" fmla="*/ 0 w 4015082"/>
              <a:gd name="connsiteY3-32" fmla="*/ 0 h 383664"/>
              <a:gd name="connsiteX0-33" fmla="*/ 4187190 w 4187190"/>
              <a:gd name="connsiteY0-34" fmla="*/ 15896 h 369619"/>
              <a:gd name="connsiteX1-35" fmla="*/ 3773041 w 4187190"/>
              <a:gd name="connsiteY1-36" fmla="*/ 330800 h 369619"/>
              <a:gd name="connsiteX2-37" fmla="*/ 516042 w 4187190"/>
              <a:gd name="connsiteY2-38" fmla="*/ 369619 h 369619"/>
              <a:gd name="connsiteX3-39" fmla="*/ 0 w 4187190"/>
              <a:gd name="connsiteY3-40" fmla="*/ 0 h 369619"/>
              <a:gd name="connsiteX0-41" fmla="*/ 4187190 w 4187190"/>
              <a:gd name="connsiteY0-42" fmla="*/ 15896 h 369619"/>
              <a:gd name="connsiteX1-43" fmla="*/ 3749302 w 4187190"/>
              <a:gd name="connsiteY1-44" fmla="*/ 349527 h 369619"/>
              <a:gd name="connsiteX2-45" fmla="*/ 516042 w 4187190"/>
              <a:gd name="connsiteY2-46" fmla="*/ 369619 h 369619"/>
              <a:gd name="connsiteX3-47" fmla="*/ 0 w 4187190"/>
              <a:gd name="connsiteY3-48" fmla="*/ 0 h 369619"/>
              <a:gd name="connsiteX0-49" fmla="*/ 0 w 6265284"/>
              <a:gd name="connsiteY0-50" fmla="*/ 0 h 1092877"/>
              <a:gd name="connsiteX1-51" fmla="*/ 6265284 w 6265284"/>
              <a:gd name="connsiteY1-52" fmla="*/ 1072785 h 1092877"/>
              <a:gd name="connsiteX2-53" fmla="*/ 3032024 w 6265284"/>
              <a:gd name="connsiteY2-54" fmla="*/ 1092877 h 1092877"/>
              <a:gd name="connsiteX3-55" fmla="*/ 2515982 w 6265284"/>
              <a:gd name="connsiteY3-56" fmla="*/ 723258 h 1092877"/>
              <a:gd name="connsiteX0-57" fmla="*/ 0 w 3032024"/>
              <a:gd name="connsiteY0-58" fmla="*/ 1193950 h 2286827"/>
              <a:gd name="connsiteX1-59" fmla="*/ 1581391 w 3032024"/>
              <a:gd name="connsiteY1-60" fmla="*/ 0 h 2286827"/>
              <a:gd name="connsiteX2-61" fmla="*/ 3032024 w 3032024"/>
              <a:gd name="connsiteY2-62" fmla="*/ 2286827 h 2286827"/>
              <a:gd name="connsiteX3-63" fmla="*/ 2515982 w 3032024"/>
              <a:gd name="connsiteY3-64" fmla="*/ 1917208 h 2286827"/>
              <a:gd name="connsiteX0-65" fmla="*/ 0 w 2515982"/>
              <a:gd name="connsiteY0-66" fmla="*/ 1896586 h 2619844"/>
              <a:gd name="connsiteX1-67" fmla="*/ 1581391 w 2515982"/>
              <a:gd name="connsiteY1-68" fmla="*/ 702636 h 2619844"/>
              <a:gd name="connsiteX2-69" fmla="*/ 1241736 w 2515982"/>
              <a:gd name="connsiteY2-70" fmla="*/ 0 h 2619844"/>
              <a:gd name="connsiteX3-71" fmla="*/ 2515982 w 2515982"/>
              <a:gd name="connsiteY3-72" fmla="*/ 2619844 h 2619844"/>
              <a:gd name="connsiteX0-73" fmla="*/ 0 w 1581391"/>
              <a:gd name="connsiteY0-74" fmla="*/ 2890379 h 2890379"/>
              <a:gd name="connsiteX1-75" fmla="*/ 1581391 w 1581391"/>
              <a:gd name="connsiteY1-76" fmla="*/ 1696429 h 2890379"/>
              <a:gd name="connsiteX2-77" fmla="*/ 1241736 w 1581391"/>
              <a:gd name="connsiteY2-78" fmla="*/ 993793 h 2890379"/>
              <a:gd name="connsiteX3-79" fmla="*/ 1579203 w 1581391"/>
              <a:gd name="connsiteY3-80" fmla="*/ 0 h 2890379"/>
              <a:gd name="connsiteX0-81" fmla="*/ 0 w 1581391"/>
              <a:gd name="connsiteY0-82" fmla="*/ 2973211 h 2973211"/>
              <a:gd name="connsiteX1-83" fmla="*/ 1581391 w 1581391"/>
              <a:gd name="connsiteY1-84" fmla="*/ 1779261 h 2973211"/>
              <a:gd name="connsiteX2-85" fmla="*/ 1241736 w 1581391"/>
              <a:gd name="connsiteY2-86" fmla="*/ 1076625 h 2973211"/>
              <a:gd name="connsiteX3-87" fmla="*/ 1229193 w 1581391"/>
              <a:gd name="connsiteY3-88" fmla="*/ 0 h 2973211"/>
              <a:gd name="connsiteX0-89" fmla="*/ 0 w 1581391"/>
              <a:gd name="connsiteY0-90" fmla="*/ 3276927 h 3276927"/>
              <a:gd name="connsiteX1-91" fmla="*/ 1581391 w 1581391"/>
              <a:gd name="connsiteY1-92" fmla="*/ 2082977 h 3276927"/>
              <a:gd name="connsiteX2-93" fmla="*/ 1241736 w 1581391"/>
              <a:gd name="connsiteY2-94" fmla="*/ 1380341 h 3276927"/>
              <a:gd name="connsiteX3-95" fmla="*/ 1249193 w 1581391"/>
              <a:gd name="connsiteY3-96" fmla="*/ 0 h 3276927"/>
              <a:gd name="connsiteX0-97" fmla="*/ 0 w 1581391"/>
              <a:gd name="connsiteY0-98" fmla="*/ 2973211 h 2973211"/>
              <a:gd name="connsiteX1-99" fmla="*/ 1581391 w 1581391"/>
              <a:gd name="connsiteY1-100" fmla="*/ 1779261 h 2973211"/>
              <a:gd name="connsiteX2-101" fmla="*/ 1241736 w 1581391"/>
              <a:gd name="connsiteY2-102" fmla="*/ 1076625 h 2973211"/>
              <a:gd name="connsiteX3-103" fmla="*/ 1234193 w 1581391"/>
              <a:gd name="connsiteY3-104" fmla="*/ 0 h 2973211"/>
              <a:gd name="connsiteX0-105" fmla="*/ 0 w 1581391"/>
              <a:gd name="connsiteY0-106" fmla="*/ 3008710 h 3008710"/>
              <a:gd name="connsiteX1-107" fmla="*/ 1581391 w 1581391"/>
              <a:gd name="connsiteY1-108" fmla="*/ 1814760 h 3008710"/>
              <a:gd name="connsiteX2-109" fmla="*/ 1241736 w 1581391"/>
              <a:gd name="connsiteY2-110" fmla="*/ 1112124 h 3008710"/>
              <a:gd name="connsiteX3-111" fmla="*/ 1239193 w 1581391"/>
              <a:gd name="connsiteY3-112" fmla="*/ 0 h 3008710"/>
              <a:gd name="connsiteX0-113" fmla="*/ 0 w 1581391"/>
              <a:gd name="connsiteY0-114" fmla="*/ 3008710 h 3008710"/>
              <a:gd name="connsiteX1-115" fmla="*/ 1581391 w 1581391"/>
              <a:gd name="connsiteY1-116" fmla="*/ 1814760 h 3008710"/>
              <a:gd name="connsiteX2-117" fmla="*/ 1320792 w 1581391"/>
              <a:gd name="connsiteY2-118" fmla="*/ 1270181 h 3008710"/>
              <a:gd name="connsiteX3-119" fmla="*/ 1241736 w 1581391"/>
              <a:gd name="connsiteY3-120" fmla="*/ 1112124 h 3008710"/>
              <a:gd name="connsiteX4" fmla="*/ 1239193 w 1581391"/>
              <a:gd name="connsiteY4" fmla="*/ 0 h 3008710"/>
              <a:gd name="connsiteX0-121" fmla="*/ 0 w 1581391"/>
              <a:gd name="connsiteY0-122" fmla="*/ 3008710 h 3008710"/>
              <a:gd name="connsiteX1-123" fmla="*/ 1581391 w 1581391"/>
              <a:gd name="connsiteY1-124" fmla="*/ 1814760 h 3008710"/>
              <a:gd name="connsiteX2-125" fmla="*/ 1565798 w 1581391"/>
              <a:gd name="connsiteY2-126" fmla="*/ 1270181 h 3008710"/>
              <a:gd name="connsiteX3-127" fmla="*/ 1241736 w 1581391"/>
              <a:gd name="connsiteY3-128" fmla="*/ 1112124 h 3008710"/>
              <a:gd name="connsiteX4-129" fmla="*/ 1239193 w 1581391"/>
              <a:gd name="connsiteY4-130" fmla="*/ 0 h 3008710"/>
              <a:gd name="connsiteX0-131" fmla="*/ 0 w 1581391"/>
              <a:gd name="connsiteY0-132" fmla="*/ 3008710 h 3008710"/>
              <a:gd name="connsiteX1-133" fmla="*/ 1581391 w 1581391"/>
              <a:gd name="connsiteY1-134" fmla="*/ 1747705 h 3008710"/>
              <a:gd name="connsiteX2-135" fmla="*/ 1565798 w 1581391"/>
              <a:gd name="connsiteY2-136" fmla="*/ 1270181 h 3008710"/>
              <a:gd name="connsiteX3-137" fmla="*/ 1241736 w 1581391"/>
              <a:gd name="connsiteY3-138" fmla="*/ 1112124 h 3008710"/>
              <a:gd name="connsiteX4-139" fmla="*/ 1239193 w 1581391"/>
              <a:gd name="connsiteY4-140" fmla="*/ 0 h 3008710"/>
              <a:gd name="connsiteX0-141" fmla="*/ 0 w 1566390"/>
              <a:gd name="connsiteY0-142" fmla="*/ 3008710 h 3008710"/>
              <a:gd name="connsiteX1-143" fmla="*/ 1566390 w 1566390"/>
              <a:gd name="connsiteY1-144" fmla="*/ 1747705 h 3008710"/>
              <a:gd name="connsiteX2-145" fmla="*/ 1565798 w 1566390"/>
              <a:gd name="connsiteY2-146" fmla="*/ 1270181 h 3008710"/>
              <a:gd name="connsiteX3-147" fmla="*/ 1241736 w 1566390"/>
              <a:gd name="connsiteY3-148" fmla="*/ 1112124 h 3008710"/>
              <a:gd name="connsiteX4-149" fmla="*/ 1239193 w 1566390"/>
              <a:gd name="connsiteY4-150" fmla="*/ 0 h 3008710"/>
              <a:gd name="connsiteX0-151" fmla="*/ 0 w 1766395"/>
              <a:gd name="connsiteY0-152" fmla="*/ 2988988 h 2988988"/>
              <a:gd name="connsiteX1-153" fmla="*/ 1766395 w 1766395"/>
              <a:gd name="connsiteY1-154" fmla="*/ 1747705 h 2988988"/>
              <a:gd name="connsiteX2-155" fmla="*/ 1765803 w 1766395"/>
              <a:gd name="connsiteY2-156" fmla="*/ 1270181 h 2988988"/>
              <a:gd name="connsiteX3-157" fmla="*/ 1441741 w 1766395"/>
              <a:gd name="connsiteY3-158" fmla="*/ 1112124 h 2988988"/>
              <a:gd name="connsiteX4-159" fmla="*/ 1439198 w 1766395"/>
              <a:gd name="connsiteY4-160" fmla="*/ 0 h 2988988"/>
              <a:gd name="connsiteX0-161" fmla="*/ 0 w 1766395"/>
              <a:gd name="connsiteY0-162" fmla="*/ 2988988 h 2988988"/>
              <a:gd name="connsiteX1-163" fmla="*/ 1766395 w 1766395"/>
              <a:gd name="connsiteY1-164" fmla="*/ 1747705 h 2988988"/>
              <a:gd name="connsiteX2-165" fmla="*/ 579217 w 1766395"/>
              <a:gd name="connsiteY2-166" fmla="*/ 1319458 h 2988988"/>
              <a:gd name="connsiteX3-167" fmla="*/ 1441741 w 1766395"/>
              <a:gd name="connsiteY3-168" fmla="*/ 1112124 h 2988988"/>
              <a:gd name="connsiteX4-169" fmla="*/ 1439198 w 1766395"/>
              <a:gd name="connsiteY4-170" fmla="*/ 0 h 2988988"/>
              <a:gd name="connsiteX0-171" fmla="*/ 0 w 1442252"/>
              <a:gd name="connsiteY0-172" fmla="*/ 2988988 h 2988988"/>
              <a:gd name="connsiteX1-173" fmla="*/ 621443 w 1442252"/>
              <a:gd name="connsiteY1-174" fmla="*/ 1829833 h 2988988"/>
              <a:gd name="connsiteX2-175" fmla="*/ 579217 w 1442252"/>
              <a:gd name="connsiteY2-176" fmla="*/ 1319458 h 2988988"/>
              <a:gd name="connsiteX3-177" fmla="*/ 1441741 w 1442252"/>
              <a:gd name="connsiteY3-178" fmla="*/ 1112124 h 2988988"/>
              <a:gd name="connsiteX4-179" fmla="*/ 1439198 w 1442252"/>
              <a:gd name="connsiteY4-180" fmla="*/ 0 h 2988988"/>
              <a:gd name="connsiteX0-181" fmla="*/ 0 w 1442252"/>
              <a:gd name="connsiteY0-182" fmla="*/ 2988988 h 2988988"/>
              <a:gd name="connsiteX1-183" fmla="*/ 621443 w 1442252"/>
              <a:gd name="connsiteY1-184" fmla="*/ 1829833 h 2988988"/>
              <a:gd name="connsiteX2-185" fmla="*/ 579217 w 1442252"/>
              <a:gd name="connsiteY2-186" fmla="*/ 1319458 h 2988988"/>
              <a:gd name="connsiteX3-187" fmla="*/ 1441741 w 1442252"/>
              <a:gd name="connsiteY3-188" fmla="*/ 1112124 h 2988988"/>
              <a:gd name="connsiteX4-189" fmla="*/ 1439198 w 1442252"/>
              <a:gd name="connsiteY4-190" fmla="*/ 0 h 2988988"/>
              <a:gd name="connsiteX0-191" fmla="*/ 0 w 1442252"/>
              <a:gd name="connsiteY0-192" fmla="*/ 2988988 h 2988988"/>
              <a:gd name="connsiteX1-193" fmla="*/ 608074 w 1442252"/>
              <a:gd name="connsiteY1-194" fmla="*/ 1780618 h 2988988"/>
              <a:gd name="connsiteX2-195" fmla="*/ 579217 w 1442252"/>
              <a:gd name="connsiteY2-196" fmla="*/ 1319458 h 2988988"/>
              <a:gd name="connsiteX3-197" fmla="*/ 1441741 w 1442252"/>
              <a:gd name="connsiteY3-198" fmla="*/ 1112124 h 2988988"/>
              <a:gd name="connsiteX4-199" fmla="*/ 1439198 w 1442252"/>
              <a:gd name="connsiteY4-200" fmla="*/ 0 h 2988988"/>
              <a:gd name="connsiteX0-201" fmla="*/ 0 w 1442252"/>
              <a:gd name="connsiteY0-202" fmla="*/ 2988988 h 2988988"/>
              <a:gd name="connsiteX1-203" fmla="*/ 608074 w 1442252"/>
              <a:gd name="connsiteY1-204" fmla="*/ 1780618 h 2988988"/>
              <a:gd name="connsiteX2-205" fmla="*/ 579217 w 1442252"/>
              <a:gd name="connsiteY2-206" fmla="*/ 1319458 h 2988988"/>
              <a:gd name="connsiteX3-207" fmla="*/ 1441741 w 1442252"/>
              <a:gd name="connsiteY3-208" fmla="*/ 1112124 h 2988988"/>
              <a:gd name="connsiteX4-209" fmla="*/ 1439198 w 1442252"/>
              <a:gd name="connsiteY4-210" fmla="*/ 0 h 2988988"/>
              <a:gd name="connsiteX0-211" fmla="*/ 0 w 1442252"/>
              <a:gd name="connsiteY0-212" fmla="*/ 2988988 h 2988988"/>
              <a:gd name="connsiteX1-213" fmla="*/ 585794 w 1442252"/>
              <a:gd name="connsiteY1-214" fmla="*/ 1780618 h 2988988"/>
              <a:gd name="connsiteX2-215" fmla="*/ 579217 w 1442252"/>
              <a:gd name="connsiteY2-216" fmla="*/ 1319458 h 2988988"/>
              <a:gd name="connsiteX3-217" fmla="*/ 1441741 w 1442252"/>
              <a:gd name="connsiteY3-218" fmla="*/ 1112124 h 2988988"/>
              <a:gd name="connsiteX4-219" fmla="*/ 1439198 w 1442252"/>
              <a:gd name="connsiteY4-220" fmla="*/ 0 h 2988988"/>
              <a:gd name="connsiteX0-221" fmla="*/ 0 w 1442252"/>
              <a:gd name="connsiteY0-222" fmla="*/ 2988988 h 2988988"/>
              <a:gd name="connsiteX1-223" fmla="*/ 585794 w 1442252"/>
              <a:gd name="connsiteY1-224" fmla="*/ 1714700 h 2988988"/>
              <a:gd name="connsiteX2-225" fmla="*/ 579217 w 1442252"/>
              <a:gd name="connsiteY2-226" fmla="*/ 1319458 h 2988988"/>
              <a:gd name="connsiteX3-227" fmla="*/ 1441741 w 1442252"/>
              <a:gd name="connsiteY3-228" fmla="*/ 1112124 h 2988988"/>
              <a:gd name="connsiteX4-229" fmla="*/ 1439198 w 1442252"/>
              <a:gd name="connsiteY4-230" fmla="*/ 0 h 2988988"/>
              <a:gd name="connsiteX0-231" fmla="*/ 0 w 2035489"/>
              <a:gd name="connsiteY0-232" fmla="*/ 2876928 h 2876928"/>
              <a:gd name="connsiteX1-233" fmla="*/ 1179031 w 2035489"/>
              <a:gd name="connsiteY1-234" fmla="*/ 1714700 h 2876928"/>
              <a:gd name="connsiteX2-235" fmla="*/ 1172454 w 2035489"/>
              <a:gd name="connsiteY2-236" fmla="*/ 1319458 h 2876928"/>
              <a:gd name="connsiteX3-237" fmla="*/ 2034978 w 2035489"/>
              <a:gd name="connsiteY3-238" fmla="*/ 1112124 h 2876928"/>
              <a:gd name="connsiteX4-239" fmla="*/ 2032435 w 2035489"/>
              <a:gd name="connsiteY4-240" fmla="*/ 0 h 2876928"/>
              <a:gd name="connsiteX0-241" fmla="*/ 0 w 2095517"/>
              <a:gd name="connsiteY0-242" fmla="*/ 2876928 h 2876928"/>
              <a:gd name="connsiteX1-243" fmla="*/ 1179031 w 2095517"/>
              <a:gd name="connsiteY1-244" fmla="*/ 1714700 h 2876928"/>
              <a:gd name="connsiteX2-245" fmla="*/ 1172454 w 2095517"/>
              <a:gd name="connsiteY2-246" fmla="*/ 1319458 h 2876928"/>
              <a:gd name="connsiteX3-247" fmla="*/ 2095451 w 2095517"/>
              <a:gd name="connsiteY3-248" fmla="*/ 1525541 h 2876928"/>
              <a:gd name="connsiteX4-249" fmla="*/ 2032435 w 2095517"/>
              <a:gd name="connsiteY4-250" fmla="*/ 0 h 2876928"/>
              <a:gd name="connsiteX0-251" fmla="*/ 0 w 2095517"/>
              <a:gd name="connsiteY0-252" fmla="*/ 2876928 h 2876928"/>
              <a:gd name="connsiteX1-253" fmla="*/ 1179031 w 2095517"/>
              <a:gd name="connsiteY1-254" fmla="*/ 1714700 h 2876928"/>
              <a:gd name="connsiteX2-255" fmla="*/ 1757025 w 2095517"/>
              <a:gd name="connsiteY2-256" fmla="*/ 2019085 h 2876928"/>
              <a:gd name="connsiteX3-257" fmla="*/ 2095451 w 2095517"/>
              <a:gd name="connsiteY3-258" fmla="*/ 1525541 h 2876928"/>
              <a:gd name="connsiteX4-259" fmla="*/ 2032435 w 2095517"/>
              <a:gd name="connsiteY4-260" fmla="*/ 0 h 2876928"/>
              <a:gd name="connsiteX0-261" fmla="*/ 0 w 2095517"/>
              <a:gd name="connsiteY0-262" fmla="*/ 2876928 h 2876928"/>
              <a:gd name="connsiteX1-263" fmla="*/ 1058086 w 2095517"/>
              <a:gd name="connsiteY1-264" fmla="*/ 2128116 h 2876928"/>
              <a:gd name="connsiteX2-265" fmla="*/ 1757025 w 2095517"/>
              <a:gd name="connsiteY2-266" fmla="*/ 2019085 h 2876928"/>
              <a:gd name="connsiteX3-267" fmla="*/ 2095451 w 2095517"/>
              <a:gd name="connsiteY3-268" fmla="*/ 1525541 h 2876928"/>
              <a:gd name="connsiteX4-269" fmla="*/ 2032435 w 2095517"/>
              <a:gd name="connsiteY4-270" fmla="*/ 0 h 2876928"/>
              <a:gd name="connsiteX0-271" fmla="*/ 0 w 1732679"/>
              <a:gd name="connsiteY0-272" fmla="*/ 3528853 h 3528853"/>
              <a:gd name="connsiteX1-273" fmla="*/ 695248 w 1732679"/>
              <a:gd name="connsiteY1-274" fmla="*/ 2128116 h 3528853"/>
              <a:gd name="connsiteX2-275" fmla="*/ 1394187 w 1732679"/>
              <a:gd name="connsiteY2-276" fmla="*/ 2019085 h 3528853"/>
              <a:gd name="connsiteX3-277" fmla="*/ 1732613 w 1732679"/>
              <a:gd name="connsiteY3-278" fmla="*/ 1525541 h 3528853"/>
              <a:gd name="connsiteX4-279" fmla="*/ 1669597 w 1732679"/>
              <a:gd name="connsiteY4-280" fmla="*/ 0 h 3528853"/>
              <a:gd name="connsiteX0-281" fmla="*/ 0 w 1732679"/>
              <a:gd name="connsiteY0-282" fmla="*/ 3528853 h 3528853"/>
              <a:gd name="connsiteX1-283" fmla="*/ 695248 w 1732679"/>
              <a:gd name="connsiteY1-284" fmla="*/ 2128116 h 3528853"/>
              <a:gd name="connsiteX2-285" fmla="*/ 1394187 w 1732679"/>
              <a:gd name="connsiteY2-286" fmla="*/ 2019085 h 3528853"/>
              <a:gd name="connsiteX3-287" fmla="*/ 1732613 w 1732679"/>
              <a:gd name="connsiteY3-288" fmla="*/ 1525541 h 3528853"/>
              <a:gd name="connsiteX4-289" fmla="*/ 1669597 w 1732679"/>
              <a:gd name="connsiteY4-290" fmla="*/ 0 h 3528853"/>
              <a:gd name="connsiteX0-291" fmla="*/ 0 w 1732679"/>
              <a:gd name="connsiteY0-292" fmla="*/ 3528853 h 3528853"/>
              <a:gd name="connsiteX1-293" fmla="*/ 695248 w 1732679"/>
              <a:gd name="connsiteY1-294" fmla="*/ 2128116 h 3528853"/>
              <a:gd name="connsiteX2-295" fmla="*/ 1394187 w 1732679"/>
              <a:gd name="connsiteY2-296" fmla="*/ 2019085 h 3528853"/>
              <a:gd name="connsiteX3-297" fmla="*/ 1732613 w 1732679"/>
              <a:gd name="connsiteY3-298" fmla="*/ 1525541 h 3528853"/>
              <a:gd name="connsiteX4-299" fmla="*/ 1669597 w 1732679"/>
              <a:gd name="connsiteY4-300" fmla="*/ 0 h 3528853"/>
              <a:gd name="connsiteX0-301" fmla="*/ 0 w 1732679"/>
              <a:gd name="connsiteY0-302" fmla="*/ 3528853 h 3528853"/>
              <a:gd name="connsiteX1-303" fmla="*/ 695248 w 1732679"/>
              <a:gd name="connsiteY1-304" fmla="*/ 2128116 h 3528853"/>
              <a:gd name="connsiteX2-305" fmla="*/ 1394187 w 1732679"/>
              <a:gd name="connsiteY2-306" fmla="*/ 2064629 h 3528853"/>
              <a:gd name="connsiteX3-307" fmla="*/ 1732613 w 1732679"/>
              <a:gd name="connsiteY3-308" fmla="*/ 1525541 h 3528853"/>
              <a:gd name="connsiteX4-309" fmla="*/ 1669597 w 1732679"/>
              <a:gd name="connsiteY4-310" fmla="*/ 0 h 3528853"/>
              <a:gd name="connsiteX0-311" fmla="*/ 0 w 1732679"/>
              <a:gd name="connsiteY0-312" fmla="*/ 3528853 h 3528853"/>
              <a:gd name="connsiteX1-313" fmla="*/ 695248 w 1732679"/>
              <a:gd name="connsiteY1-314" fmla="*/ 2128116 h 3528853"/>
              <a:gd name="connsiteX2-315" fmla="*/ 1394187 w 1732679"/>
              <a:gd name="connsiteY2-316" fmla="*/ 2064629 h 3528853"/>
              <a:gd name="connsiteX3-317" fmla="*/ 1732613 w 1732679"/>
              <a:gd name="connsiteY3-318" fmla="*/ 1525541 h 3528853"/>
              <a:gd name="connsiteX4-319" fmla="*/ 1669597 w 1732679"/>
              <a:gd name="connsiteY4-320" fmla="*/ 0 h 3528853"/>
              <a:gd name="connsiteX0-321" fmla="*/ 0 w 1732679"/>
              <a:gd name="connsiteY0-322" fmla="*/ 3528853 h 3528853"/>
              <a:gd name="connsiteX1-323" fmla="*/ 703415 w 1732679"/>
              <a:gd name="connsiteY1-324" fmla="*/ 2070128 h 3528853"/>
              <a:gd name="connsiteX2-325" fmla="*/ 1394187 w 1732679"/>
              <a:gd name="connsiteY2-326" fmla="*/ 2064629 h 3528853"/>
              <a:gd name="connsiteX3-327" fmla="*/ 1732613 w 1732679"/>
              <a:gd name="connsiteY3-328" fmla="*/ 1525541 h 3528853"/>
              <a:gd name="connsiteX4-329" fmla="*/ 1669597 w 1732679"/>
              <a:gd name="connsiteY4-330" fmla="*/ 0 h 3528853"/>
              <a:gd name="connsiteX0-331" fmla="*/ 0 w 1732679"/>
              <a:gd name="connsiteY0-332" fmla="*/ 3528853 h 3528853"/>
              <a:gd name="connsiteX1-333" fmla="*/ 703415 w 1732679"/>
              <a:gd name="connsiteY1-334" fmla="*/ 2070128 h 3528853"/>
              <a:gd name="connsiteX2-335" fmla="*/ 1394187 w 1732679"/>
              <a:gd name="connsiteY2-336" fmla="*/ 2064629 h 3528853"/>
              <a:gd name="connsiteX3-337" fmla="*/ 1732613 w 1732679"/>
              <a:gd name="connsiteY3-338" fmla="*/ 1525541 h 3528853"/>
              <a:gd name="connsiteX4-339" fmla="*/ 1669597 w 1732679"/>
              <a:gd name="connsiteY4-340" fmla="*/ 0 h 3528853"/>
              <a:gd name="connsiteX0-341" fmla="*/ 0 w 1732679"/>
              <a:gd name="connsiteY0-342" fmla="*/ 3528853 h 3528853"/>
              <a:gd name="connsiteX1-343" fmla="*/ 703415 w 1732679"/>
              <a:gd name="connsiteY1-344" fmla="*/ 2070128 h 3528853"/>
              <a:gd name="connsiteX2-345" fmla="*/ 1394187 w 1732679"/>
              <a:gd name="connsiteY2-346" fmla="*/ 2064629 h 3528853"/>
              <a:gd name="connsiteX3-347" fmla="*/ 1732613 w 1732679"/>
              <a:gd name="connsiteY3-348" fmla="*/ 1525541 h 3528853"/>
              <a:gd name="connsiteX4-349" fmla="*/ 1669597 w 1732679"/>
              <a:gd name="connsiteY4-350" fmla="*/ 0 h 3528853"/>
              <a:gd name="connsiteX0-351" fmla="*/ 19366 w 1029264"/>
              <a:gd name="connsiteY0-352" fmla="*/ 2961861 h 2961861"/>
              <a:gd name="connsiteX1-353" fmla="*/ 0 w 1029264"/>
              <a:gd name="connsiteY1-354" fmla="*/ 2070128 h 2961861"/>
              <a:gd name="connsiteX2-355" fmla="*/ 690772 w 1029264"/>
              <a:gd name="connsiteY2-356" fmla="*/ 2064629 h 2961861"/>
              <a:gd name="connsiteX3-357" fmla="*/ 1029198 w 1029264"/>
              <a:gd name="connsiteY3-358" fmla="*/ 1525541 h 2961861"/>
              <a:gd name="connsiteX4-359" fmla="*/ 966182 w 1029264"/>
              <a:gd name="connsiteY4-360" fmla="*/ 0 h 2961861"/>
              <a:gd name="connsiteX0-361" fmla="*/ 19366 w 1029276"/>
              <a:gd name="connsiteY0-362" fmla="*/ 2611201 h 2611201"/>
              <a:gd name="connsiteX1-363" fmla="*/ 0 w 1029276"/>
              <a:gd name="connsiteY1-364" fmla="*/ 1719468 h 2611201"/>
              <a:gd name="connsiteX2-365" fmla="*/ 690772 w 1029276"/>
              <a:gd name="connsiteY2-366" fmla="*/ 1713969 h 2611201"/>
              <a:gd name="connsiteX3-367" fmla="*/ 1029198 w 1029276"/>
              <a:gd name="connsiteY3-368" fmla="*/ 1174881 h 2611201"/>
              <a:gd name="connsiteX4-369" fmla="*/ 976765 w 1029276"/>
              <a:gd name="connsiteY4-370" fmla="*/ 0 h 2611201"/>
              <a:gd name="connsiteX0-371" fmla="*/ 19366 w 1029459"/>
              <a:gd name="connsiteY0-372" fmla="*/ 2611201 h 2611201"/>
              <a:gd name="connsiteX1-373" fmla="*/ 0 w 1029459"/>
              <a:gd name="connsiteY1-374" fmla="*/ 1719468 h 2611201"/>
              <a:gd name="connsiteX2-375" fmla="*/ 690772 w 1029459"/>
              <a:gd name="connsiteY2-376" fmla="*/ 1713969 h 2611201"/>
              <a:gd name="connsiteX3-377" fmla="*/ 1029198 w 1029459"/>
              <a:gd name="connsiteY3-378" fmla="*/ 1174881 h 2611201"/>
              <a:gd name="connsiteX4-379" fmla="*/ 976765 w 1029459"/>
              <a:gd name="connsiteY4-380" fmla="*/ 0 h 26112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29" y="connsiteY4-130"/>
              </a:cxn>
            </a:cxnLst>
            <a:rect l="l" t="t" r="r" b="b"/>
            <a:pathLst>
              <a:path w="1029459" h="2611201">
                <a:moveTo>
                  <a:pt x="19366" y="2611201"/>
                </a:moveTo>
                <a:lnTo>
                  <a:pt x="0" y="1719468"/>
                </a:lnTo>
                <a:lnTo>
                  <a:pt x="690772" y="1713969"/>
                </a:lnTo>
                <a:cubicBezTo>
                  <a:pt x="953779" y="1301650"/>
                  <a:pt x="837892" y="1502072"/>
                  <a:pt x="1029198" y="1174881"/>
                </a:cubicBezTo>
                <a:cubicBezTo>
                  <a:pt x="1031684" y="714767"/>
                  <a:pt x="1016613" y="902614"/>
                  <a:pt x="976765" y="0"/>
                </a:cubicBezTo>
              </a:path>
            </a:pathLst>
          </a:custGeom>
          <a:ln w="12700">
            <a:solidFill>
              <a:schemeClr val="tx1"/>
            </a:solidFill>
            <a:headEnd type="triangle"/>
            <a:tailEnd type="none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39" name="Straight Arrow Connector 238"/>
          <p:cNvCxnSpPr/>
          <p:nvPr/>
        </p:nvCxnSpPr>
        <p:spPr bwMode="auto">
          <a:xfrm>
            <a:off x="2334047" y="4796373"/>
            <a:ext cx="165857" cy="44403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/>
            <a:tailEnd type="triangle"/>
          </a:ln>
          <a:effectLst/>
        </p:spPr>
      </p:cxnSp>
      <p:cxnSp>
        <p:nvCxnSpPr>
          <p:cNvPr id="243" name="Straight Arrow Connector 242"/>
          <p:cNvCxnSpPr/>
          <p:nvPr/>
        </p:nvCxnSpPr>
        <p:spPr bwMode="auto">
          <a:xfrm flipH="1">
            <a:off x="1630957" y="4825035"/>
            <a:ext cx="697629" cy="76295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/>
            <a:tailEnd type="triangle"/>
          </a:ln>
          <a:effectLst/>
        </p:spPr>
      </p:cxnSp>
      <p:grpSp>
        <p:nvGrpSpPr>
          <p:cNvPr id="246" name="Group 245"/>
          <p:cNvGrpSpPr/>
          <p:nvPr/>
        </p:nvGrpSpPr>
        <p:grpSpPr>
          <a:xfrm rot="21446362">
            <a:off x="2189794" y="4667337"/>
            <a:ext cx="313044" cy="369332"/>
            <a:chOff x="418816" y="1964112"/>
            <a:chExt cx="313044" cy="369332"/>
          </a:xfrm>
        </p:grpSpPr>
        <p:sp>
          <p:nvSpPr>
            <p:cNvPr id="247" name="Oval 246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48" name="TextBox 247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6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49" name="Group 248"/>
          <p:cNvGrpSpPr/>
          <p:nvPr/>
        </p:nvGrpSpPr>
        <p:grpSpPr>
          <a:xfrm>
            <a:off x="3130061" y="1900424"/>
            <a:ext cx="313044" cy="369332"/>
            <a:chOff x="418816" y="1964112"/>
            <a:chExt cx="313044" cy="369332"/>
          </a:xfrm>
        </p:grpSpPr>
        <p:sp>
          <p:nvSpPr>
            <p:cNvPr id="250" name="Oval 249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5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253" name="Oval 252"/>
          <p:cNvSpPr/>
          <p:nvPr/>
        </p:nvSpPr>
        <p:spPr>
          <a:xfrm rot="5400000">
            <a:off x="1970416" y="419579"/>
            <a:ext cx="631007" cy="223526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tailEnd type="arrow"/>
          </a:ln>
          <a:effectLst>
            <a:outerShdw blurRad="50800" dist="38100" dir="2700000" algn="tl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1336780" y="1336100"/>
            <a:ext cx="1891162" cy="509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Dijkstra’s link-state 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  <a:p>
            <a:pPr algn="ctr">
              <a:lnSpc>
                <a:spcPts val="16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Routing</a:t>
            </a:r>
            <a:endParaRPr lang="en-US" sz="1600" dirty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319" name="Group 318"/>
          <p:cNvGrpSpPr/>
          <p:nvPr/>
        </p:nvGrpSpPr>
        <p:grpSpPr>
          <a:xfrm>
            <a:off x="921872" y="5536490"/>
            <a:ext cx="687402" cy="470408"/>
            <a:chOff x="1736090" y="2893762"/>
            <a:chExt cx="565150" cy="340093"/>
          </a:xfrm>
        </p:grpSpPr>
        <p:grpSp>
          <p:nvGrpSpPr>
            <p:cNvPr id="320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324" name="Oval 323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25" name="Rectangle 324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26" name="Oval 325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27" name="Freeform 326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28" name="Freeform 327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29" name="Freeform 328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30" name="Freeform 329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31" name="Straight Connector 330"/>
              <p:cNvCxnSpPr>
                <a:endCxn id="326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1" name="Group 320"/>
            <p:cNvGrpSpPr/>
            <p:nvPr/>
          </p:nvGrpSpPr>
          <p:grpSpPr>
            <a:xfrm>
              <a:off x="1828502" y="2944584"/>
              <a:ext cx="374530" cy="289271"/>
              <a:chOff x="725185" y="1779875"/>
              <a:chExt cx="374530" cy="289271"/>
            </a:xfrm>
          </p:grpSpPr>
          <p:sp>
            <p:nvSpPr>
              <p:cNvPr id="322" name="Oval 321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3" name="TextBox 322"/>
              <p:cNvSpPr txBox="1"/>
              <p:nvPr/>
            </p:nvSpPr>
            <p:spPr>
              <a:xfrm>
                <a:off x="725185" y="1779875"/>
                <a:ext cx="374530" cy="2892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s1</a:t>
                </a:r>
                <a:endParaRPr lang="en-US" sz="2000" dirty="0"/>
              </a:p>
            </p:txBody>
          </p:sp>
        </p:grpSp>
      </p:grpSp>
      <p:grpSp>
        <p:nvGrpSpPr>
          <p:cNvPr id="333" name="Group 332"/>
          <p:cNvGrpSpPr/>
          <p:nvPr/>
        </p:nvGrpSpPr>
        <p:grpSpPr>
          <a:xfrm>
            <a:off x="2206593" y="5245170"/>
            <a:ext cx="687402" cy="470406"/>
            <a:chOff x="1736090" y="2893762"/>
            <a:chExt cx="565150" cy="340091"/>
          </a:xfrm>
        </p:grpSpPr>
        <p:grpSp>
          <p:nvGrpSpPr>
            <p:cNvPr id="334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338" name="Oval 337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39" name="Rectangle 338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0" name="Oval 339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41" name="Freeform 340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2" name="Freeform 341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3" name="Freeform 342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4" name="Freeform 343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45" name="Straight Connector 344"/>
              <p:cNvCxnSpPr>
                <a:endCxn id="340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6" name="Straight Connector 345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5" name="Group 334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336" name="Oval 335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7" name="TextBox 336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s2</a:t>
                </a:r>
                <a:endParaRPr lang="en-US" sz="2000" dirty="0"/>
              </a:p>
            </p:txBody>
          </p:sp>
        </p:grpSp>
      </p:grpSp>
      <p:grpSp>
        <p:nvGrpSpPr>
          <p:cNvPr id="347" name="Group 346"/>
          <p:cNvGrpSpPr/>
          <p:nvPr/>
        </p:nvGrpSpPr>
        <p:grpSpPr>
          <a:xfrm>
            <a:off x="1910145" y="5999406"/>
            <a:ext cx="687402" cy="470406"/>
            <a:chOff x="1736090" y="2893762"/>
            <a:chExt cx="565150" cy="340091"/>
          </a:xfrm>
        </p:grpSpPr>
        <p:grpSp>
          <p:nvGrpSpPr>
            <p:cNvPr id="348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352" name="Oval 35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53" name="Rectangle 35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4" name="Oval 35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55" name="Freeform 35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6" name="Freeform 35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7" name="Freeform 35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8" name="Freeform 35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59" name="Straight Connector 358"/>
              <p:cNvCxnSpPr>
                <a:endCxn id="35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0" name="Straight Connector 35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9" name="Group 348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350" name="Oval 349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1" name="TextBox 350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s3</a:t>
                </a:r>
                <a:endParaRPr lang="en-US" sz="2000" dirty="0"/>
              </a:p>
            </p:txBody>
          </p:sp>
        </p:grpSp>
      </p:grpSp>
      <p:grpSp>
        <p:nvGrpSpPr>
          <p:cNvPr id="361" name="Group 360"/>
          <p:cNvGrpSpPr/>
          <p:nvPr/>
        </p:nvGrpSpPr>
        <p:grpSpPr>
          <a:xfrm>
            <a:off x="3077553" y="5718280"/>
            <a:ext cx="687402" cy="470406"/>
            <a:chOff x="1736090" y="2893762"/>
            <a:chExt cx="565150" cy="340091"/>
          </a:xfrm>
        </p:grpSpPr>
        <p:grpSp>
          <p:nvGrpSpPr>
            <p:cNvPr id="362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366" name="Oval 365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67" name="Rectangle 366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68" name="Oval 367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69" name="Freeform 368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0" name="Freeform 369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1" name="Freeform 370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2" name="Freeform 371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73" name="Straight Connector 372"/>
              <p:cNvCxnSpPr>
                <a:endCxn id="368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4" name="Straight Connector 373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3" name="Group 362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364" name="Oval 363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5" name="TextBox 364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s4</a:t>
                </a:r>
                <a:endParaRPr lang="en-US" sz="2000" dirty="0"/>
              </a:p>
            </p:txBody>
          </p:sp>
        </p:grpSp>
      </p:grpSp>
      <p:cxnSp>
        <p:nvCxnSpPr>
          <p:cNvPr id="240" name="Straight Arrow Connector 239"/>
          <p:cNvCxnSpPr/>
          <p:nvPr/>
        </p:nvCxnSpPr>
        <p:spPr bwMode="auto">
          <a:xfrm>
            <a:off x="2475946" y="4898482"/>
            <a:ext cx="906274" cy="76973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/>
            <a:tailEnd type="triangle"/>
          </a:ln>
          <a:effectLst/>
        </p:spPr>
      </p:cxnSp>
      <p:pic>
        <p:nvPicPr>
          <p:cNvPr id="376" name="Picture 1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74" y="702064"/>
            <a:ext cx="8154854" cy="193624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Title 1"/>
          <p:cNvSpPr txBox="1"/>
          <p:nvPr/>
        </p:nvSpPr>
        <p:spPr>
          <a:xfrm>
            <a:off x="354145" y="177332"/>
            <a:ext cx="8642801" cy="11430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sz="3600" dirty="0" smtClean="0"/>
              <a:t>SDN: control/data plane interaction example</a:t>
            </a:r>
            <a:endParaRPr lang="en-US" sz="36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5313965" y="1234279"/>
            <a:ext cx="3388878" cy="858751"/>
            <a:chOff x="5313965" y="1301119"/>
            <a:chExt cx="3388878" cy="858751"/>
          </a:xfrm>
        </p:grpSpPr>
        <p:sp>
          <p:nvSpPr>
            <p:cNvPr id="9" name="TextBox 8"/>
            <p:cNvSpPr txBox="1"/>
            <p:nvPr/>
          </p:nvSpPr>
          <p:spPr>
            <a:xfrm>
              <a:off x="5654651" y="1315023"/>
              <a:ext cx="3048192" cy="844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+mn-lt"/>
                </a:rPr>
                <a:t>S1, experiencing link failure using OpenFlow port status message to notify controller</a:t>
              </a:r>
              <a:endParaRPr lang="en-US" dirty="0">
                <a:solidFill>
                  <a:srgbClr val="000000"/>
                </a:solidFill>
                <a:latin typeface="+mn-lt"/>
              </a:endParaRPr>
            </a:p>
          </p:txBody>
        </p:sp>
        <p:grpSp>
          <p:nvGrpSpPr>
            <p:cNvPr id="378" name="Group 377"/>
            <p:cNvGrpSpPr/>
            <p:nvPr/>
          </p:nvGrpSpPr>
          <p:grpSpPr>
            <a:xfrm>
              <a:off x="5313965" y="1301119"/>
              <a:ext cx="338263" cy="369332"/>
              <a:chOff x="418816" y="1964112"/>
              <a:chExt cx="313044" cy="369332"/>
            </a:xfrm>
          </p:grpSpPr>
          <p:sp>
            <p:nvSpPr>
              <p:cNvPr id="379" name="Oval 378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381" name="TextBox 380"/>
              <p:cNvSpPr txBox="1"/>
              <p:nvPr/>
            </p:nvSpPr>
            <p:spPr>
              <a:xfrm>
                <a:off x="418816" y="1964112"/>
                <a:ext cx="3130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Arial" panose="020B0604020202020204"/>
                    <a:cs typeface="Arial" panose="020B0604020202020204"/>
                  </a:rPr>
                  <a:t>1</a:t>
                </a:r>
                <a:endParaRPr lang="en-US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grpSp>
        <p:nvGrpSpPr>
          <p:cNvPr id="382" name="Group 381"/>
          <p:cNvGrpSpPr/>
          <p:nvPr/>
        </p:nvGrpSpPr>
        <p:grpSpPr>
          <a:xfrm>
            <a:off x="5359418" y="2228890"/>
            <a:ext cx="3388878" cy="858751"/>
            <a:chOff x="5313965" y="1301119"/>
            <a:chExt cx="3388878" cy="858751"/>
          </a:xfrm>
        </p:grpSpPr>
        <p:sp>
          <p:nvSpPr>
            <p:cNvPr id="383" name="TextBox 382"/>
            <p:cNvSpPr txBox="1"/>
            <p:nvPr/>
          </p:nvSpPr>
          <p:spPr>
            <a:xfrm>
              <a:off x="5654651" y="1315023"/>
              <a:ext cx="3048192" cy="844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+mn-lt"/>
                </a:rPr>
                <a:t>SDN controller receives OpenFlow message, updates link status info</a:t>
              </a:r>
              <a:endParaRPr lang="en-US" dirty="0">
                <a:solidFill>
                  <a:srgbClr val="000000"/>
                </a:solidFill>
                <a:latin typeface="+mn-lt"/>
              </a:endParaRPr>
            </a:p>
          </p:txBody>
        </p:sp>
        <p:grpSp>
          <p:nvGrpSpPr>
            <p:cNvPr id="384" name="Group 383"/>
            <p:cNvGrpSpPr/>
            <p:nvPr/>
          </p:nvGrpSpPr>
          <p:grpSpPr>
            <a:xfrm>
              <a:off x="5313965" y="1301119"/>
              <a:ext cx="313044" cy="369332"/>
              <a:chOff x="418816" y="1964112"/>
              <a:chExt cx="289705" cy="369332"/>
            </a:xfrm>
          </p:grpSpPr>
          <p:sp>
            <p:nvSpPr>
              <p:cNvPr id="385" name="Oval 384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387" name="TextBox 386"/>
              <p:cNvSpPr txBox="1"/>
              <p:nvPr/>
            </p:nvSpPr>
            <p:spPr>
              <a:xfrm>
                <a:off x="418816" y="1964112"/>
                <a:ext cx="2897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Arial" panose="020B0604020202020204"/>
                    <a:cs typeface="Arial" panose="020B0604020202020204"/>
                  </a:rPr>
                  <a:t>2</a:t>
                </a:r>
                <a:endParaRPr lang="en-US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grpSp>
        <p:nvGrpSpPr>
          <p:cNvPr id="388" name="Group 387"/>
          <p:cNvGrpSpPr/>
          <p:nvPr/>
        </p:nvGrpSpPr>
        <p:grpSpPr>
          <a:xfrm>
            <a:off x="5364768" y="3156658"/>
            <a:ext cx="3388878" cy="1357349"/>
            <a:chOff x="5313965" y="1301119"/>
            <a:chExt cx="3388878" cy="1357349"/>
          </a:xfrm>
        </p:grpSpPr>
        <p:sp>
          <p:nvSpPr>
            <p:cNvPr id="389" name="TextBox 388"/>
            <p:cNvSpPr txBox="1"/>
            <p:nvPr/>
          </p:nvSpPr>
          <p:spPr>
            <a:xfrm>
              <a:off x="5654651" y="1315023"/>
              <a:ext cx="3048192" cy="13434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+mn-lt"/>
                </a:rPr>
                <a:t>Dijkstra’s routing algorithm application has previously registered to be called when ever link status changes.  It is called.</a:t>
              </a:r>
              <a:endParaRPr lang="en-US" dirty="0">
                <a:solidFill>
                  <a:srgbClr val="000000"/>
                </a:solidFill>
                <a:latin typeface="+mn-lt"/>
              </a:endParaRPr>
            </a:p>
          </p:txBody>
        </p:sp>
        <p:grpSp>
          <p:nvGrpSpPr>
            <p:cNvPr id="390" name="Group 389"/>
            <p:cNvGrpSpPr/>
            <p:nvPr/>
          </p:nvGrpSpPr>
          <p:grpSpPr>
            <a:xfrm>
              <a:off x="5313965" y="1301119"/>
              <a:ext cx="313044" cy="369332"/>
              <a:chOff x="418816" y="1964112"/>
              <a:chExt cx="289705" cy="369332"/>
            </a:xfrm>
          </p:grpSpPr>
          <p:sp>
            <p:nvSpPr>
              <p:cNvPr id="391" name="Oval 390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392" name="TextBox 391"/>
              <p:cNvSpPr txBox="1"/>
              <p:nvPr/>
            </p:nvSpPr>
            <p:spPr>
              <a:xfrm>
                <a:off x="418816" y="1964112"/>
                <a:ext cx="2897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Arial" panose="020B0604020202020204"/>
                    <a:cs typeface="Arial" panose="020B0604020202020204"/>
                  </a:rPr>
                  <a:t>3</a:t>
                </a:r>
                <a:endParaRPr lang="en-US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grpSp>
        <p:nvGrpSpPr>
          <p:cNvPr id="393" name="Group 392"/>
          <p:cNvGrpSpPr/>
          <p:nvPr/>
        </p:nvGrpSpPr>
        <p:grpSpPr>
          <a:xfrm>
            <a:off x="5356749" y="4538949"/>
            <a:ext cx="3388878" cy="1108050"/>
            <a:chOff x="5313965" y="1301119"/>
            <a:chExt cx="3388878" cy="1108050"/>
          </a:xfrm>
        </p:grpSpPr>
        <p:sp>
          <p:nvSpPr>
            <p:cNvPr id="394" name="TextBox 393"/>
            <p:cNvSpPr txBox="1"/>
            <p:nvPr/>
          </p:nvSpPr>
          <p:spPr>
            <a:xfrm>
              <a:off x="5654651" y="1315023"/>
              <a:ext cx="3048192" cy="1094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+mn-lt"/>
                </a:rPr>
                <a:t>Dijkstra’s routing algorithm access network graph info, link state info in controller,  computes new routes</a:t>
              </a:r>
              <a:endParaRPr lang="en-US" dirty="0">
                <a:solidFill>
                  <a:srgbClr val="000000"/>
                </a:solidFill>
                <a:latin typeface="+mn-lt"/>
              </a:endParaRPr>
            </a:p>
          </p:txBody>
        </p:sp>
        <p:grpSp>
          <p:nvGrpSpPr>
            <p:cNvPr id="395" name="Group 394"/>
            <p:cNvGrpSpPr/>
            <p:nvPr/>
          </p:nvGrpSpPr>
          <p:grpSpPr>
            <a:xfrm>
              <a:off x="5313965" y="1301119"/>
              <a:ext cx="313044" cy="369332"/>
              <a:chOff x="418816" y="1964112"/>
              <a:chExt cx="289705" cy="369332"/>
            </a:xfrm>
          </p:grpSpPr>
          <p:sp>
            <p:nvSpPr>
              <p:cNvPr id="396" name="Oval 395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397" name="TextBox 396"/>
              <p:cNvSpPr txBox="1"/>
              <p:nvPr/>
            </p:nvSpPr>
            <p:spPr>
              <a:xfrm>
                <a:off x="418816" y="1964112"/>
                <a:ext cx="2897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Arial" panose="020B0604020202020204"/>
                    <a:cs typeface="Arial" panose="020B0604020202020204"/>
                  </a:rPr>
                  <a:t>4</a:t>
                </a:r>
                <a:endParaRPr lang="en-US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sp>
        <p:nvSpPr>
          <p:cNvPr id="39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39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Rounded Rectangle 374"/>
          <p:cNvSpPr/>
          <p:nvPr/>
        </p:nvSpPr>
        <p:spPr>
          <a:xfrm>
            <a:off x="441168" y="2793983"/>
            <a:ext cx="4211052" cy="1062452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0" name="Rounded Rectangle 379"/>
          <p:cNvSpPr/>
          <p:nvPr/>
        </p:nvSpPr>
        <p:spPr>
          <a:xfrm>
            <a:off x="467904" y="3990524"/>
            <a:ext cx="4184316" cy="54554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386" name="Straight Connector 385"/>
          <p:cNvCxnSpPr/>
          <p:nvPr/>
        </p:nvCxnSpPr>
        <p:spPr bwMode="auto">
          <a:xfrm>
            <a:off x="508006" y="4638847"/>
            <a:ext cx="410410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401" name="Group 400"/>
          <p:cNvGrpSpPr/>
          <p:nvPr/>
        </p:nvGrpSpPr>
        <p:grpSpPr>
          <a:xfrm>
            <a:off x="590136" y="3368823"/>
            <a:ext cx="1244650" cy="411995"/>
            <a:chOff x="3128876" y="457817"/>
            <a:chExt cx="1432326" cy="459826"/>
          </a:xfrm>
        </p:grpSpPr>
        <p:sp>
          <p:nvSpPr>
            <p:cNvPr id="402" name="Rounded Rectangle 40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3178769" y="541671"/>
              <a:ext cx="130238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Link-state info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04" name="Group 403"/>
          <p:cNvGrpSpPr/>
          <p:nvPr/>
        </p:nvGrpSpPr>
        <p:grpSpPr>
          <a:xfrm>
            <a:off x="3459852" y="3382192"/>
            <a:ext cx="1165638" cy="398626"/>
            <a:chOff x="3034354" y="534843"/>
            <a:chExt cx="1525489" cy="382800"/>
          </a:xfrm>
        </p:grpSpPr>
        <p:sp>
          <p:nvSpPr>
            <p:cNvPr id="405" name="Rounded Rectangle 404"/>
            <p:cNvSpPr/>
            <p:nvPr/>
          </p:nvSpPr>
          <p:spPr>
            <a:xfrm>
              <a:off x="3128876" y="534843"/>
              <a:ext cx="1325987" cy="38280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6" name="TextBox 405"/>
            <p:cNvSpPr txBox="1"/>
            <p:nvPr/>
          </p:nvSpPr>
          <p:spPr>
            <a:xfrm>
              <a:off x="3034354" y="593020"/>
              <a:ext cx="1525489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switch info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07" name="Group 406"/>
          <p:cNvGrpSpPr/>
          <p:nvPr/>
        </p:nvGrpSpPr>
        <p:grpSpPr>
          <a:xfrm>
            <a:off x="1982268" y="3368823"/>
            <a:ext cx="960359" cy="411995"/>
            <a:chOff x="3128876" y="457817"/>
            <a:chExt cx="1432326" cy="459826"/>
          </a:xfrm>
        </p:grpSpPr>
        <p:sp>
          <p:nvSpPr>
            <p:cNvPr id="408" name="Rounded Rectangle 407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9" name="TextBox 408"/>
            <p:cNvSpPr txBox="1"/>
            <p:nvPr/>
          </p:nvSpPr>
          <p:spPr>
            <a:xfrm>
              <a:off x="3205754" y="541671"/>
              <a:ext cx="1287660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host info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10" name="Group 409"/>
          <p:cNvGrpSpPr/>
          <p:nvPr/>
        </p:nvGrpSpPr>
        <p:grpSpPr>
          <a:xfrm>
            <a:off x="521932" y="2874191"/>
            <a:ext cx="889706" cy="382826"/>
            <a:chOff x="3128876" y="457817"/>
            <a:chExt cx="1432326" cy="459826"/>
          </a:xfrm>
        </p:grpSpPr>
        <p:sp>
          <p:nvSpPr>
            <p:cNvPr id="411" name="Rounded Rectangle 410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2" name="TextBox 411"/>
            <p:cNvSpPr txBox="1"/>
            <p:nvPr/>
          </p:nvSpPr>
          <p:spPr>
            <a:xfrm>
              <a:off x="3198565" y="509557"/>
              <a:ext cx="1302043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statistics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13" name="Group 412"/>
          <p:cNvGrpSpPr/>
          <p:nvPr/>
        </p:nvGrpSpPr>
        <p:grpSpPr>
          <a:xfrm>
            <a:off x="3249716" y="2860821"/>
            <a:ext cx="1032905" cy="404965"/>
            <a:chOff x="3099264" y="457817"/>
            <a:chExt cx="1540525" cy="459826"/>
          </a:xfrm>
        </p:grpSpPr>
        <p:sp>
          <p:nvSpPr>
            <p:cNvPr id="414" name="Rounded Rectangle 413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5" name="TextBox 414"/>
            <p:cNvSpPr txBox="1"/>
            <p:nvPr/>
          </p:nvSpPr>
          <p:spPr>
            <a:xfrm>
              <a:off x="3099264" y="526493"/>
              <a:ext cx="1540525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flow tables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416" name="TextBox 415"/>
          <p:cNvSpPr txBox="1"/>
          <p:nvPr/>
        </p:nvSpPr>
        <p:spPr>
          <a:xfrm>
            <a:off x="2458723" y="2496236"/>
            <a:ext cx="5702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7" name="TextBox 416"/>
          <p:cNvSpPr txBox="1"/>
          <p:nvPr/>
        </p:nvSpPr>
        <p:spPr>
          <a:xfrm>
            <a:off x="3005244" y="3133033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418" name="Group 417"/>
          <p:cNvGrpSpPr/>
          <p:nvPr/>
        </p:nvGrpSpPr>
        <p:grpSpPr>
          <a:xfrm>
            <a:off x="1076595" y="4121691"/>
            <a:ext cx="1257452" cy="286824"/>
            <a:chOff x="3128876" y="457775"/>
            <a:chExt cx="1432326" cy="459868"/>
          </a:xfrm>
        </p:grpSpPr>
        <p:sp>
          <p:nvSpPr>
            <p:cNvPr id="419" name="Rounded Rectangle 41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0" name="TextBox 419"/>
            <p:cNvSpPr txBox="1"/>
            <p:nvPr/>
          </p:nvSpPr>
          <p:spPr>
            <a:xfrm>
              <a:off x="3278378" y="457775"/>
              <a:ext cx="1142401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OpenFlow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21" name="Group 420"/>
          <p:cNvGrpSpPr/>
          <p:nvPr/>
        </p:nvGrpSpPr>
        <p:grpSpPr>
          <a:xfrm>
            <a:off x="2945827" y="4126474"/>
            <a:ext cx="1244650" cy="307410"/>
            <a:chOff x="3128876" y="457817"/>
            <a:chExt cx="1432326" cy="459826"/>
          </a:xfrm>
        </p:grpSpPr>
        <p:sp>
          <p:nvSpPr>
            <p:cNvPr id="422" name="Rounded Rectangle 42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3" name="TextBox 422"/>
            <p:cNvSpPr txBox="1"/>
            <p:nvPr/>
          </p:nvSpPr>
          <p:spPr>
            <a:xfrm>
              <a:off x="3446730" y="484746"/>
              <a:ext cx="805702" cy="299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SNMP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424" name="TextBox 423"/>
          <p:cNvSpPr txBox="1"/>
          <p:nvPr/>
        </p:nvSpPr>
        <p:spPr>
          <a:xfrm>
            <a:off x="2328584" y="3796493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6" name="Rounded Rectangle 145"/>
          <p:cNvSpPr/>
          <p:nvPr/>
        </p:nvSpPr>
        <p:spPr>
          <a:xfrm>
            <a:off x="441167" y="2098823"/>
            <a:ext cx="4211053" cy="57474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25" name="Group 424"/>
          <p:cNvGrpSpPr/>
          <p:nvPr/>
        </p:nvGrpSpPr>
        <p:grpSpPr>
          <a:xfrm>
            <a:off x="535393" y="2131433"/>
            <a:ext cx="1033900" cy="504412"/>
            <a:chOff x="3103238" y="432317"/>
            <a:chExt cx="1461287" cy="504412"/>
          </a:xfrm>
        </p:grpSpPr>
        <p:sp>
          <p:nvSpPr>
            <p:cNvPr id="426" name="Rounded Rectangle 425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27" name="TextBox 426"/>
            <p:cNvSpPr txBox="1"/>
            <p:nvPr/>
          </p:nvSpPr>
          <p:spPr>
            <a:xfrm>
              <a:off x="3103238" y="432317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network graph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28" name="Group 427"/>
          <p:cNvGrpSpPr/>
          <p:nvPr/>
        </p:nvGrpSpPr>
        <p:grpSpPr>
          <a:xfrm>
            <a:off x="3508898" y="2156720"/>
            <a:ext cx="1033900" cy="459826"/>
            <a:chOff x="3103238" y="457817"/>
            <a:chExt cx="1461287" cy="459826"/>
          </a:xfrm>
        </p:grpSpPr>
        <p:sp>
          <p:nvSpPr>
            <p:cNvPr id="429" name="Rounded Rectangle 42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0" name="TextBox 429"/>
            <p:cNvSpPr txBox="1"/>
            <p:nvPr/>
          </p:nvSpPr>
          <p:spPr>
            <a:xfrm>
              <a:off x="3103238" y="553253"/>
              <a:ext cx="1461287" cy="29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intent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431" name="Group 430"/>
          <p:cNvGrpSpPr/>
          <p:nvPr/>
        </p:nvGrpSpPr>
        <p:grpSpPr>
          <a:xfrm>
            <a:off x="1952059" y="2129889"/>
            <a:ext cx="1033900" cy="504412"/>
            <a:chOff x="3103238" y="432317"/>
            <a:chExt cx="1461287" cy="504412"/>
          </a:xfrm>
        </p:grpSpPr>
        <p:sp>
          <p:nvSpPr>
            <p:cNvPr id="432" name="Rounded Rectangle 43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33" name="TextBox 432"/>
            <p:cNvSpPr txBox="1"/>
            <p:nvPr/>
          </p:nvSpPr>
          <p:spPr>
            <a:xfrm>
              <a:off x="3103238" y="432317"/>
              <a:ext cx="1461287" cy="504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 err="1" smtClean="0">
                  <a:latin typeface="Arial" panose="020B0604020202020204"/>
                  <a:cs typeface="Arial" panose="020B0604020202020204"/>
                </a:rPr>
                <a:t>RESTful</a:t>
              </a:r>
              <a:endParaRPr lang="en-US" sz="1400" dirty="0" smtClean="0">
                <a:latin typeface="Arial" panose="020B0604020202020204"/>
                <a:cs typeface="Arial" panose="020B0604020202020204"/>
              </a:endParaRPr>
            </a:p>
            <a:p>
              <a:pPr algn="ctr">
                <a:lnSpc>
                  <a:spcPts val="16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API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434" name="TextBox 433"/>
          <p:cNvSpPr txBox="1"/>
          <p:nvPr/>
        </p:nvSpPr>
        <p:spPr>
          <a:xfrm>
            <a:off x="3007181" y="1957959"/>
            <a:ext cx="62790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54" name="Straight Connector 153"/>
          <p:cNvCxnSpPr/>
          <p:nvPr/>
        </p:nvCxnSpPr>
        <p:spPr bwMode="auto">
          <a:xfrm flipV="1">
            <a:off x="521378" y="1925056"/>
            <a:ext cx="4117474" cy="1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57" name="Freeform 2"/>
          <p:cNvSpPr/>
          <p:nvPr/>
        </p:nvSpPr>
        <p:spPr bwMode="auto">
          <a:xfrm>
            <a:off x="509074" y="5069969"/>
            <a:ext cx="4057421" cy="1393030"/>
          </a:xfrm>
          <a:custGeom>
            <a:avLst/>
            <a:gdLst>
              <a:gd name="T0" fmla="*/ 6 w 1794"/>
              <a:gd name="T1" fmla="*/ 483 h 933"/>
              <a:gd name="T2" fmla="*/ 108 w 1794"/>
              <a:gd name="T3" fmla="*/ 125 h 933"/>
              <a:gd name="T4" fmla="*/ 559 w 1794"/>
              <a:gd name="T5" fmla="*/ 100 h 933"/>
              <a:gd name="T6" fmla="*/ 1128 w 1794"/>
              <a:gd name="T7" fmla="*/ 29 h 933"/>
              <a:gd name="T8" fmla="*/ 1716 w 1794"/>
              <a:gd name="T9" fmla="*/ 275 h 933"/>
              <a:gd name="T10" fmla="*/ 1596 w 1794"/>
              <a:gd name="T11" fmla="*/ 827 h 933"/>
              <a:gd name="T12" fmla="*/ 1380 w 1794"/>
              <a:gd name="T13" fmla="*/ 911 h 933"/>
              <a:gd name="T14" fmla="*/ 840 w 1794"/>
              <a:gd name="T15" fmla="*/ 929 h 933"/>
              <a:gd name="T16" fmla="*/ 414 w 1794"/>
              <a:gd name="T17" fmla="*/ 911 h 933"/>
              <a:gd name="T18" fmla="*/ 143 w 1794"/>
              <a:gd name="T19" fmla="*/ 832 h 933"/>
              <a:gd name="T20" fmla="*/ 6 w 1794"/>
              <a:gd name="T21" fmla="*/ 483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MS PGothic" panose="020B0600070205080204" charset="-128"/>
              <a:cs typeface="MS PGothic" panose="020B0600070205080204" charset="-128"/>
            </a:endParaRPr>
          </a:p>
        </p:txBody>
      </p:sp>
      <p:cxnSp>
        <p:nvCxnSpPr>
          <p:cNvPr id="166" name="Straight Connector 165"/>
          <p:cNvCxnSpPr/>
          <p:nvPr/>
        </p:nvCxnSpPr>
        <p:spPr bwMode="auto">
          <a:xfrm flipV="1">
            <a:off x="1592143" y="5453530"/>
            <a:ext cx="615520" cy="282224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7" name="Straight Connector 166"/>
          <p:cNvCxnSpPr/>
          <p:nvPr/>
        </p:nvCxnSpPr>
        <p:spPr bwMode="auto">
          <a:xfrm>
            <a:off x="1581927" y="5759398"/>
            <a:ext cx="1651340" cy="13860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8" name="Straight Connector 167"/>
          <p:cNvCxnSpPr>
            <a:endCxn id="353" idx="1"/>
          </p:cNvCxnSpPr>
          <p:nvPr/>
        </p:nvCxnSpPr>
        <p:spPr bwMode="auto">
          <a:xfrm>
            <a:off x="1592143" y="5816064"/>
            <a:ext cx="318002" cy="38755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9" name="Straight Connector 168"/>
          <p:cNvCxnSpPr>
            <a:stCxn id="339" idx="3"/>
          </p:cNvCxnSpPr>
          <p:nvPr/>
        </p:nvCxnSpPr>
        <p:spPr bwMode="auto">
          <a:xfrm>
            <a:off x="2893995" y="5449380"/>
            <a:ext cx="333142" cy="42130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0" name="Straight Connector 169"/>
          <p:cNvCxnSpPr/>
          <p:nvPr/>
        </p:nvCxnSpPr>
        <p:spPr bwMode="auto">
          <a:xfrm flipV="1">
            <a:off x="2371572" y="5956693"/>
            <a:ext cx="861695" cy="27542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4" name="Freeform 223"/>
          <p:cNvSpPr/>
          <p:nvPr/>
        </p:nvSpPr>
        <p:spPr>
          <a:xfrm>
            <a:off x="1449442" y="1774754"/>
            <a:ext cx="710887" cy="3730652"/>
          </a:xfrm>
          <a:custGeom>
            <a:avLst/>
            <a:gdLst>
              <a:gd name="connsiteX0" fmla="*/ 3902322 w 3902322"/>
              <a:gd name="connsiteY0" fmla="*/ 0 h 449814"/>
              <a:gd name="connsiteX1" fmla="*/ 3452563 w 3902322"/>
              <a:gd name="connsiteY1" fmla="*/ 449814 h 449814"/>
              <a:gd name="connsiteX2" fmla="*/ 343934 w 3902322"/>
              <a:gd name="connsiteY2" fmla="*/ 423354 h 449814"/>
              <a:gd name="connsiteX3" fmla="*/ 0 w 3902322"/>
              <a:gd name="connsiteY3" fmla="*/ 39690 h 449814"/>
              <a:gd name="connsiteX0-1" fmla="*/ 3902322 w 3902322"/>
              <a:gd name="connsiteY0-2" fmla="*/ 0 h 423354"/>
              <a:gd name="connsiteX1-3" fmla="*/ 3565324 w 3902322"/>
              <a:gd name="connsiteY1-4" fmla="*/ 402338 h 423354"/>
              <a:gd name="connsiteX2-5" fmla="*/ 343934 w 3902322"/>
              <a:gd name="connsiteY2-6" fmla="*/ 423354 h 423354"/>
              <a:gd name="connsiteX3-7" fmla="*/ 0 w 3902322"/>
              <a:gd name="connsiteY3-8" fmla="*/ 39690 h 423354"/>
              <a:gd name="connsiteX0-9" fmla="*/ 3902322 w 3902322"/>
              <a:gd name="connsiteY0-10" fmla="*/ 0 h 423354"/>
              <a:gd name="connsiteX1-11" fmla="*/ 3600933 w 3902322"/>
              <a:gd name="connsiteY1-12" fmla="*/ 384535 h 423354"/>
              <a:gd name="connsiteX2-13" fmla="*/ 343934 w 3902322"/>
              <a:gd name="connsiteY2-14" fmla="*/ 423354 h 423354"/>
              <a:gd name="connsiteX3-15" fmla="*/ 0 w 3902322"/>
              <a:gd name="connsiteY3-16" fmla="*/ 39690 h 423354"/>
              <a:gd name="connsiteX0-17" fmla="*/ 3943865 w 3943865"/>
              <a:gd name="connsiteY0-18" fmla="*/ 1851 h 383664"/>
              <a:gd name="connsiteX1-19" fmla="*/ 3600933 w 3943865"/>
              <a:gd name="connsiteY1-20" fmla="*/ 344845 h 383664"/>
              <a:gd name="connsiteX2-21" fmla="*/ 343934 w 3943865"/>
              <a:gd name="connsiteY2-22" fmla="*/ 383664 h 383664"/>
              <a:gd name="connsiteX3-23" fmla="*/ 0 w 3943865"/>
              <a:gd name="connsiteY3-24" fmla="*/ 0 h 383664"/>
              <a:gd name="connsiteX0-25" fmla="*/ 4015082 w 4015082"/>
              <a:gd name="connsiteY0-26" fmla="*/ 29941 h 383664"/>
              <a:gd name="connsiteX1-27" fmla="*/ 3600933 w 4015082"/>
              <a:gd name="connsiteY1-28" fmla="*/ 344845 h 383664"/>
              <a:gd name="connsiteX2-29" fmla="*/ 343934 w 4015082"/>
              <a:gd name="connsiteY2-30" fmla="*/ 383664 h 383664"/>
              <a:gd name="connsiteX3-31" fmla="*/ 0 w 4015082"/>
              <a:gd name="connsiteY3-32" fmla="*/ 0 h 383664"/>
              <a:gd name="connsiteX0-33" fmla="*/ 4187190 w 4187190"/>
              <a:gd name="connsiteY0-34" fmla="*/ 15896 h 369619"/>
              <a:gd name="connsiteX1-35" fmla="*/ 3773041 w 4187190"/>
              <a:gd name="connsiteY1-36" fmla="*/ 330800 h 369619"/>
              <a:gd name="connsiteX2-37" fmla="*/ 516042 w 4187190"/>
              <a:gd name="connsiteY2-38" fmla="*/ 369619 h 369619"/>
              <a:gd name="connsiteX3-39" fmla="*/ 0 w 4187190"/>
              <a:gd name="connsiteY3-40" fmla="*/ 0 h 369619"/>
              <a:gd name="connsiteX0-41" fmla="*/ 4187190 w 4187190"/>
              <a:gd name="connsiteY0-42" fmla="*/ 15896 h 369619"/>
              <a:gd name="connsiteX1-43" fmla="*/ 3749302 w 4187190"/>
              <a:gd name="connsiteY1-44" fmla="*/ 349527 h 369619"/>
              <a:gd name="connsiteX2-45" fmla="*/ 516042 w 4187190"/>
              <a:gd name="connsiteY2-46" fmla="*/ 369619 h 369619"/>
              <a:gd name="connsiteX3-47" fmla="*/ 0 w 4187190"/>
              <a:gd name="connsiteY3-48" fmla="*/ 0 h 369619"/>
              <a:gd name="connsiteX0-49" fmla="*/ 0 w 6265284"/>
              <a:gd name="connsiteY0-50" fmla="*/ 0 h 1092877"/>
              <a:gd name="connsiteX1-51" fmla="*/ 6265284 w 6265284"/>
              <a:gd name="connsiteY1-52" fmla="*/ 1072785 h 1092877"/>
              <a:gd name="connsiteX2-53" fmla="*/ 3032024 w 6265284"/>
              <a:gd name="connsiteY2-54" fmla="*/ 1092877 h 1092877"/>
              <a:gd name="connsiteX3-55" fmla="*/ 2515982 w 6265284"/>
              <a:gd name="connsiteY3-56" fmla="*/ 723258 h 1092877"/>
              <a:gd name="connsiteX0-57" fmla="*/ 0 w 3032024"/>
              <a:gd name="connsiteY0-58" fmla="*/ 1193950 h 2286827"/>
              <a:gd name="connsiteX1-59" fmla="*/ 1581391 w 3032024"/>
              <a:gd name="connsiteY1-60" fmla="*/ 0 h 2286827"/>
              <a:gd name="connsiteX2-61" fmla="*/ 3032024 w 3032024"/>
              <a:gd name="connsiteY2-62" fmla="*/ 2286827 h 2286827"/>
              <a:gd name="connsiteX3-63" fmla="*/ 2515982 w 3032024"/>
              <a:gd name="connsiteY3-64" fmla="*/ 1917208 h 2286827"/>
              <a:gd name="connsiteX0-65" fmla="*/ 0 w 2515982"/>
              <a:gd name="connsiteY0-66" fmla="*/ 1896586 h 2619844"/>
              <a:gd name="connsiteX1-67" fmla="*/ 1581391 w 2515982"/>
              <a:gd name="connsiteY1-68" fmla="*/ 702636 h 2619844"/>
              <a:gd name="connsiteX2-69" fmla="*/ 1241736 w 2515982"/>
              <a:gd name="connsiteY2-70" fmla="*/ 0 h 2619844"/>
              <a:gd name="connsiteX3-71" fmla="*/ 2515982 w 2515982"/>
              <a:gd name="connsiteY3-72" fmla="*/ 2619844 h 2619844"/>
              <a:gd name="connsiteX0-73" fmla="*/ 0 w 1581391"/>
              <a:gd name="connsiteY0-74" fmla="*/ 2890379 h 2890379"/>
              <a:gd name="connsiteX1-75" fmla="*/ 1581391 w 1581391"/>
              <a:gd name="connsiteY1-76" fmla="*/ 1696429 h 2890379"/>
              <a:gd name="connsiteX2-77" fmla="*/ 1241736 w 1581391"/>
              <a:gd name="connsiteY2-78" fmla="*/ 993793 h 2890379"/>
              <a:gd name="connsiteX3-79" fmla="*/ 1579203 w 1581391"/>
              <a:gd name="connsiteY3-80" fmla="*/ 0 h 2890379"/>
              <a:gd name="connsiteX0-81" fmla="*/ 0 w 1581391"/>
              <a:gd name="connsiteY0-82" fmla="*/ 2973211 h 2973211"/>
              <a:gd name="connsiteX1-83" fmla="*/ 1581391 w 1581391"/>
              <a:gd name="connsiteY1-84" fmla="*/ 1779261 h 2973211"/>
              <a:gd name="connsiteX2-85" fmla="*/ 1241736 w 1581391"/>
              <a:gd name="connsiteY2-86" fmla="*/ 1076625 h 2973211"/>
              <a:gd name="connsiteX3-87" fmla="*/ 1229193 w 1581391"/>
              <a:gd name="connsiteY3-88" fmla="*/ 0 h 2973211"/>
              <a:gd name="connsiteX0-89" fmla="*/ 0 w 1581391"/>
              <a:gd name="connsiteY0-90" fmla="*/ 3276927 h 3276927"/>
              <a:gd name="connsiteX1-91" fmla="*/ 1581391 w 1581391"/>
              <a:gd name="connsiteY1-92" fmla="*/ 2082977 h 3276927"/>
              <a:gd name="connsiteX2-93" fmla="*/ 1241736 w 1581391"/>
              <a:gd name="connsiteY2-94" fmla="*/ 1380341 h 3276927"/>
              <a:gd name="connsiteX3-95" fmla="*/ 1249193 w 1581391"/>
              <a:gd name="connsiteY3-96" fmla="*/ 0 h 3276927"/>
              <a:gd name="connsiteX0-97" fmla="*/ 0 w 1581391"/>
              <a:gd name="connsiteY0-98" fmla="*/ 2973211 h 2973211"/>
              <a:gd name="connsiteX1-99" fmla="*/ 1581391 w 1581391"/>
              <a:gd name="connsiteY1-100" fmla="*/ 1779261 h 2973211"/>
              <a:gd name="connsiteX2-101" fmla="*/ 1241736 w 1581391"/>
              <a:gd name="connsiteY2-102" fmla="*/ 1076625 h 2973211"/>
              <a:gd name="connsiteX3-103" fmla="*/ 1234193 w 1581391"/>
              <a:gd name="connsiteY3-104" fmla="*/ 0 h 2973211"/>
              <a:gd name="connsiteX0-105" fmla="*/ 0 w 1581391"/>
              <a:gd name="connsiteY0-106" fmla="*/ 3008710 h 3008710"/>
              <a:gd name="connsiteX1-107" fmla="*/ 1581391 w 1581391"/>
              <a:gd name="connsiteY1-108" fmla="*/ 1814760 h 3008710"/>
              <a:gd name="connsiteX2-109" fmla="*/ 1241736 w 1581391"/>
              <a:gd name="connsiteY2-110" fmla="*/ 1112124 h 3008710"/>
              <a:gd name="connsiteX3-111" fmla="*/ 1239193 w 1581391"/>
              <a:gd name="connsiteY3-112" fmla="*/ 0 h 3008710"/>
              <a:gd name="connsiteX0-113" fmla="*/ 0 w 1581391"/>
              <a:gd name="connsiteY0-114" fmla="*/ 3008710 h 3008710"/>
              <a:gd name="connsiteX1-115" fmla="*/ 1581391 w 1581391"/>
              <a:gd name="connsiteY1-116" fmla="*/ 1814760 h 3008710"/>
              <a:gd name="connsiteX2-117" fmla="*/ 1320792 w 1581391"/>
              <a:gd name="connsiteY2-118" fmla="*/ 1270181 h 3008710"/>
              <a:gd name="connsiteX3-119" fmla="*/ 1241736 w 1581391"/>
              <a:gd name="connsiteY3-120" fmla="*/ 1112124 h 3008710"/>
              <a:gd name="connsiteX4" fmla="*/ 1239193 w 1581391"/>
              <a:gd name="connsiteY4" fmla="*/ 0 h 3008710"/>
              <a:gd name="connsiteX0-121" fmla="*/ 0 w 1581391"/>
              <a:gd name="connsiteY0-122" fmla="*/ 3008710 h 3008710"/>
              <a:gd name="connsiteX1-123" fmla="*/ 1581391 w 1581391"/>
              <a:gd name="connsiteY1-124" fmla="*/ 1814760 h 3008710"/>
              <a:gd name="connsiteX2-125" fmla="*/ 1565798 w 1581391"/>
              <a:gd name="connsiteY2-126" fmla="*/ 1270181 h 3008710"/>
              <a:gd name="connsiteX3-127" fmla="*/ 1241736 w 1581391"/>
              <a:gd name="connsiteY3-128" fmla="*/ 1112124 h 3008710"/>
              <a:gd name="connsiteX4-129" fmla="*/ 1239193 w 1581391"/>
              <a:gd name="connsiteY4-130" fmla="*/ 0 h 3008710"/>
              <a:gd name="connsiteX0-131" fmla="*/ 0 w 1581391"/>
              <a:gd name="connsiteY0-132" fmla="*/ 3008710 h 3008710"/>
              <a:gd name="connsiteX1-133" fmla="*/ 1581391 w 1581391"/>
              <a:gd name="connsiteY1-134" fmla="*/ 1747705 h 3008710"/>
              <a:gd name="connsiteX2-135" fmla="*/ 1565798 w 1581391"/>
              <a:gd name="connsiteY2-136" fmla="*/ 1270181 h 3008710"/>
              <a:gd name="connsiteX3-137" fmla="*/ 1241736 w 1581391"/>
              <a:gd name="connsiteY3-138" fmla="*/ 1112124 h 3008710"/>
              <a:gd name="connsiteX4-139" fmla="*/ 1239193 w 1581391"/>
              <a:gd name="connsiteY4-140" fmla="*/ 0 h 3008710"/>
              <a:gd name="connsiteX0-141" fmla="*/ 0 w 1566390"/>
              <a:gd name="connsiteY0-142" fmla="*/ 3008710 h 3008710"/>
              <a:gd name="connsiteX1-143" fmla="*/ 1566390 w 1566390"/>
              <a:gd name="connsiteY1-144" fmla="*/ 1747705 h 3008710"/>
              <a:gd name="connsiteX2-145" fmla="*/ 1565798 w 1566390"/>
              <a:gd name="connsiteY2-146" fmla="*/ 1270181 h 3008710"/>
              <a:gd name="connsiteX3-147" fmla="*/ 1241736 w 1566390"/>
              <a:gd name="connsiteY3-148" fmla="*/ 1112124 h 3008710"/>
              <a:gd name="connsiteX4-149" fmla="*/ 1239193 w 1566390"/>
              <a:gd name="connsiteY4-150" fmla="*/ 0 h 3008710"/>
              <a:gd name="connsiteX0-151" fmla="*/ 0 w 1766395"/>
              <a:gd name="connsiteY0-152" fmla="*/ 2988988 h 2988988"/>
              <a:gd name="connsiteX1-153" fmla="*/ 1766395 w 1766395"/>
              <a:gd name="connsiteY1-154" fmla="*/ 1747705 h 2988988"/>
              <a:gd name="connsiteX2-155" fmla="*/ 1765803 w 1766395"/>
              <a:gd name="connsiteY2-156" fmla="*/ 1270181 h 2988988"/>
              <a:gd name="connsiteX3-157" fmla="*/ 1441741 w 1766395"/>
              <a:gd name="connsiteY3-158" fmla="*/ 1112124 h 2988988"/>
              <a:gd name="connsiteX4-159" fmla="*/ 1439198 w 1766395"/>
              <a:gd name="connsiteY4-160" fmla="*/ 0 h 2988988"/>
              <a:gd name="connsiteX0-161" fmla="*/ 0 w 725529"/>
              <a:gd name="connsiteY0-162" fmla="*/ 2874009 h 2874009"/>
              <a:gd name="connsiteX1-163" fmla="*/ 725529 w 725529"/>
              <a:gd name="connsiteY1-164" fmla="*/ 1747705 h 2874009"/>
              <a:gd name="connsiteX2-165" fmla="*/ 724937 w 725529"/>
              <a:gd name="connsiteY2-166" fmla="*/ 1270181 h 2874009"/>
              <a:gd name="connsiteX3-167" fmla="*/ 400875 w 725529"/>
              <a:gd name="connsiteY3-168" fmla="*/ 1112124 h 2874009"/>
              <a:gd name="connsiteX4-169" fmla="*/ 398332 w 725529"/>
              <a:gd name="connsiteY4-170" fmla="*/ 0 h 2874009"/>
              <a:gd name="connsiteX0-171" fmla="*/ 0 w 725529"/>
              <a:gd name="connsiteY0-172" fmla="*/ 2854234 h 2854234"/>
              <a:gd name="connsiteX1-173" fmla="*/ 725529 w 725529"/>
              <a:gd name="connsiteY1-174" fmla="*/ 1727930 h 2854234"/>
              <a:gd name="connsiteX2-175" fmla="*/ 724937 w 725529"/>
              <a:gd name="connsiteY2-176" fmla="*/ 1250406 h 2854234"/>
              <a:gd name="connsiteX3-177" fmla="*/ 400875 w 725529"/>
              <a:gd name="connsiteY3-178" fmla="*/ 1092349 h 2854234"/>
              <a:gd name="connsiteX4-179" fmla="*/ 181090 w 725529"/>
              <a:gd name="connsiteY4-180" fmla="*/ 0 h 2854234"/>
              <a:gd name="connsiteX0-181" fmla="*/ 0 w 725529"/>
              <a:gd name="connsiteY0-182" fmla="*/ 2854234 h 2854234"/>
              <a:gd name="connsiteX1-183" fmla="*/ 725529 w 725529"/>
              <a:gd name="connsiteY1-184" fmla="*/ 1727930 h 2854234"/>
              <a:gd name="connsiteX2-185" fmla="*/ 724937 w 725529"/>
              <a:gd name="connsiteY2-186" fmla="*/ 1250406 h 2854234"/>
              <a:gd name="connsiteX3-187" fmla="*/ 242121 w 725529"/>
              <a:gd name="connsiteY3-188" fmla="*/ 1079165 h 2854234"/>
              <a:gd name="connsiteX4-189" fmla="*/ 181090 w 725529"/>
              <a:gd name="connsiteY4-190" fmla="*/ 0 h 2854234"/>
              <a:gd name="connsiteX0-191" fmla="*/ 0 w 725529"/>
              <a:gd name="connsiteY0-192" fmla="*/ 2854234 h 2854234"/>
              <a:gd name="connsiteX1-193" fmla="*/ 725529 w 725529"/>
              <a:gd name="connsiteY1-194" fmla="*/ 1727930 h 2854234"/>
              <a:gd name="connsiteX2-195" fmla="*/ 724937 w 725529"/>
              <a:gd name="connsiteY2-196" fmla="*/ 1250406 h 2854234"/>
              <a:gd name="connsiteX3-197" fmla="*/ 208699 w 725529"/>
              <a:gd name="connsiteY3-198" fmla="*/ 1105532 h 2854234"/>
              <a:gd name="connsiteX4-199" fmla="*/ 181090 w 725529"/>
              <a:gd name="connsiteY4-200" fmla="*/ 0 h 2854234"/>
              <a:gd name="connsiteX0-201" fmla="*/ 0 w 725529"/>
              <a:gd name="connsiteY0-202" fmla="*/ 2854234 h 2854234"/>
              <a:gd name="connsiteX1-203" fmla="*/ 725529 w 725529"/>
              <a:gd name="connsiteY1-204" fmla="*/ 1727930 h 2854234"/>
              <a:gd name="connsiteX2-205" fmla="*/ 724937 w 725529"/>
              <a:gd name="connsiteY2-206" fmla="*/ 1250406 h 2854234"/>
              <a:gd name="connsiteX3-207" fmla="*/ 208699 w 725529"/>
              <a:gd name="connsiteY3-208" fmla="*/ 1105532 h 2854234"/>
              <a:gd name="connsiteX4-209" fmla="*/ 181090 w 725529"/>
              <a:gd name="connsiteY4-210" fmla="*/ 0 h 2854234"/>
              <a:gd name="connsiteX0-211" fmla="*/ 0 w 725529"/>
              <a:gd name="connsiteY0-212" fmla="*/ 2854234 h 2854234"/>
              <a:gd name="connsiteX1-213" fmla="*/ 725529 w 725529"/>
              <a:gd name="connsiteY1-214" fmla="*/ 1727930 h 2854234"/>
              <a:gd name="connsiteX2-215" fmla="*/ 724937 w 725529"/>
              <a:gd name="connsiteY2-216" fmla="*/ 1250406 h 2854234"/>
              <a:gd name="connsiteX3-217" fmla="*/ 233766 w 725529"/>
              <a:gd name="connsiteY3-218" fmla="*/ 1105532 h 2854234"/>
              <a:gd name="connsiteX4-219" fmla="*/ 181090 w 725529"/>
              <a:gd name="connsiteY4-220" fmla="*/ 0 h 2854234"/>
              <a:gd name="connsiteX0-221" fmla="*/ 0 w 725529"/>
              <a:gd name="connsiteY0-222" fmla="*/ 2854234 h 2854234"/>
              <a:gd name="connsiteX1-223" fmla="*/ 725529 w 725529"/>
              <a:gd name="connsiteY1-224" fmla="*/ 1727930 h 2854234"/>
              <a:gd name="connsiteX2-225" fmla="*/ 724937 w 725529"/>
              <a:gd name="connsiteY2-226" fmla="*/ 1250406 h 2854234"/>
              <a:gd name="connsiteX3-227" fmla="*/ 200344 w 725529"/>
              <a:gd name="connsiteY3-228" fmla="*/ 1118716 h 2854234"/>
              <a:gd name="connsiteX4-229" fmla="*/ 181090 w 725529"/>
              <a:gd name="connsiteY4-230" fmla="*/ 0 h 2854234"/>
              <a:gd name="connsiteX0-231" fmla="*/ 0 w 725529"/>
              <a:gd name="connsiteY0-232" fmla="*/ 2854234 h 2854234"/>
              <a:gd name="connsiteX1-233" fmla="*/ 725529 w 725529"/>
              <a:gd name="connsiteY1-234" fmla="*/ 1727930 h 2854234"/>
              <a:gd name="connsiteX2-235" fmla="*/ 724937 w 725529"/>
              <a:gd name="connsiteY2-236" fmla="*/ 1250406 h 2854234"/>
              <a:gd name="connsiteX3-237" fmla="*/ 175278 w 725529"/>
              <a:gd name="connsiteY3-238" fmla="*/ 1105533 h 2854234"/>
              <a:gd name="connsiteX4-239" fmla="*/ 181090 w 725529"/>
              <a:gd name="connsiteY4-240" fmla="*/ 0 h 2854234"/>
              <a:gd name="connsiteX0-241" fmla="*/ 0 w 725529"/>
              <a:gd name="connsiteY0-242" fmla="*/ 2854234 h 2854234"/>
              <a:gd name="connsiteX1-243" fmla="*/ 725529 w 725529"/>
              <a:gd name="connsiteY1-244" fmla="*/ 1727930 h 2854234"/>
              <a:gd name="connsiteX2-245" fmla="*/ 724937 w 725529"/>
              <a:gd name="connsiteY2-246" fmla="*/ 1250406 h 2854234"/>
              <a:gd name="connsiteX3-247" fmla="*/ 275543 w 725529"/>
              <a:gd name="connsiteY3-248" fmla="*/ 1112125 h 2854234"/>
              <a:gd name="connsiteX4-249" fmla="*/ 181090 w 725529"/>
              <a:gd name="connsiteY4-250" fmla="*/ 0 h 2854234"/>
              <a:gd name="connsiteX0-251" fmla="*/ 0 w 725529"/>
              <a:gd name="connsiteY0-252" fmla="*/ 2854234 h 2854234"/>
              <a:gd name="connsiteX1-253" fmla="*/ 725529 w 725529"/>
              <a:gd name="connsiteY1-254" fmla="*/ 1727930 h 2854234"/>
              <a:gd name="connsiteX2-255" fmla="*/ 724937 w 725529"/>
              <a:gd name="connsiteY2-256" fmla="*/ 1250406 h 2854234"/>
              <a:gd name="connsiteX3-257" fmla="*/ 275543 w 725529"/>
              <a:gd name="connsiteY3-258" fmla="*/ 1112125 h 2854234"/>
              <a:gd name="connsiteX4-259" fmla="*/ 264644 w 725529"/>
              <a:gd name="connsiteY4-260" fmla="*/ 0 h 2854234"/>
              <a:gd name="connsiteX0-261" fmla="*/ 0 w 725529"/>
              <a:gd name="connsiteY0-262" fmla="*/ 2854234 h 2854234"/>
              <a:gd name="connsiteX1-263" fmla="*/ 725529 w 725529"/>
              <a:gd name="connsiteY1-264" fmla="*/ 1727930 h 2854234"/>
              <a:gd name="connsiteX2-265" fmla="*/ 724937 w 725529"/>
              <a:gd name="connsiteY2-266" fmla="*/ 1250406 h 2854234"/>
              <a:gd name="connsiteX3-267" fmla="*/ 292254 w 725529"/>
              <a:gd name="connsiteY3-268" fmla="*/ 1125309 h 2854234"/>
              <a:gd name="connsiteX4-269" fmla="*/ 264644 w 725529"/>
              <a:gd name="connsiteY4-270" fmla="*/ 0 h 2854234"/>
              <a:gd name="connsiteX0-271" fmla="*/ 0 w 725529"/>
              <a:gd name="connsiteY0-272" fmla="*/ 2854234 h 2854234"/>
              <a:gd name="connsiteX1-273" fmla="*/ 725529 w 725529"/>
              <a:gd name="connsiteY1-274" fmla="*/ 1727930 h 2854234"/>
              <a:gd name="connsiteX2-275" fmla="*/ 724937 w 725529"/>
              <a:gd name="connsiteY2-276" fmla="*/ 1250406 h 2854234"/>
              <a:gd name="connsiteX3-277" fmla="*/ 22889 w 725529"/>
              <a:gd name="connsiteY3-278" fmla="*/ 1125309 h 2854234"/>
              <a:gd name="connsiteX4-279" fmla="*/ 264644 w 725529"/>
              <a:gd name="connsiteY4-280" fmla="*/ 0 h 2854234"/>
              <a:gd name="connsiteX0-281" fmla="*/ 43202 w 768731"/>
              <a:gd name="connsiteY0-282" fmla="*/ 2975683 h 2975683"/>
              <a:gd name="connsiteX1-283" fmla="*/ 768731 w 768731"/>
              <a:gd name="connsiteY1-284" fmla="*/ 1849379 h 2975683"/>
              <a:gd name="connsiteX2-285" fmla="*/ 768139 w 768731"/>
              <a:gd name="connsiteY2-286" fmla="*/ 1371855 h 2975683"/>
              <a:gd name="connsiteX3-287" fmla="*/ 66091 w 768731"/>
              <a:gd name="connsiteY3-288" fmla="*/ 1246758 h 2975683"/>
              <a:gd name="connsiteX4-289" fmla="*/ 0 w 768731"/>
              <a:gd name="connsiteY4-290" fmla="*/ 0 h 2975683"/>
              <a:gd name="connsiteX0-291" fmla="*/ 54072 w 779601"/>
              <a:gd name="connsiteY0-292" fmla="*/ 2975683 h 2975683"/>
              <a:gd name="connsiteX1-293" fmla="*/ 779601 w 779601"/>
              <a:gd name="connsiteY1-294" fmla="*/ 1849379 h 2975683"/>
              <a:gd name="connsiteX2-295" fmla="*/ 779009 w 779601"/>
              <a:gd name="connsiteY2-296" fmla="*/ 1371855 h 2975683"/>
              <a:gd name="connsiteX3-297" fmla="*/ 0 w 779601"/>
              <a:gd name="connsiteY3-298" fmla="*/ 1277120 h 2975683"/>
              <a:gd name="connsiteX4-299" fmla="*/ 10870 w 779601"/>
              <a:gd name="connsiteY4-300" fmla="*/ 0 h 2975683"/>
              <a:gd name="connsiteX0-301" fmla="*/ 62442 w 787971"/>
              <a:gd name="connsiteY0-302" fmla="*/ 2763147 h 2763147"/>
              <a:gd name="connsiteX1-303" fmla="*/ 787971 w 787971"/>
              <a:gd name="connsiteY1-304" fmla="*/ 1636843 h 2763147"/>
              <a:gd name="connsiteX2-305" fmla="*/ 787379 w 787971"/>
              <a:gd name="connsiteY2-306" fmla="*/ 1159319 h 2763147"/>
              <a:gd name="connsiteX3-307" fmla="*/ 8370 w 787971"/>
              <a:gd name="connsiteY3-308" fmla="*/ 1064584 h 2763147"/>
              <a:gd name="connsiteX4-309" fmla="*/ 0 w 787971"/>
              <a:gd name="connsiteY4-310" fmla="*/ 0 h 2763147"/>
              <a:gd name="connsiteX0-311" fmla="*/ 54072 w 779601"/>
              <a:gd name="connsiteY0-312" fmla="*/ 2808691 h 2808691"/>
              <a:gd name="connsiteX1-313" fmla="*/ 779601 w 779601"/>
              <a:gd name="connsiteY1-314" fmla="*/ 1682387 h 2808691"/>
              <a:gd name="connsiteX2-315" fmla="*/ 779009 w 779601"/>
              <a:gd name="connsiteY2-316" fmla="*/ 1204863 h 2808691"/>
              <a:gd name="connsiteX3-317" fmla="*/ 0 w 779601"/>
              <a:gd name="connsiteY3-318" fmla="*/ 1110128 h 2808691"/>
              <a:gd name="connsiteX4-319" fmla="*/ 30111 w 779601"/>
              <a:gd name="connsiteY4-320" fmla="*/ 0 h 2808691"/>
              <a:gd name="connsiteX0-321" fmla="*/ 62830 w 788359"/>
              <a:gd name="connsiteY0-322" fmla="*/ 2896348 h 2896348"/>
              <a:gd name="connsiteX1-323" fmla="*/ 788359 w 788359"/>
              <a:gd name="connsiteY1-324" fmla="*/ 1770044 h 2896348"/>
              <a:gd name="connsiteX2-325" fmla="*/ 787767 w 788359"/>
              <a:gd name="connsiteY2-326" fmla="*/ 1292520 h 2896348"/>
              <a:gd name="connsiteX3-327" fmla="*/ 8758 w 788359"/>
              <a:gd name="connsiteY3-328" fmla="*/ 1197785 h 2896348"/>
              <a:gd name="connsiteX4-329" fmla="*/ 38869 w 788359"/>
              <a:gd name="connsiteY4-330" fmla="*/ 87657 h 2896348"/>
              <a:gd name="connsiteX5" fmla="*/ 0 w 788359"/>
              <a:gd name="connsiteY5" fmla="*/ 69436 h 2896348"/>
              <a:gd name="connsiteX0-331" fmla="*/ 54072 w 818640"/>
              <a:gd name="connsiteY0-332" fmla="*/ 3100173 h 3100173"/>
              <a:gd name="connsiteX1-333" fmla="*/ 779601 w 818640"/>
              <a:gd name="connsiteY1-334" fmla="*/ 1973869 h 3100173"/>
              <a:gd name="connsiteX2-335" fmla="*/ 779009 w 818640"/>
              <a:gd name="connsiteY2-336" fmla="*/ 1496345 h 3100173"/>
              <a:gd name="connsiteX3-337" fmla="*/ 0 w 818640"/>
              <a:gd name="connsiteY3-338" fmla="*/ 1401610 h 3100173"/>
              <a:gd name="connsiteX4-339" fmla="*/ 30111 w 818640"/>
              <a:gd name="connsiteY4-340" fmla="*/ 291482 h 3100173"/>
              <a:gd name="connsiteX5-341" fmla="*/ 818579 w 818640"/>
              <a:gd name="connsiteY5-342" fmla="*/ 0 h 3100173"/>
              <a:gd name="connsiteX0-343" fmla="*/ 54072 w 818579"/>
              <a:gd name="connsiteY0-344" fmla="*/ 3100173 h 3100173"/>
              <a:gd name="connsiteX1-345" fmla="*/ 779601 w 818579"/>
              <a:gd name="connsiteY1-346" fmla="*/ 1973869 h 3100173"/>
              <a:gd name="connsiteX2-347" fmla="*/ 779009 w 818579"/>
              <a:gd name="connsiteY2-348" fmla="*/ 1496345 h 3100173"/>
              <a:gd name="connsiteX3-349" fmla="*/ 0 w 818579"/>
              <a:gd name="connsiteY3-350" fmla="*/ 1401610 h 3100173"/>
              <a:gd name="connsiteX4-351" fmla="*/ 30111 w 818579"/>
              <a:gd name="connsiteY4-352" fmla="*/ 291482 h 3100173"/>
              <a:gd name="connsiteX5-353" fmla="*/ 510732 w 818579"/>
              <a:gd name="connsiteY5-354" fmla="*/ 60725 h 3100173"/>
              <a:gd name="connsiteX6" fmla="*/ 818579 w 818579"/>
              <a:gd name="connsiteY6" fmla="*/ 0 h 3100173"/>
              <a:gd name="connsiteX0-355" fmla="*/ 54072 w 779601"/>
              <a:gd name="connsiteY0-356" fmla="*/ 3510065 h 3510065"/>
              <a:gd name="connsiteX1-357" fmla="*/ 779601 w 779601"/>
              <a:gd name="connsiteY1-358" fmla="*/ 2383761 h 3510065"/>
              <a:gd name="connsiteX2-359" fmla="*/ 779009 w 779601"/>
              <a:gd name="connsiteY2-360" fmla="*/ 1906237 h 3510065"/>
              <a:gd name="connsiteX3-361" fmla="*/ 0 w 779601"/>
              <a:gd name="connsiteY3-362" fmla="*/ 1811502 h 3510065"/>
              <a:gd name="connsiteX4-363" fmla="*/ 30111 w 779601"/>
              <a:gd name="connsiteY4-364" fmla="*/ 701374 h 3510065"/>
              <a:gd name="connsiteX5-365" fmla="*/ 510732 w 779601"/>
              <a:gd name="connsiteY5-366" fmla="*/ 470617 h 3510065"/>
              <a:gd name="connsiteX6-367" fmla="*/ 760858 w 779601"/>
              <a:gd name="connsiteY6-368" fmla="*/ 0 h 3510065"/>
              <a:gd name="connsiteX0-369" fmla="*/ 54072 w 809403"/>
              <a:gd name="connsiteY0-370" fmla="*/ 3510065 h 3510065"/>
              <a:gd name="connsiteX1-371" fmla="*/ 779601 w 809403"/>
              <a:gd name="connsiteY1-372" fmla="*/ 2383761 h 3510065"/>
              <a:gd name="connsiteX2-373" fmla="*/ 779009 w 809403"/>
              <a:gd name="connsiteY2-374" fmla="*/ 1906237 h 3510065"/>
              <a:gd name="connsiteX3-375" fmla="*/ 0 w 809403"/>
              <a:gd name="connsiteY3-376" fmla="*/ 1811502 h 3510065"/>
              <a:gd name="connsiteX4-377" fmla="*/ 30111 w 809403"/>
              <a:gd name="connsiteY4-378" fmla="*/ 701374 h 3510065"/>
              <a:gd name="connsiteX5-379" fmla="*/ 760857 w 809403"/>
              <a:gd name="connsiteY5-380" fmla="*/ 440254 h 3510065"/>
              <a:gd name="connsiteX6-381" fmla="*/ 760858 w 809403"/>
              <a:gd name="connsiteY6-382" fmla="*/ 0 h 3510065"/>
              <a:gd name="connsiteX0-383" fmla="*/ 54072 w 809403"/>
              <a:gd name="connsiteY0-384" fmla="*/ 3510065 h 3510065"/>
              <a:gd name="connsiteX1-385" fmla="*/ 779601 w 809403"/>
              <a:gd name="connsiteY1-386" fmla="*/ 2383761 h 3510065"/>
              <a:gd name="connsiteX2-387" fmla="*/ 779009 w 809403"/>
              <a:gd name="connsiteY2-388" fmla="*/ 1906237 h 3510065"/>
              <a:gd name="connsiteX3-389" fmla="*/ 0 w 809403"/>
              <a:gd name="connsiteY3-390" fmla="*/ 1811502 h 3510065"/>
              <a:gd name="connsiteX4-391" fmla="*/ 30111 w 809403"/>
              <a:gd name="connsiteY4-392" fmla="*/ 701374 h 3510065"/>
              <a:gd name="connsiteX5-393" fmla="*/ 760857 w 809403"/>
              <a:gd name="connsiteY5-394" fmla="*/ 440254 h 3510065"/>
              <a:gd name="connsiteX6-395" fmla="*/ 760858 w 809403"/>
              <a:gd name="connsiteY6-396" fmla="*/ 0 h 3510065"/>
              <a:gd name="connsiteX0-397" fmla="*/ 54072 w 779601"/>
              <a:gd name="connsiteY0-398" fmla="*/ 3510065 h 3510065"/>
              <a:gd name="connsiteX1-399" fmla="*/ 779601 w 779601"/>
              <a:gd name="connsiteY1-400" fmla="*/ 2383761 h 3510065"/>
              <a:gd name="connsiteX2-401" fmla="*/ 779009 w 779601"/>
              <a:gd name="connsiteY2-402" fmla="*/ 1906237 h 3510065"/>
              <a:gd name="connsiteX3-403" fmla="*/ 0 w 779601"/>
              <a:gd name="connsiteY3-404" fmla="*/ 1811502 h 3510065"/>
              <a:gd name="connsiteX4-405" fmla="*/ 30111 w 779601"/>
              <a:gd name="connsiteY4-406" fmla="*/ 701374 h 3510065"/>
              <a:gd name="connsiteX5-407" fmla="*/ 760857 w 779601"/>
              <a:gd name="connsiteY5-408" fmla="*/ 440254 h 3510065"/>
              <a:gd name="connsiteX6-409" fmla="*/ 760858 w 779601"/>
              <a:gd name="connsiteY6-410" fmla="*/ 0 h 3510065"/>
              <a:gd name="connsiteX0-411" fmla="*/ 54072 w 779601"/>
              <a:gd name="connsiteY0-412" fmla="*/ 3579994 h 3579994"/>
              <a:gd name="connsiteX1-413" fmla="*/ 779601 w 779601"/>
              <a:gd name="connsiteY1-414" fmla="*/ 2453690 h 3579994"/>
              <a:gd name="connsiteX2-415" fmla="*/ 779009 w 779601"/>
              <a:gd name="connsiteY2-416" fmla="*/ 1976166 h 3579994"/>
              <a:gd name="connsiteX3-417" fmla="*/ 0 w 779601"/>
              <a:gd name="connsiteY3-418" fmla="*/ 1881431 h 3579994"/>
              <a:gd name="connsiteX4-419" fmla="*/ 30111 w 779601"/>
              <a:gd name="connsiteY4-420" fmla="*/ 771303 h 3579994"/>
              <a:gd name="connsiteX5-421" fmla="*/ 760857 w 779601"/>
              <a:gd name="connsiteY5-422" fmla="*/ 510183 h 3579994"/>
              <a:gd name="connsiteX6-423" fmla="*/ 760858 w 779601"/>
              <a:gd name="connsiteY6-424" fmla="*/ 69929 h 3579994"/>
              <a:gd name="connsiteX0-425" fmla="*/ 54072 w 779601"/>
              <a:gd name="connsiteY0-426" fmla="*/ 3707204 h 3707204"/>
              <a:gd name="connsiteX1-427" fmla="*/ 779601 w 779601"/>
              <a:gd name="connsiteY1-428" fmla="*/ 2580900 h 3707204"/>
              <a:gd name="connsiteX2-429" fmla="*/ 779009 w 779601"/>
              <a:gd name="connsiteY2-430" fmla="*/ 2103376 h 3707204"/>
              <a:gd name="connsiteX3-431" fmla="*/ 0 w 779601"/>
              <a:gd name="connsiteY3-432" fmla="*/ 2008641 h 3707204"/>
              <a:gd name="connsiteX4-433" fmla="*/ 30111 w 779601"/>
              <a:gd name="connsiteY4-434" fmla="*/ 898513 h 3707204"/>
              <a:gd name="connsiteX5-435" fmla="*/ 760857 w 779601"/>
              <a:gd name="connsiteY5-436" fmla="*/ 637393 h 3707204"/>
              <a:gd name="connsiteX6-437" fmla="*/ 739550 w 779601"/>
              <a:gd name="connsiteY6-438" fmla="*/ 59300 h 3707204"/>
              <a:gd name="connsiteX0-439" fmla="*/ 54072 w 779601"/>
              <a:gd name="connsiteY0-440" fmla="*/ 3647904 h 3647904"/>
              <a:gd name="connsiteX1-441" fmla="*/ 779601 w 779601"/>
              <a:gd name="connsiteY1-442" fmla="*/ 2521600 h 3647904"/>
              <a:gd name="connsiteX2-443" fmla="*/ 779009 w 779601"/>
              <a:gd name="connsiteY2-444" fmla="*/ 2044076 h 3647904"/>
              <a:gd name="connsiteX3-445" fmla="*/ 0 w 779601"/>
              <a:gd name="connsiteY3-446" fmla="*/ 1949341 h 3647904"/>
              <a:gd name="connsiteX4-447" fmla="*/ 30111 w 779601"/>
              <a:gd name="connsiteY4-448" fmla="*/ 839213 h 3647904"/>
              <a:gd name="connsiteX5-449" fmla="*/ 760857 w 779601"/>
              <a:gd name="connsiteY5-450" fmla="*/ 578093 h 3647904"/>
              <a:gd name="connsiteX6-451" fmla="*/ 739550 w 779601"/>
              <a:gd name="connsiteY6-452" fmla="*/ 0 h 3647904"/>
              <a:gd name="connsiteX0-453" fmla="*/ 54072 w 779601"/>
              <a:gd name="connsiteY0-454" fmla="*/ 3557132 h 3557132"/>
              <a:gd name="connsiteX1-455" fmla="*/ 779601 w 779601"/>
              <a:gd name="connsiteY1-456" fmla="*/ 2430828 h 3557132"/>
              <a:gd name="connsiteX2-457" fmla="*/ 779009 w 779601"/>
              <a:gd name="connsiteY2-458" fmla="*/ 1953304 h 3557132"/>
              <a:gd name="connsiteX3-459" fmla="*/ 0 w 779601"/>
              <a:gd name="connsiteY3-460" fmla="*/ 1858569 h 3557132"/>
              <a:gd name="connsiteX4-461" fmla="*/ 30111 w 779601"/>
              <a:gd name="connsiteY4-462" fmla="*/ 748441 h 3557132"/>
              <a:gd name="connsiteX5-463" fmla="*/ 760857 w 779601"/>
              <a:gd name="connsiteY5-464" fmla="*/ 487321 h 3557132"/>
              <a:gd name="connsiteX6-465" fmla="*/ 739550 w 779601"/>
              <a:gd name="connsiteY6-466" fmla="*/ 0 h 3557132"/>
              <a:gd name="connsiteX0-467" fmla="*/ 54072 w 779601"/>
              <a:gd name="connsiteY0-468" fmla="*/ 3557132 h 3557132"/>
              <a:gd name="connsiteX1-469" fmla="*/ 779601 w 779601"/>
              <a:gd name="connsiteY1-470" fmla="*/ 2430828 h 3557132"/>
              <a:gd name="connsiteX2-471" fmla="*/ 779009 w 779601"/>
              <a:gd name="connsiteY2-472" fmla="*/ 1953304 h 3557132"/>
              <a:gd name="connsiteX3-473" fmla="*/ 0 w 779601"/>
              <a:gd name="connsiteY3-474" fmla="*/ 1858569 h 3557132"/>
              <a:gd name="connsiteX4-475" fmla="*/ 30111 w 779601"/>
              <a:gd name="connsiteY4-476" fmla="*/ 748441 h 3557132"/>
              <a:gd name="connsiteX5-477" fmla="*/ 760857 w 779601"/>
              <a:gd name="connsiteY5-478" fmla="*/ 487321 h 3557132"/>
              <a:gd name="connsiteX6-479" fmla="*/ 739550 w 779601"/>
              <a:gd name="connsiteY6-480" fmla="*/ 0 h 3557132"/>
              <a:gd name="connsiteX0-481" fmla="*/ 54072 w 779601"/>
              <a:gd name="connsiteY0-482" fmla="*/ 3580665 h 3580665"/>
              <a:gd name="connsiteX1-483" fmla="*/ 779601 w 779601"/>
              <a:gd name="connsiteY1-484" fmla="*/ 2454361 h 3580665"/>
              <a:gd name="connsiteX2-485" fmla="*/ 779009 w 779601"/>
              <a:gd name="connsiteY2-486" fmla="*/ 1976837 h 3580665"/>
              <a:gd name="connsiteX3-487" fmla="*/ 0 w 779601"/>
              <a:gd name="connsiteY3-488" fmla="*/ 1882102 h 3580665"/>
              <a:gd name="connsiteX4-489" fmla="*/ 30111 w 779601"/>
              <a:gd name="connsiteY4-490" fmla="*/ 771974 h 3580665"/>
              <a:gd name="connsiteX5-491" fmla="*/ 760857 w 779601"/>
              <a:gd name="connsiteY5-492" fmla="*/ 510854 h 3580665"/>
              <a:gd name="connsiteX6-493" fmla="*/ 735288 w 779601"/>
              <a:gd name="connsiteY6-494" fmla="*/ 0 h 3580665"/>
              <a:gd name="connsiteX0-495" fmla="*/ 54072 w 779601"/>
              <a:gd name="connsiteY0-496" fmla="*/ 3580665 h 3580665"/>
              <a:gd name="connsiteX1-497" fmla="*/ 779601 w 779601"/>
              <a:gd name="connsiteY1-498" fmla="*/ 2454361 h 3580665"/>
              <a:gd name="connsiteX2-499" fmla="*/ 779009 w 779601"/>
              <a:gd name="connsiteY2-500" fmla="*/ 1976837 h 3580665"/>
              <a:gd name="connsiteX3-501" fmla="*/ 0 w 779601"/>
              <a:gd name="connsiteY3-502" fmla="*/ 1882102 h 3580665"/>
              <a:gd name="connsiteX4-503" fmla="*/ 30111 w 779601"/>
              <a:gd name="connsiteY4-504" fmla="*/ 771974 h 3580665"/>
              <a:gd name="connsiteX5-505" fmla="*/ 760857 w 779601"/>
              <a:gd name="connsiteY5-506" fmla="*/ 510854 h 3580665"/>
              <a:gd name="connsiteX6-507" fmla="*/ 735288 w 779601"/>
              <a:gd name="connsiteY6-508" fmla="*/ 0 h 3580665"/>
              <a:gd name="connsiteX0-509" fmla="*/ 23961 w 749490"/>
              <a:gd name="connsiteY0-510" fmla="*/ 3580665 h 3580665"/>
              <a:gd name="connsiteX1-511" fmla="*/ 749490 w 749490"/>
              <a:gd name="connsiteY1-512" fmla="*/ 2454361 h 3580665"/>
              <a:gd name="connsiteX2-513" fmla="*/ 748898 w 749490"/>
              <a:gd name="connsiteY2-514" fmla="*/ 1976837 h 3580665"/>
              <a:gd name="connsiteX3-515" fmla="*/ 46599 w 749490"/>
              <a:gd name="connsiteY3-516" fmla="*/ 1835036 h 3580665"/>
              <a:gd name="connsiteX4-517" fmla="*/ 0 w 749490"/>
              <a:gd name="connsiteY4-518" fmla="*/ 771974 h 3580665"/>
              <a:gd name="connsiteX5-519" fmla="*/ 730746 w 749490"/>
              <a:gd name="connsiteY5-520" fmla="*/ 510854 h 3580665"/>
              <a:gd name="connsiteX6-521" fmla="*/ 705177 w 749490"/>
              <a:gd name="connsiteY6-522" fmla="*/ 0 h 3580665"/>
              <a:gd name="connsiteX0-523" fmla="*/ 23961 w 749490"/>
              <a:gd name="connsiteY0-524" fmla="*/ 3580665 h 3580665"/>
              <a:gd name="connsiteX1-525" fmla="*/ 749490 w 749490"/>
              <a:gd name="connsiteY1-526" fmla="*/ 2454361 h 3580665"/>
              <a:gd name="connsiteX2-527" fmla="*/ 748898 w 749490"/>
              <a:gd name="connsiteY2-528" fmla="*/ 1976837 h 3580665"/>
              <a:gd name="connsiteX3-529" fmla="*/ 46599 w 749490"/>
              <a:gd name="connsiteY3-530" fmla="*/ 1835036 h 3580665"/>
              <a:gd name="connsiteX4-531" fmla="*/ 0 w 749490"/>
              <a:gd name="connsiteY4-532" fmla="*/ 771974 h 3580665"/>
              <a:gd name="connsiteX5-533" fmla="*/ 730746 w 749490"/>
              <a:gd name="connsiteY5-534" fmla="*/ 510854 h 3580665"/>
              <a:gd name="connsiteX6-535" fmla="*/ 705177 w 749490"/>
              <a:gd name="connsiteY6-536" fmla="*/ 0 h 3580665"/>
              <a:gd name="connsiteX0-537" fmla="*/ 23961 w 749490"/>
              <a:gd name="connsiteY0-538" fmla="*/ 3580665 h 3580665"/>
              <a:gd name="connsiteX1-539" fmla="*/ 749490 w 749490"/>
              <a:gd name="connsiteY1-540" fmla="*/ 2454361 h 3580665"/>
              <a:gd name="connsiteX2-541" fmla="*/ 748898 w 749490"/>
              <a:gd name="connsiteY2-542" fmla="*/ 1976837 h 3580665"/>
              <a:gd name="connsiteX3-543" fmla="*/ 46599 w 749490"/>
              <a:gd name="connsiteY3-544" fmla="*/ 1835036 h 3580665"/>
              <a:gd name="connsiteX4-545" fmla="*/ 0 w 749490"/>
              <a:gd name="connsiteY4-546" fmla="*/ 771974 h 3580665"/>
              <a:gd name="connsiteX5-547" fmla="*/ 730746 w 749490"/>
              <a:gd name="connsiteY5-548" fmla="*/ 510854 h 3580665"/>
              <a:gd name="connsiteX6-549" fmla="*/ 705177 w 749490"/>
              <a:gd name="connsiteY6-550" fmla="*/ 0 h 3580665"/>
              <a:gd name="connsiteX0-551" fmla="*/ 23961 w 749490"/>
              <a:gd name="connsiteY0-552" fmla="*/ 3580665 h 3580665"/>
              <a:gd name="connsiteX1-553" fmla="*/ 749490 w 749490"/>
              <a:gd name="connsiteY1-554" fmla="*/ 2454361 h 3580665"/>
              <a:gd name="connsiteX2-555" fmla="*/ 748898 w 749490"/>
              <a:gd name="connsiteY2-556" fmla="*/ 1976837 h 3580665"/>
              <a:gd name="connsiteX3-557" fmla="*/ 67907 w 749490"/>
              <a:gd name="connsiteY3-558" fmla="*/ 1835036 h 3580665"/>
              <a:gd name="connsiteX4-559" fmla="*/ 0 w 749490"/>
              <a:gd name="connsiteY4-560" fmla="*/ 771974 h 3580665"/>
              <a:gd name="connsiteX5-561" fmla="*/ 730746 w 749490"/>
              <a:gd name="connsiteY5-562" fmla="*/ 510854 h 3580665"/>
              <a:gd name="connsiteX6-563" fmla="*/ 705177 w 749490"/>
              <a:gd name="connsiteY6-564" fmla="*/ 0 h 3580665"/>
              <a:gd name="connsiteX0-565" fmla="*/ 23961 w 749490"/>
              <a:gd name="connsiteY0-566" fmla="*/ 3580665 h 3580665"/>
              <a:gd name="connsiteX1-567" fmla="*/ 749490 w 749490"/>
              <a:gd name="connsiteY1-568" fmla="*/ 2454361 h 3580665"/>
              <a:gd name="connsiteX2-569" fmla="*/ 748898 w 749490"/>
              <a:gd name="connsiteY2-570" fmla="*/ 1976837 h 3580665"/>
              <a:gd name="connsiteX3-571" fmla="*/ 12505 w 749490"/>
              <a:gd name="connsiteY3-572" fmla="*/ 1835036 h 3580665"/>
              <a:gd name="connsiteX4-573" fmla="*/ 0 w 749490"/>
              <a:gd name="connsiteY4-574" fmla="*/ 771974 h 3580665"/>
              <a:gd name="connsiteX5-575" fmla="*/ 730746 w 749490"/>
              <a:gd name="connsiteY5-576" fmla="*/ 510854 h 3580665"/>
              <a:gd name="connsiteX6-577" fmla="*/ 705177 w 749490"/>
              <a:gd name="connsiteY6-578" fmla="*/ 0 h 3580665"/>
              <a:gd name="connsiteX0-579" fmla="*/ 23961 w 749490"/>
              <a:gd name="connsiteY0-580" fmla="*/ 3580665 h 3580665"/>
              <a:gd name="connsiteX1-581" fmla="*/ 749490 w 749490"/>
              <a:gd name="connsiteY1-582" fmla="*/ 2454361 h 3580665"/>
              <a:gd name="connsiteX2-583" fmla="*/ 748898 w 749490"/>
              <a:gd name="connsiteY2-584" fmla="*/ 1976837 h 3580665"/>
              <a:gd name="connsiteX3-585" fmla="*/ 12505 w 749490"/>
              <a:gd name="connsiteY3-586" fmla="*/ 1835036 h 3580665"/>
              <a:gd name="connsiteX4-587" fmla="*/ 0 w 749490"/>
              <a:gd name="connsiteY4-588" fmla="*/ 771974 h 3580665"/>
              <a:gd name="connsiteX5-589" fmla="*/ 730746 w 749490"/>
              <a:gd name="connsiteY5-590" fmla="*/ 510854 h 3580665"/>
              <a:gd name="connsiteX6-591" fmla="*/ 705177 w 749490"/>
              <a:gd name="connsiteY6-592" fmla="*/ 0 h 3580665"/>
              <a:gd name="connsiteX0-593" fmla="*/ 23961 w 749490"/>
              <a:gd name="connsiteY0-594" fmla="*/ 3580665 h 3580665"/>
              <a:gd name="connsiteX1-595" fmla="*/ 749490 w 749490"/>
              <a:gd name="connsiteY1-596" fmla="*/ 2454361 h 3580665"/>
              <a:gd name="connsiteX2-597" fmla="*/ 748898 w 749490"/>
              <a:gd name="connsiteY2-598" fmla="*/ 1976837 h 3580665"/>
              <a:gd name="connsiteX3-599" fmla="*/ 42337 w 749490"/>
              <a:gd name="connsiteY3-600" fmla="*/ 1835036 h 3580665"/>
              <a:gd name="connsiteX4-601" fmla="*/ 0 w 749490"/>
              <a:gd name="connsiteY4-602" fmla="*/ 771974 h 3580665"/>
              <a:gd name="connsiteX5-603" fmla="*/ 730746 w 749490"/>
              <a:gd name="connsiteY5-604" fmla="*/ 510854 h 3580665"/>
              <a:gd name="connsiteX6-605" fmla="*/ 705177 w 749490"/>
              <a:gd name="connsiteY6-606" fmla="*/ 0 h 3580665"/>
              <a:gd name="connsiteX0-607" fmla="*/ 49532 w 775061"/>
              <a:gd name="connsiteY0-608" fmla="*/ 3580665 h 3580665"/>
              <a:gd name="connsiteX1-609" fmla="*/ 775061 w 775061"/>
              <a:gd name="connsiteY1-610" fmla="*/ 2454361 h 3580665"/>
              <a:gd name="connsiteX2-611" fmla="*/ 774469 w 775061"/>
              <a:gd name="connsiteY2-612" fmla="*/ 1976837 h 3580665"/>
              <a:gd name="connsiteX3-613" fmla="*/ 67908 w 775061"/>
              <a:gd name="connsiteY3-614" fmla="*/ 1835036 h 3580665"/>
              <a:gd name="connsiteX4-615" fmla="*/ 0 w 775061"/>
              <a:gd name="connsiteY4-616" fmla="*/ 775336 h 3580665"/>
              <a:gd name="connsiteX5-617" fmla="*/ 756317 w 775061"/>
              <a:gd name="connsiteY5-618" fmla="*/ 510854 h 3580665"/>
              <a:gd name="connsiteX6-619" fmla="*/ 730748 w 775061"/>
              <a:gd name="connsiteY6-620" fmla="*/ 0 h 3580665"/>
              <a:gd name="connsiteX0-621" fmla="*/ 49532 w 775061"/>
              <a:gd name="connsiteY0-622" fmla="*/ 3580665 h 3580665"/>
              <a:gd name="connsiteX1-623" fmla="*/ 775061 w 775061"/>
              <a:gd name="connsiteY1-624" fmla="*/ 2454361 h 3580665"/>
              <a:gd name="connsiteX2-625" fmla="*/ 774469 w 775061"/>
              <a:gd name="connsiteY2-626" fmla="*/ 1976837 h 3580665"/>
              <a:gd name="connsiteX3-627" fmla="*/ 67908 w 775061"/>
              <a:gd name="connsiteY3-628" fmla="*/ 1835036 h 3580665"/>
              <a:gd name="connsiteX4-629" fmla="*/ 0 w 775061"/>
              <a:gd name="connsiteY4-630" fmla="*/ 775336 h 3580665"/>
              <a:gd name="connsiteX5-631" fmla="*/ 756317 w 775061"/>
              <a:gd name="connsiteY5-632" fmla="*/ 510854 h 3580665"/>
              <a:gd name="connsiteX6-633" fmla="*/ 730748 w 775061"/>
              <a:gd name="connsiteY6-634" fmla="*/ 0 h 3580665"/>
              <a:gd name="connsiteX0-635" fmla="*/ 49532 w 775061"/>
              <a:gd name="connsiteY0-636" fmla="*/ 3580665 h 3580665"/>
              <a:gd name="connsiteX1-637" fmla="*/ 775061 w 775061"/>
              <a:gd name="connsiteY1-638" fmla="*/ 2454361 h 3580665"/>
              <a:gd name="connsiteX2-639" fmla="*/ 774469 w 775061"/>
              <a:gd name="connsiteY2-640" fmla="*/ 1976837 h 3580665"/>
              <a:gd name="connsiteX3-641" fmla="*/ 67908 w 775061"/>
              <a:gd name="connsiteY3-642" fmla="*/ 1835036 h 3580665"/>
              <a:gd name="connsiteX4-643" fmla="*/ 0 w 775061"/>
              <a:gd name="connsiteY4-644" fmla="*/ 775336 h 3580665"/>
              <a:gd name="connsiteX5-645" fmla="*/ 756317 w 775061"/>
              <a:gd name="connsiteY5-646" fmla="*/ 510854 h 3580665"/>
              <a:gd name="connsiteX6-647" fmla="*/ 730748 w 775061"/>
              <a:gd name="connsiteY6-648" fmla="*/ 0 h 3580665"/>
              <a:gd name="connsiteX0-649" fmla="*/ 49532 w 775061"/>
              <a:gd name="connsiteY0-650" fmla="*/ 3580665 h 3580665"/>
              <a:gd name="connsiteX1-651" fmla="*/ 775061 w 775061"/>
              <a:gd name="connsiteY1-652" fmla="*/ 2454361 h 3580665"/>
              <a:gd name="connsiteX2-653" fmla="*/ 774469 w 775061"/>
              <a:gd name="connsiteY2-654" fmla="*/ 1976837 h 3580665"/>
              <a:gd name="connsiteX3-655" fmla="*/ 38076 w 775061"/>
              <a:gd name="connsiteY3-656" fmla="*/ 1835036 h 3580665"/>
              <a:gd name="connsiteX4-657" fmla="*/ 0 w 775061"/>
              <a:gd name="connsiteY4-658" fmla="*/ 775336 h 3580665"/>
              <a:gd name="connsiteX5-659" fmla="*/ 756317 w 775061"/>
              <a:gd name="connsiteY5-660" fmla="*/ 510854 h 3580665"/>
              <a:gd name="connsiteX6-661" fmla="*/ 730748 w 775061"/>
              <a:gd name="connsiteY6-662" fmla="*/ 0 h 3580665"/>
              <a:gd name="connsiteX0-663" fmla="*/ 49532 w 775061"/>
              <a:gd name="connsiteY0-664" fmla="*/ 3580665 h 3580665"/>
              <a:gd name="connsiteX1-665" fmla="*/ 775061 w 775061"/>
              <a:gd name="connsiteY1-666" fmla="*/ 2454361 h 3580665"/>
              <a:gd name="connsiteX2-667" fmla="*/ 774469 w 775061"/>
              <a:gd name="connsiteY2-668" fmla="*/ 1976837 h 3580665"/>
              <a:gd name="connsiteX3-669" fmla="*/ 38076 w 775061"/>
              <a:gd name="connsiteY3-670" fmla="*/ 1835036 h 3580665"/>
              <a:gd name="connsiteX4-671" fmla="*/ 0 w 775061"/>
              <a:gd name="connsiteY4-672" fmla="*/ 775336 h 3580665"/>
              <a:gd name="connsiteX5-673" fmla="*/ 756317 w 775061"/>
              <a:gd name="connsiteY5-674" fmla="*/ 510854 h 3580665"/>
              <a:gd name="connsiteX6-675" fmla="*/ 730748 w 775061"/>
              <a:gd name="connsiteY6-676" fmla="*/ 0 h 3580665"/>
              <a:gd name="connsiteX0-677" fmla="*/ 49532 w 872488"/>
              <a:gd name="connsiteY0-678" fmla="*/ 3580665 h 3580665"/>
              <a:gd name="connsiteX1-679" fmla="*/ 775061 w 872488"/>
              <a:gd name="connsiteY1-680" fmla="*/ 2454361 h 3580665"/>
              <a:gd name="connsiteX2-681" fmla="*/ 872488 w 872488"/>
              <a:gd name="connsiteY2-682" fmla="*/ 2054161 h 3580665"/>
              <a:gd name="connsiteX3-683" fmla="*/ 38076 w 872488"/>
              <a:gd name="connsiteY3-684" fmla="*/ 1835036 h 3580665"/>
              <a:gd name="connsiteX4-685" fmla="*/ 0 w 872488"/>
              <a:gd name="connsiteY4-686" fmla="*/ 775336 h 3580665"/>
              <a:gd name="connsiteX5-687" fmla="*/ 756317 w 872488"/>
              <a:gd name="connsiteY5-688" fmla="*/ 510854 h 3580665"/>
              <a:gd name="connsiteX6-689" fmla="*/ 730748 w 872488"/>
              <a:gd name="connsiteY6-690" fmla="*/ 0 h 3580665"/>
              <a:gd name="connsiteX0-691" fmla="*/ 49532 w 873080"/>
              <a:gd name="connsiteY0-692" fmla="*/ 3580665 h 3580665"/>
              <a:gd name="connsiteX1-693" fmla="*/ 873080 w 873080"/>
              <a:gd name="connsiteY1-694" fmla="*/ 2414018 h 3580665"/>
              <a:gd name="connsiteX2-695" fmla="*/ 872488 w 873080"/>
              <a:gd name="connsiteY2-696" fmla="*/ 2054161 h 3580665"/>
              <a:gd name="connsiteX3-697" fmla="*/ 38076 w 873080"/>
              <a:gd name="connsiteY3-698" fmla="*/ 1835036 h 3580665"/>
              <a:gd name="connsiteX4-699" fmla="*/ 0 w 873080"/>
              <a:gd name="connsiteY4-700" fmla="*/ 775336 h 3580665"/>
              <a:gd name="connsiteX5-701" fmla="*/ 756317 w 873080"/>
              <a:gd name="connsiteY5-702" fmla="*/ 510854 h 3580665"/>
              <a:gd name="connsiteX6-703" fmla="*/ 730748 w 873080"/>
              <a:gd name="connsiteY6-704" fmla="*/ 0 h 3580665"/>
              <a:gd name="connsiteX0-705" fmla="*/ 49532 w 873080"/>
              <a:gd name="connsiteY0-706" fmla="*/ 3580665 h 3580665"/>
              <a:gd name="connsiteX1-707" fmla="*/ 873080 w 873080"/>
              <a:gd name="connsiteY1-708" fmla="*/ 2414018 h 3580665"/>
              <a:gd name="connsiteX2-709" fmla="*/ 872488 w 873080"/>
              <a:gd name="connsiteY2-710" fmla="*/ 2054161 h 3580665"/>
              <a:gd name="connsiteX3-711" fmla="*/ 38076 w 873080"/>
              <a:gd name="connsiteY3-712" fmla="*/ 1835036 h 3580665"/>
              <a:gd name="connsiteX4-713" fmla="*/ 0 w 873080"/>
              <a:gd name="connsiteY4-714" fmla="*/ 775336 h 3580665"/>
              <a:gd name="connsiteX5-715" fmla="*/ 730748 w 873080"/>
              <a:gd name="connsiteY5-716" fmla="*/ 0 h 3580665"/>
              <a:gd name="connsiteX0-717" fmla="*/ 12167 w 835715"/>
              <a:gd name="connsiteY0-718" fmla="*/ 3580665 h 3580665"/>
              <a:gd name="connsiteX1-719" fmla="*/ 835715 w 835715"/>
              <a:gd name="connsiteY1-720" fmla="*/ 2414018 h 3580665"/>
              <a:gd name="connsiteX2-721" fmla="*/ 835123 w 835715"/>
              <a:gd name="connsiteY2-722" fmla="*/ 2054161 h 3580665"/>
              <a:gd name="connsiteX3-723" fmla="*/ 711 w 835715"/>
              <a:gd name="connsiteY3-724" fmla="*/ 1835036 h 3580665"/>
              <a:gd name="connsiteX4-725" fmla="*/ 693383 w 835715"/>
              <a:gd name="connsiteY4-726" fmla="*/ 0 h 3580665"/>
              <a:gd name="connsiteX0-727" fmla="*/ 0 w 823548"/>
              <a:gd name="connsiteY0-728" fmla="*/ 3580665 h 3580665"/>
              <a:gd name="connsiteX1-729" fmla="*/ 823548 w 823548"/>
              <a:gd name="connsiteY1-730" fmla="*/ 2414018 h 3580665"/>
              <a:gd name="connsiteX2-731" fmla="*/ 822956 w 823548"/>
              <a:gd name="connsiteY2-732" fmla="*/ 2054161 h 3580665"/>
              <a:gd name="connsiteX3-733" fmla="*/ 287809 w 823548"/>
              <a:gd name="connsiteY3-734" fmla="*/ 1835036 h 3580665"/>
              <a:gd name="connsiteX4-735" fmla="*/ 681216 w 823548"/>
              <a:gd name="connsiteY4-736" fmla="*/ 0 h 3580665"/>
              <a:gd name="connsiteX0-737" fmla="*/ 0 w 823548"/>
              <a:gd name="connsiteY0-738" fmla="*/ 3569150 h 3569150"/>
              <a:gd name="connsiteX1-739" fmla="*/ 823548 w 823548"/>
              <a:gd name="connsiteY1-740" fmla="*/ 2402503 h 3569150"/>
              <a:gd name="connsiteX2-741" fmla="*/ 822956 w 823548"/>
              <a:gd name="connsiteY2-742" fmla="*/ 2042646 h 3569150"/>
              <a:gd name="connsiteX3-743" fmla="*/ 287809 w 823548"/>
              <a:gd name="connsiteY3-744" fmla="*/ 1823521 h 3569150"/>
              <a:gd name="connsiteX4-745" fmla="*/ 206772 w 823548"/>
              <a:gd name="connsiteY4-746" fmla="*/ 0 h 3569150"/>
              <a:gd name="connsiteX0-747" fmla="*/ 0 w 823548"/>
              <a:gd name="connsiteY0-748" fmla="*/ 3569150 h 3569150"/>
              <a:gd name="connsiteX1-749" fmla="*/ 823548 w 823548"/>
              <a:gd name="connsiteY1-750" fmla="*/ 2402503 h 3569150"/>
              <a:gd name="connsiteX2-751" fmla="*/ 822956 w 823548"/>
              <a:gd name="connsiteY2-752" fmla="*/ 2042646 h 3569150"/>
              <a:gd name="connsiteX3-753" fmla="*/ 287809 w 823548"/>
              <a:gd name="connsiteY3-754" fmla="*/ 1823521 h 3569150"/>
              <a:gd name="connsiteX4-755" fmla="*/ 206772 w 823548"/>
              <a:gd name="connsiteY4-756" fmla="*/ 0 h 3569150"/>
              <a:gd name="connsiteX0-757" fmla="*/ 0 w 823548"/>
              <a:gd name="connsiteY0-758" fmla="*/ 3569150 h 3569150"/>
              <a:gd name="connsiteX1-759" fmla="*/ 823548 w 823548"/>
              <a:gd name="connsiteY1-760" fmla="*/ 2402503 h 3569150"/>
              <a:gd name="connsiteX2-761" fmla="*/ 822956 w 823548"/>
              <a:gd name="connsiteY2-762" fmla="*/ 2042646 h 3569150"/>
              <a:gd name="connsiteX3-763" fmla="*/ 287809 w 823548"/>
              <a:gd name="connsiteY3-764" fmla="*/ 1823521 h 3569150"/>
              <a:gd name="connsiteX4-765" fmla="*/ 126482 w 823548"/>
              <a:gd name="connsiteY4-766" fmla="*/ 0 h 3569150"/>
              <a:gd name="connsiteX0-767" fmla="*/ 0 w 823548"/>
              <a:gd name="connsiteY0-768" fmla="*/ 3569150 h 3569150"/>
              <a:gd name="connsiteX1-769" fmla="*/ 823548 w 823548"/>
              <a:gd name="connsiteY1-770" fmla="*/ 2402503 h 3569150"/>
              <a:gd name="connsiteX2-771" fmla="*/ 822956 w 823548"/>
              <a:gd name="connsiteY2-772" fmla="*/ 2042646 h 3569150"/>
              <a:gd name="connsiteX3-773" fmla="*/ 229416 w 823548"/>
              <a:gd name="connsiteY3-774" fmla="*/ 1817763 h 3569150"/>
              <a:gd name="connsiteX4-775" fmla="*/ 126482 w 823548"/>
              <a:gd name="connsiteY4-776" fmla="*/ 0 h 3569150"/>
              <a:gd name="connsiteX0-777" fmla="*/ 0 w 823548"/>
              <a:gd name="connsiteY0-778" fmla="*/ 3569150 h 3569150"/>
              <a:gd name="connsiteX1-779" fmla="*/ 823548 w 823548"/>
              <a:gd name="connsiteY1-780" fmla="*/ 2402503 h 3569150"/>
              <a:gd name="connsiteX2-781" fmla="*/ 822956 w 823548"/>
              <a:gd name="connsiteY2-782" fmla="*/ 2042646 h 3569150"/>
              <a:gd name="connsiteX3-783" fmla="*/ 178322 w 823548"/>
              <a:gd name="connsiteY3-784" fmla="*/ 1806247 h 3569150"/>
              <a:gd name="connsiteX4-785" fmla="*/ 126482 w 823548"/>
              <a:gd name="connsiteY4-786" fmla="*/ 0 h 3569150"/>
              <a:gd name="connsiteX0-787" fmla="*/ 0 w 823548"/>
              <a:gd name="connsiteY0-788" fmla="*/ 3569150 h 3569150"/>
              <a:gd name="connsiteX1-789" fmla="*/ 823548 w 823548"/>
              <a:gd name="connsiteY1-790" fmla="*/ 2402503 h 3569150"/>
              <a:gd name="connsiteX2-791" fmla="*/ 822956 w 823548"/>
              <a:gd name="connsiteY2-792" fmla="*/ 2042646 h 3569150"/>
              <a:gd name="connsiteX3-793" fmla="*/ 149125 w 823548"/>
              <a:gd name="connsiteY3-794" fmla="*/ 1806247 h 3569150"/>
              <a:gd name="connsiteX4-795" fmla="*/ 126482 w 823548"/>
              <a:gd name="connsiteY4-796" fmla="*/ 0 h 3569150"/>
              <a:gd name="connsiteX0-797" fmla="*/ 0 w 823548"/>
              <a:gd name="connsiteY0-798" fmla="*/ 3569150 h 3569150"/>
              <a:gd name="connsiteX1-799" fmla="*/ 823548 w 823548"/>
              <a:gd name="connsiteY1-800" fmla="*/ 2402503 h 3569150"/>
              <a:gd name="connsiteX2-801" fmla="*/ 822956 w 823548"/>
              <a:gd name="connsiteY2-802" fmla="*/ 2042646 h 3569150"/>
              <a:gd name="connsiteX3-803" fmla="*/ 149125 w 823548"/>
              <a:gd name="connsiteY3-804" fmla="*/ 1829278 h 3569150"/>
              <a:gd name="connsiteX4-805" fmla="*/ 126482 w 823548"/>
              <a:gd name="connsiteY4-806" fmla="*/ 0 h 3569150"/>
              <a:gd name="connsiteX0-807" fmla="*/ 0 w 823548"/>
              <a:gd name="connsiteY0-808" fmla="*/ 3569150 h 3569150"/>
              <a:gd name="connsiteX1-809" fmla="*/ 823548 w 823548"/>
              <a:gd name="connsiteY1-810" fmla="*/ 2402503 h 3569150"/>
              <a:gd name="connsiteX2-811" fmla="*/ 822956 w 823548"/>
              <a:gd name="connsiteY2-812" fmla="*/ 2042646 h 3569150"/>
              <a:gd name="connsiteX3-813" fmla="*/ 149125 w 823548"/>
              <a:gd name="connsiteY3-814" fmla="*/ 1829278 h 3569150"/>
              <a:gd name="connsiteX4-815" fmla="*/ 126482 w 823548"/>
              <a:gd name="connsiteY4-816" fmla="*/ 0 h 3569150"/>
              <a:gd name="connsiteX0-817" fmla="*/ 0 w 823548"/>
              <a:gd name="connsiteY0-818" fmla="*/ 3574908 h 3574908"/>
              <a:gd name="connsiteX1-819" fmla="*/ 823548 w 823548"/>
              <a:gd name="connsiteY1-820" fmla="*/ 2408261 h 3574908"/>
              <a:gd name="connsiteX2-821" fmla="*/ 822956 w 823548"/>
              <a:gd name="connsiteY2-822" fmla="*/ 2048404 h 3574908"/>
              <a:gd name="connsiteX3-823" fmla="*/ 149125 w 823548"/>
              <a:gd name="connsiteY3-824" fmla="*/ 1835036 h 3574908"/>
              <a:gd name="connsiteX4-825" fmla="*/ 68088 w 823548"/>
              <a:gd name="connsiteY4-826" fmla="*/ 0 h 3574908"/>
              <a:gd name="connsiteX0-827" fmla="*/ 0 w 823548"/>
              <a:gd name="connsiteY0-828" fmla="*/ 3574908 h 3574908"/>
              <a:gd name="connsiteX1-829" fmla="*/ 823548 w 823548"/>
              <a:gd name="connsiteY1-830" fmla="*/ 2408261 h 3574908"/>
              <a:gd name="connsiteX2-831" fmla="*/ 822956 w 823548"/>
              <a:gd name="connsiteY2-832" fmla="*/ 2048404 h 3574908"/>
              <a:gd name="connsiteX3-833" fmla="*/ 134526 w 823548"/>
              <a:gd name="connsiteY3-834" fmla="*/ 1858067 h 3574908"/>
              <a:gd name="connsiteX4-835" fmla="*/ 68088 w 823548"/>
              <a:gd name="connsiteY4-836" fmla="*/ 0 h 3574908"/>
              <a:gd name="connsiteX0-837" fmla="*/ 0 w 823548"/>
              <a:gd name="connsiteY0-838" fmla="*/ 3580665 h 3580665"/>
              <a:gd name="connsiteX1-839" fmla="*/ 823548 w 823548"/>
              <a:gd name="connsiteY1-840" fmla="*/ 2414018 h 3580665"/>
              <a:gd name="connsiteX2-841" fmla="*/ 822956 w 823548"/>
              <a:gd name="connsiteY2-842" fmla="*/ 2054161 h 3580665"/>
              <a:gd name="connsiteX3-843" fmla="*/ 134526 w 823548"/>
              <a:gd name="connsiteY3-844" fmla="*/ 1863824 h 3580665"/>
              <a:gd name="connsiteX4-845" fmla="*/ 104584 w 823548"/>
              <a:gd name="connsiteY4-846" fmla="*/ 0 h 3580665"/>
              <a:gd name="connsiteX0-847" fmla="*/ 29101 w 718964"/>
              <a:gd name="connsiteY0-848" fmla="*/ 3359195 h 3359195"/>
              <a:gd name="connsiteX1-849" fmla="*/ 718964 w 718964"/>
              <a:gd name="connsiteY1-850" fmla="*/ 2414018 h 3359195"/>
              <a:gd name="connsiteX2-851" fmla="*/ 718372 w 718964"/>
              <a:gd name="connsiteY2-852" fmla="*/ 2054161 h 3359195"/>
              <a:gd name="connsiteX3-853" fmla="*/ 29942 w 718964"/>
              <a:gd name="connsiteY3-854" fmla="*/ 1863824 h 3359195"/>
              <a:gd name="connsiteX4-855" fmla="*/ 0 w 718964"/>
              <a:gd name="connsiteY4-856" fmla="*/ 0 h 3359195"/>
              <a:gd name="connsiteX0-857" fmla="*/ 15733 w 705596"/>
              <a:gd name="connsiteY0-858" fmla="*/ 2968987 h 2968987"/>
              <a:gd name="connsiteX1-859" fmla="*/ 705596 w 705596"/>
              <a:gd name="connsiteY1-860" fmla="*/ 2023810 h 2968987"/>
              <a:gd name="connsiteX2-861" fmla="*/ 705004 w 705596"/>
              <a:gd name="connsiteY2-862" fmla="*/ 1663953 h 2968987"/>
              <a:gd name="connsiteX3-863" fmla="*/ 16574 w 705596"/>
              <a:gd name="connsiteY3-864" fmla="*/ 1473616 h 2968987"/>
              <a:gd name="connsiteX4-865" fmla="*/ 0 w 705596"/>
              <a:gd name="connsiteY4-866" fmla="*/ 0 h 2968987"/>
              <a:gd name="connsiteX0-867" fmla="*/ 21024 w 710887"/>
              <a:gd name="connsiteY0-868" fmla="*/ 3027431 h 3027431"/>
              <a:gd name="connsiteX1-869" fmla="*/ 710887 w 710887"/>
              <a:gd name="connsiteY1-870" fmla="*/ 2082254 h 3027431"/>
              <a:gd name="connsiteX2-871" fmla="*/ 710295 w 710887"/>
              <a:gd name="connsiteY2-872" fmla="*/ 1722397 h 3027431"/>
              <a:gd name="connsiteX3-873" fmla="*/ 21865 w 710887"/>
              <a:gd name="connsiteY3-874" fmla="*/ 1532060 h 3027431"/>
              <a:gd name="connsiteX4-875" fmla="*/ 0 w 710887"/>
              <a:gd name="connsiteY4-876" fmla="*/ 0 h 3027431"/>
              <a:gd name="connsiteX0-877" fmla="*/ 34392 w 710887"/>
              <a:gd name="connsiteY0-878" fmla="*/ 2943061 h 2943061"/>
              <a:gd name="connsiteX1-879" fmla="*/ 710887 w 710887"/>
              <a:gd name="connsiteY1-880" fmla="*/ 2082254 h 2943061"/>
              <a:gd name="connsiteX2-881" fmla="*/ 710295 w 710887"/>
              <a:gd name="connsiteY2-882" fmla="*/ 1722397 h 2943061"/>
              <a:gd name="connsiteX3-883" fmla="*/ 21865 w 710887"/>
              <a:gd name="connsiteY3-884" fmla="*/ 1532060 h 2943061"/>
              <a:gd name="connsiteX4-885" fmla="*/ 0 w 710887"/>
              <a:gd name="connsiteY4-886" fmla="*/ 0 h 2943061"/>
              <a:gd name="connsiteX0-887" fmla="*/ 34392 w 710887"/>
              <a:gd name="connsiteY0-888" fmla="*/ 2943061 h 2943061"/>
              <a:gd name="connsiteX1-889" fmla="*/ 710887 w 710887"/>
              <a:gd name="connsiteY1-890" fmla="*/ 2082254 h 2943061"/>
              <a:gd name="connsiteX2-891" fmla="*/ 710295 w 710887"/>
              <a:gd name="connsiteY2-892" fmla="*/ 1722397 h 2943061"/>
              <a:gd name="connsiteX3-893" fmla="*/ 21865 w 710887"/>
              <a:gd name="connsiteY3-894" fmla="*/ 1532060 h 2943061"/>
              <a:gd name="connsiteX4-895" fmla="*/ 0 w 710887"/>
              <a:gd name="connsiteY4-896" fmla="*/ 0 h 294306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29" y="connsiteY4-130"/>
              </a:cxn>
            </a:cxnLst>
            <a:rect l="l" t="t" r="r" b="b"/>
            <a:pathLst>
              <a:path w="710887" h="2943061">
                <a:moveTo>
                  <a:pt x="34392" y="2943061"/>
                </a:moveTo>
                <a:cubicBezTo>
                  <a:pt x="643118" y="2216702"/>
                  <a:pt x="436371" y="2471136"/>
                  <a:pt x="710887" y="2082254"/>
                </a:cubicBezTo>
                <a:cubicBezTo>
                  <a:pt x="710690" y="1923079"/>
                  <a:pt x="710492" y="1881572"/>
                  <a:pt x="710295" y="1722397"/>
                </a:cubicBezTo>
                <a:cubicBezTo>
                  <a:pt x="566067" y="1680698"/>
                  <a:pt x="166093" y="1573759"/>
                  <a:pt x="21865" y="1532060"/>
                </a:cubicBezTo>
                <a:cubicBezTo>
                  <a:pt x="5542" y="849989"/>
                  <a:pt x="1676" y="727768"/>
                  <a:pt x="0" y="0"/>
                </a:cubicBezTo>
              </a:path>
            </a:pathLst>
          </a:custGeom>
          <a:ln w="12700">
            <a:solidFill>
              <a:schemeClr val="tx1"/>
            </a:solidFill>
            <a:tailEnd type="triangle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25" name="Group 224"/>
          <p:cNvGrpSpPr/>
          <p:nvPr/>
        </p:nvGrpSpPr>
        <p:grpSpPr>
          <a:xfrm>
            <a:off x="1672399" y="4825035"/>
            <a:ext cx="313044" cy="369332"/>
            <a:chOff x="418816" y="1964112"/>
            <a:chExt cx="313044" cy="369332"/>
          </a:xfrm>
        </p:grpSpPr>
        <p:sp>
          <p:nvSpPr>
            <p:cNvPr id="226" name="Oval 225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1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28" name="Group 227"/>
          <p:cNvGrpSpPr/>
          <p:nvPr/>
        </p:nvGrpSpPr>
        <p:grpSpPr>
          <a:xfrm>
            <a:off x="1765227" y="3717809"/>
            <a:ext cx="313044" cy="369332"/>
            <a:chOff x="418816" y="1964112"/>
            <a:chExt cx="313044" cy="369332"/>
          </a:xfrm>
        </p:grpSpPr>
        <p:sp>
          <p:nvSpPr>
            <p:cNvPr id="229" name="Oval 228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30" name="TextBox 229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2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31" name="Group 230"/>
          <p:cNvGrpSpPr/>
          <p:nvPr/>
        </p:nvGrpSpPr>
        <p:grpSpPr>
          <a:xfrm>
            <a:off x="1285507" y="2532088"/>
            <a:ext cx="313044" cy="369332"/>
            <a:chOff x="418816" y="1964112"/>
            <a:chExt cx="313044" cy="369332"/>
          </a:xfrm>
        </p:grpSpPr>
        <p:sp>
          <p:nvSpPr>
            <p:cNvPr id="232" name="Oval 231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33" name="TextBox 232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3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cxnSp>
        <p:nvCxnSpPr>
          <p:cNvPr id="4" name="Straight Arrow Connector 3"/>
          <p:cNvCxnSpPr/>
          <p:nvPr/>
        </p:nvCxnSpPr>
        <p:spPr bwMode="auto">
          <a:xfrm>
            <a:off x="1635543" y="1382172"/>
            <a:ext cx="36856" cy="1995939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</p:spPr>
      </p:cxnSp>
      <p:grpSp>
        <p:nvGrpSpPr>
          <p:cNvPr id="235" name="Group 234"/>
          <p:cNvGrpSpPr/>
          <p:nvPr/>
        </p:nvGrpSpPr>
        <p:grpSpPr>
          <a:xfrm>
            <a:off x="1506590" y="1883932"/>
            <a:ext cx="313044" cy="369332"/>
            <a:chOff x="418816" y="1964112"/>
            <a:chExt cx="313044" cy="369332"/>
          </a:xfrm>
        </p:grpSpPr>
        <p:sp>
          <p:nvSpPr>
            <p:cNvPr id="236" name="Oval 235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37" name="TextBox 236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4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238" name="Freeform 237"/>
          <p:cNvSpPr/>
          <p:nvPr/>
        </p:nvSpPr>
        <p:spPr>
          <a:xfrm>
            <a:off x="2295799" y="1680415"/>
            <a:ext cx="1029459" cy="3309980"/>
          </a:xfrm>
          <a:custGeom>
            <a:avLst/>
            <a:gdLst>
              <a:gd name="connsiteX0" fmla="*/ 3902322 w 3902322"/>
              <a:gd name="connsiteY0" fmla="*/ 0 h 449814"/>
              <a:gd name="connsiteX1" fmla="*/ 3452563 w 3902322"/>
              <a:gd name="connsiteY1" fmla="*/ 449814 h 449814"/>
              <a:gd name="connsiteX2" fmla="*/ 343934 w 3902322"/>
              <a:gd name="connsiteY2" fmla="*/ 423354 h 449814"/>
              <a:gd name="connsiteX3" fmla="*/ 0 w 3902322"/>
              <a:gd name="connsiteY3" fmla="*/ 39690 h 449814"/>
              <a:gd name="connsiteX0-1" fmla="*/ 3902322 w 3902322"/>
              <a:gd name="connsiteY0-2" fmla="*/ 0 h 423354"/>
              <a:gd name="connsiteX1-3" fmla="*/ 3565324 w 3902322"/>
              <a:gd name="connsiteY1-4" fmla="*/ 402338 h 423354"/>
              <a:gd name="connsiteX2-5" fmla="*/ 343934 w 3902322"/>
              <a:gd name="connsiteY2-6" fmla="*/ 423354 h 423354"/>
              <a:gd name="connsiteX3-7" fmla="*/ 0 w 3902322"/>
              <a:gd name="connsiteY3-8" fmla="*/ 39690 h 423354"/>
              <a:gd name="connsiteX0-9" fmla="*/ 3902322 w 3902322"/>
              <a:gd name="connsiteY0-10" fmla="*/ 0 h 423354"/>
              <a:gd name="connsiteX1-11" fmla="*/ 3600933 w 3902322"/>
              <a:gd name="connsiteY1-12" fmla="*/ 384535 h 423354"/>
              <a:gd name="connsiteX2-13" fmla="*/ 343934 w 3902322"/>
              <a:gd name="connsiteY2-14" fmla="*/ 423354 h 423354"/>
              <a:gd name="connsiteX3-15" fmla="*/ 0 w 3902322"/>
              <a:gd name="connsiteY3-16" fmla="*/ 39690 h 423354"/>
              <a:gd name="connsiteX0-17" fmla="*/ 3943865 w 3943865"/>
              <a:gd name="connsiteY0-18" fmla="*/ 1851 h 383664"/>
              <a:gd name="connsiteX1-19" fmla="*/ 3600933 w 3943865"/>
              <a:gd name="connsiteY1-20" fmla="*/ 344845 h 383664"/>
              <a:gd name="connsiteX2-21" fmla="*/ 343934 w 3943865"/>
              <a:gd name="connsiteY2-22" fmla="*/ 383664 h 383664"/>
              <a:gd name="connsiteX3-23" fmla="*/ 0 w 3943865"/>
              <a:gd name="connsiteY3-24" fmla="*/ 0 h 383664"/>
              <a:gd name="connsiteX0-25" fmla="*/ 4015082 w 4015082"/>
              <a:gd name="connsiteY0-26" fmla="*/ 29941 h 383664"/>
              <a:gd name="connsiteX1-27" fmla="*/ 3600933 w 4015082"/>
              <a:gd name="connsiteY1-28" fmla="*/ 344845 h 383664"/>
              <a:gd name="connsiteX2-29" fmla="*/ 343934 w 4015082"/>
              <a:gd name="connsiteY2-30" fmla="*/ 383664 h 383664"/>
              <a:gd name="connsiteX3-31" fmla="*/ 0 w 4015082"/>
              <a:gd name="connsiteY3-32" fmla="*/ 0 h 383664"/>
              <a:gd name="connsiteX0-33" fmla="*/ 4187190 w 4187190"/>
              <a:gd name="connsiteY0-34" fmla="*/ 15896 h 369619"/>
              <a:gd name="connsiteX1-35" fmla="*/ 3773041 w 4187190"/>
              <a:gd name="connsiteY1-36" fmla="*/ 330800 h 369619"/>
              <a:gd name="connsiteX2-37" fmla="*/ 516042 w 4187190"/>
              <a:gd name="connsiteY2-38" fmla="*/ 369619 h 369619"/>
              <a:gd name="connsiteX3-39" fmla="*/ 0 w 4187190"/>
              <a:gd name="connsiteY3-40" fmla="*/ 0 h 369619"/>
              <a:gd name="connsiteX0-41" fmla="*/ 4187190 w 4187190"/>
              <a:gd name="connsiteY0-42" fmla="*/ 15896 h 369619"/>
              <a:gd name="connsiteX1-43" fmla="*/ 3749302 w 4187190"/>
              <a:gd name="connsiteY1-44" fmla="*/ 349527 h 369619"/>
              <a:gd name="connsiteX2-45" fmla="*/ 516042 w 4187190"/>
              <a:gd name="connsiteY2-46" fmla="*/ 369619 h 369619"/>
              <a:gd name="connsiteX3-47" fmla="*/ 0 w 4187190"/>
              <a:gd name="connsiteY3-48" fmla="*/ 0 h 369619"/>
              <a:gd name="connsiteX0-49" fmla="*/ 0 w 6265284"/>
              <a:gd name="connsiteY0-50" fmla="*/ 0 h 1092877"/>
              <a:gd name="connsiteX1-51" fmla="*/ 6265284 w 6265284"/>
              <a:gd name="connsiteY1-52" fmla="*/ 1072785 h 1092877"/>
              <a:gd name="connsiteX2-53" fmla="*/ 3032024 w 6265284"/>
              <a:gd name="connsiteY2-54" fmla="*/ 1092877 h 1092877"/>
              <a:gd name="connsiteX3-55" fmla="*/ 2515982 w 6265284"/>
              <a:gd name="connsiteY3-56" fmla="*/ 723258 h 1092877"/>
              <a:gd name="connsiteX0-57" fmla="*/ 0 w 3032024"/>
              <a:gd name="connsiteY0-58" fmla="*/ 1193950 h 2286827"/>
              <a:gd name="connsiteX1-59" fmla="*/ 1581391 w 3032024"/>
              <a:gd name="connsiteY1-60" fmla="*/ 0 h 2286827"/>
              <a:gd name="connsiteX2-61" fmla="*/ 3032024 w 3032024"/>
              <a:gd name="connsiteY2-62" fmla="*/ 2286827 h 2286827"/>
              <a:gd name="connsiteX3-63" fmla="*/ 2515982 w 3032024"/>
              <a:gd name="connsiteY3-64" fmla="*/ 1917208 h 2286827"/>
              <a:gd name="connsiteX0-65" fmla="*/ 0 w 2515982"/>
              <a:gd name="connsiteY0-66" fmla="*/ 1896586 h 2619844"/>
              <a:gd name="connsiteX1-67" fmla="*/ 1581391 w 2515982"/>
              <a:gd name="connsiteY1-68" fmla="*/ 702636 h 2619844"/>
              <a:gd name="connsiteX2-69" fmla="*/ 1241736 w 2515982"/>
              <a:gd name="connsiteY2-70" fmla="*/ 0 h 2619844"/>
              <a:gd name="connsiteX3-71" fmla="*/ 2515982 w 2515982"/>
              <a:gd name="connsiteY3-72" fmla="*/ 2619844 h 2619844"/>
              <a:gd name="connsiteX0-73" fmla="*/ 0 w 1581391"/>
              <a:gd name="connsiteY0-74" fmla="*/ 2890379 h 2890379"/>
              <a:gd name="connsiteX1-75" fmla="*/ 1581391 w 1581391"/>
              <a:gd name="connsiteY1-76" fmla="*/ 1696429 h 2890379"/>
              <a:gd name="connsiteX2-77" fmla="*/ 1241736 w 1581391"/>
              <a:gd name="connsiteY2-78" fmla="*/ 993793 h 2890379"/>
              <a:gd name="connsiteX3-79" fmla="*/ 1579203 w 1581391"/>
              <a:gd name="connsiteY3-80" fmla="*/ 0 h 2890379"/>
              <a:gd name="connsiteX0-81" fmla="*/ 0 w 1581391"/>
              <a:gd name="connsiteY0-82" fmla="*/ 2973211 h 2973211"/>
              <a:gd name="connsiteX1-83" fmla="*/ 1581391 w 1581391"/>
              <a:gd name="connsiteY1-84" fmla="*/ 1779261 h 2973211"/>
              <a:gd name="connsiteX2-85" fmla="*/ 1241736 w 1581391"/>
              <a:gd name="connsiteY2-86" fmla="*/ 1076625 h 2973211"/>
              <a:gd name="connsiteX3-87" fmla="*/ 1229193 w 1581391"/>
              <a:gd name="connsiteY3-88" fmla="*/ 0 h 2973211"/>
              <a:gd name="connsiteX0-89" fmla="*/ 0 w 1581391"/>
              <a:gd name="connsiteY0-90" fmla="*/ 3276927 h 3276927"/>
              <a:gd name="connsiteX1-91" fmla="*/ 1581391 w 1581391"/>
              <a:gd name="connsiteY1-92" fmla="*/ 2082977 h 3276927"/>
              <a:gd name="connsiteX2-93" fmla="*/ 1241736 w 1581391"/>
              <a:gd name="connsiteY2-94" fmla="*/ 1380341 h 3276927"/>
              <a:gd name="connsiteX3-95" fmla="*/ 1249193 w 1581391"/>
              <a:gd name="connsiteY3-96" fmla="*/ 0 h 3276927"/>
              <a:gd name="connsiteX0-97" fmla="*/ 0 w 1581391"/>
              <a:gd name="connsiteY0-98" fmla="*/ 2973211 h 2973211"/>
              <a:gd name="connsiteX1-99" fmla="*/ 1581391 w 1581391"/>
              <a:gd name="connsiteY1-100" fmla="*/ 1779261 h 2973211"/>
              <a:gd name="connsiteX2-101" fmla="*/ 1241736 w 1581391"/>
              <a:gd name="connsiteY2-102" fmla="*/ 1076625 h 2973211"/>
              <a:gd name="connsiteX3-103" fmla="*/ 1234193 w 1581391"/>
              <a:gd name="connsiteY3-104" fmla="*/ 0 h 2973211"/>
              <a:gd name="connsiteX0-105" fmla="*/ 0 w 1581391"/>
              <a:gd name="connsiteY0-106" fmla="*/ 3008710 h 3008710"/>
              <a:gd name="connsiteX1-107" fmla="*/ 1581391 w 1581391"/>
              <a:gd name="connsiteY1-108" fmla="*/ 1814760 h 3008710"/>
              <a:gd name="connsiteX2-109" fmla="*/ 1241736 w 1581391"/>
              <a:gd name="connsiteY2-110" fmla="*/ 1112124 h 3008710"/>
              <a:gd name="connsiteX3-111" fmla="*/ 1239193 w 1581391"/>
              <a:gd name="connsiteY3-112" fmla="*/ 0 h 3008710"/>
              <a:gd name="connsiteX0-113" fmla="*/ 0 w 1581391"/>
              <a:gd name="connsiteY0-114" fmla="*/ 3008710 h 3008710"/>
              <a:gd name="connsiteX1-115" fmla="*/ 1581391 w 1581391"/>
              <a:gd name="connsiteY1-116" fmla="*/ 1814760 h 3008710"/>
              <a:gd name="connsiteX2-117" fmla="*/ 1320792 w 1581391"/>
              <a:gd name="connsiteY2-118" fmla="*/ 1270181 h 3008710"/>
              <a:gd name="connsiteX3-119" fmla="*/ 1241736 w 1581391"/>
              <a:gd name="connsiteY3-120" fmla="*/ 1112124 h 3008710"/>
              <a:gd name="connsiteX4" fmla="*/ 1239193 w 1581391"/>
              <a:gd name="connsiteY4" fmla="*/ 0 h 3008710"/>
              <a:gd name="connsiteX0-121" fmla="*/ 0 w 1581391"/>
              <a:gd name="connsiteY0-122" fmla="*/ 3008710 h 3008710"/>
              <a:gd name="connsiteX1-123" fmla="*/ 1581391 w 1581391"/>
              <a:gd name="connsiteY1-124" fmla="*/ 1814760 h 3008710"/>
              <a:gd name="connsiteX2-125" fmla="*/ 1565798 w 1581391"/>
              <a:gd name="connsiteY2-126" fmla="*/ 1270181 h 3008710"/>
              <a:gd name="connsiteX3-127" fmla="*/ 1241736 w 1581391"/>
              <a:gd name="connsiteY3-128" fmla="*/ 1112124 h 3008710"/>
              <a:gd name="connsiteX4-129" fmla="*/ 1239193 w 1581391"/>
              <a:gd name="connsiteY4-130" fmla="*/ 0 h 3008710"/>
              <a:gd name="connsiteX0-131" fmla="*/ 0 w 1581391"/>
              <a:gd name="connsiteY0-132" fmla="*/ 3008710 h 3008710"/>
              <a:gd name="connsiteX1-133" fmla="*/ 1581391 w 1581391"/>
              <a:gd name="connsiteY1-134" fmla="*/ 1747705 h 3008710"/>
              <a:gd name="connsiteX2-135" fmla="*/ 1565798 w 1581391"/>
              <a:gd name="connsiteY2-136" fmla="*/ 1270181 h 3008710"/>
              <a:gd name="connsiteX3-137" fmla="*/ 1241736 w 1581391"/>
              <a:gd name="connsiteY3-138" fmla="*/ 1112124 h 3008710"/>
              <a:gd name="connsiteX4-139" fmla="*/ 1239193 w 1581391"/>
              <a:gd name="connsiteY4-140" fmla="*/ 0 h 3008710"/>
              <a:gd name="connsiteX0-141" fmla="*/ 0 w 1566390"/>
              <a:gd name="connsiteY0-142" fmla="*/ 3008710 h 3008710"/>
              <a:gd name="connsiteX1-143" fmla="*/ 1566390 w 1566390"/>
              <a:gd name="connsiteY1-144" fmla="*/ 1747705 h 3008710"/>
              <a:gd name="connsiteX2-145" fmla="*/ 1565798 w 1566390"/>
              <a:gd name="connsiteY2-146" fmla="*/ 1270181 h 3008710"/>
              <a:gd name="connsiteX3-147" fmla="*/ 1241736 w 1566390"/>
              <a:gd name="connsiteY3-148" fmla="*/ 1112124 h 3008710"/>
              <a:gd name="connsiteX4-149" fmla="*/ 1239193 w 1566390"/>
              <a:gd name="connsiteY4-150" fmla="*/ 0 h 3008710"/>
              <a:gd name="connsiteX0-151" fmla="*/ 0 w 1766395"/>
              <a:gd name="connsiteY0-152" fmla="*/ 2988988 h 2988988"/>
              <a:gd name="connsiteX1-153" fmla="*/ 1766395 w 1766395"/>
              <a:gd name="connsiteY1-154" fmla="*/ 1747705 h 2988988"/>
              <a:gd name="connsiteX2-155" fmla="*/ 1765803 w 1766395"/>
              <a:gd name="connsiteY2-156" fmla="*/ 1270181 h 2988988"/>
              <a:gd name="connsiteX3-157" fmla="*/ 1441741 w 1766395"/>
              <a:gd name="connsiteY3-158" fmla="*/ 1112124 h 2988988"/>
              <a:gd name="connsiteX4-159" fmla="*/ 1439198 w 1766395"/>
              <a:gd name="connsiteY4-160" fmla="*/ 0 h 2988988"/>
              <a:gd name="connsiteX0-161" fmla="*/ 0 w 1766395"/>
              <a:gd name="connsiteY0-162" fmla="*/ 2988988 h 2988988"/>
              <a:gd name="connsiteX1-163" fmla="*/ 1766395 w 1766395"/>
              <a:gd name="connsiteY1-164" fmla="*/ 1747705 h 2988988"/>
              <a:gd name="connsiteX2-165" fmla="*/ 579217 w 1766395"/>
              <a:gd name="connsiteY2-166" fmla="*/ 1319458 h 2988988"/>
              <a:gd name="connsiteX3-167" fmla="*/ 1441741 w 1766395"/>
              <a:gd name="connsiteY3-168" fmla="*/ 1112124 h 2988988"/>
              <a:gd name="connsiteX4-169" fmla="*/ 1439198 w 1766395"/>
              <a:gd name="connsiteY4-170" fmla="*/ 0 h 2988988"/>
              <a:gd name="connsiteX0-171" fmla="*/ 0 w 1442252"/>
              <a:gd name="connsiteY0-172" fmla="*/ 2988988 h 2988988"/>
              <a:gd name="connsiteX1-173" fmla="*/ 621443 w 1442252"/>
              <a:gd name="connsiteY1-174" fmla="*/ 1829833 h 2988988"/>
              <a:gd name="connsiteX2-175" fmla="*/ 579217 w 1442252"/>
              <a:gd name="connsiteY2-176" fmla="*/ 1319458 h 2988988"/>
              <a:gd name="connsiteX3-177" fmla="*/ 1441741 w 1442252"/>
              <a:gd name="connsiteY3-178" fmla="*/ 1112124 h 2988988"/>
              <a:gd name="connsiteX4-179" fmla="*/ 1439198 w 1442252"/>
              <a:gd name="connsiteY4-180" fmla="*/ 0 h 2988988"/>
              <a:gd name="connsiteX0-181" fmla="*/ 0 w 1442252"/>
              <a:gd name="connsiteY0-182" fmla="*/ 2988988 h 2988988"/>
              <a:gd name="connsiteX1-183" fmla="*/ 621443 w 1442252"/>
              <a:gd name="connsiteY1-184" fmla="*/ 1829833 h 2988988"/>
              <a:gd name="connsiteX2-185" fmla="*/ 579217 w 1442252"/>
              <a:gd name="connsiteY2-186" fmla="*/ 1319458 h 2988988"/>
              <a:gd name="connsiteX3-187" fmla="*/ 1441741 w 1442252"/>
              <a:gd name="connsiteY3-188" fmla="*/ 1112124 h 2988988"/>
              <a:gd name="connsiteX4-189" fmla="*/ 1439198 w 1442252"/>
              <a:gd name="connsiteY4-190" fmla="*/ 0 h 2988988"/>
              <a:gd name="connsiteX0-191" fmla="*/ 0 w 1442252"/>
              <a:gd name="connsiteY0-192" fmla="*/ 2988988 h 2988988"/>
              <a:gd name="connsiteX1-193" fmla="*/ 608074 w 1442252"/>
              <a:gd name="connsiteY1-194" fmla="*/ 1780618 h 2988988"/>
              <a:gd name="connsiteX2-195" fmla="*/ 579217 w 1442252"/>
              <a:gd name="connsiteY2-196" fmla="*/ 1319458 h 2988988"/>
              <a:gd name="connsiteX3-197" fmla="*/ 1441741 w 1442252"/>
              <a:gd name="connsiteY3-198" fmla="*/ 1112124 h 2988988"/>
              <a:gd name="connsiteX4-199" fmla="*/ 1439198 w 1442252"/>
              <a:gd name="connsiteY4-200" fmla="*/ 0 h 2988988"/>
              <a:gd name="connsiteX0-201" fmla="*/ 0 w 1442252"/>
              <a:gd name="connsiteY0-202" fmla="*/ 2988988 h 2988988"/>
              <a:gd name="connsiteX1-203" fmla="*/ 608074 w 1442252"/>
              <a:gd name="connsiteY1-204" fmla="*/ 1780618 h 2988988"/>
              <a:gd name="connsiteX2-205" fmla="*/ 579217 w 1442252"/>
              <a:gd name="connsiteY2-206" fmla="*/ 1319458 h 2988988"/>
              <a:gd name="connsiteX3-207" fmla="*/ 1441741 w 1442252"/>
              <a:gd name="connsiteY3-208" fmla="*/ 1112124 h 2988988"/>
              <a:gd name="connsiteX4-209" fmla="*/ 1439198 w 1442252"/>
              <a:gd name="connsiteY4-210" fmla="*/ 0 h 2988988"/>
              <a:gd name="connsiteX0-211" fmla="*/ 0 w 1442252"/>
              <a:gd name="connsiteY0-212" fmla="*/ 2988988 h 2988988"/>
              <a:gd name="connsiteX1-213" fmla="*/ 585794 w 1442252"/>
              <a:gd name="connsiteY1-214" fmla="*/ 1780618 h 2988988"/>
              <a:gd name="connsiteX2-215" fmla="*/ 579217 w 1442252"/>
              <a:gd name="connsiteY2-216" fmla="*/ 1319458 h 2988988"/>
              <a:gd name="connsiteX3-217" fmla="*/ 1441741 w 1442252"/>
              <a:gd name="connsiteY3-218" fmla="*/ 1112124 h 2988988"/>
              <a:gd name="connsiteX4-219" fmla="*/ 1439198 w 1442252"/>
              <a:gd name="connsiteY4-220" fmla="*/ 0 h 2988988"/>
              <a:gd name="connsiteX0-221" fmla="*/ 0 w 1442252"/>
              <a:gd name="connsiteY0-222" fmla="*/ 2988988 h 2988988"/>
              <a:gd name="connsiteX1-223" fmla="*/ 585794 w 1442252"/>
              <a:gd name="connsiteY1-224" fmla="*/ 1714700 h 2988988"/>
              <a:gd name="connsiteX2-225" fmla="*/ 579217 w 1442252"/>
              <a:gd name="connsiteY2-226" fmla="*/ 1319458 h 2988988"/>
              <a:gd name="connsiteX3-227" fmla="*/ 1441741 w 1442252"/>
              <a:gd name="connsiteY3-228" fmla="*/ 1112124 h 2988988"/>
              <a:gd name="connsiteX4-229" fmla="*/ 1439198 w 1442252"/>
              <a:gd name="connsiteY4-230" fmla="*/ 0 h 2988988"/>
              <a:gd name="connsiteX0-231" fmla="*/ 0 w 2035489"/>
              <a:gd name="connsiteY0-232" fmla="*/ 2876928 h 2876928"/>
              <a:gd name="connsiteX1-233" fmla="*/ 1179031 w 2035489"/>
              <a:gd name="connsiteY1-234" fmla="*/ 1714700 h 2876928"/>
              <a:gd name="connsiteX2-235" fmla="*/ 1172454 w 2035489"/>
              <a:gd name="connsiteY2-236" fmla="*/ 1319458 h 2876928"/>
              <a:gd name="connsiteX3-237" fmla="*/ 2034978 w 2035489"/>
              <a:gd name="connsiteY3-238" fmla="*/ 1112124 h 2876928"/>
              <a:gd name="connsiteX4-239" fmla="*/ 2032435 w 2035489"/>
              <a:gd name="connsiteY4-240" fmla="*/ 0 h 2876928"/>
              <a:gd name="connsiteX0-241" fmla="*/ 0 w 2095517"/>
              <a:gd name="connsiteY0-242" fmla="*/ 2876928 h 2876928"/>
              <a:gd name="connsiteX1-243" fmla="*/ 1179031 w 2095517"/>
              <a:gd name="connsiteY1-244" fmla="*/ 1714700 h 2876928"/>
              <a:gd name="connsiteX2-245" fmla="*/ 1172454 w 2095517"/>
              <a:gd name="connsiteY2-246" fmla="*/ 1319458 h 2876928"/>
              <a:gd name="connsiteX3-247" fmla="*/ 2095451 w 2095517"/>
              <a:gd name="connsiteY3-248" fmla="*/ 1525541 h 2876928"/>
              <a:gd name="connsiteX4-249" fmla="*/ 2032435 w 2095517"/>
              <a:gd name="connsiteY4-250" fmla="*/ 0 h 2876928"/>
              <a:gd name="connsiteX0-251" fmla="*/ 0 w 2095517"/>
              <a:gd name="connsiteY0-252" fmla="*/ 2876928 h 2876928"/>
              <a:gd name="connsiteX1-253" fmla="*/ 1179031 w 2095517"/>
              <a:gd name="connsiteY1-254" fmla="*/ 1714700 h 2876928"/>
              <a:gd name="connsiteX2-255" fmla="*/ 1757025 w 2095517"/>
              <a:gd name="connsiteY2-256" fmla="*/ 2019085 h 2876928"/>
              <a:gd name="connsiteX3-257" fmla="*/ 2095451 w 2095517"/>
              <a:gd name="connsiteY3-258" fmla="*/ 1525541 h 2876928"/>
              <a:gd name="connsiteX4-259" fmla="*/ 2032435 w 2095517"/>
              <a:gd name="connsiteY4-260" fmla="*/ 0 h 2876928"/>
              <a:gd name="connsiteX0-261" fmla="*/ 0 w 2095517"/>
              <a:gd name="connsiteY0-262" fmla="*/ 2876928 h 2876928"/>
              <a:gd name="connsiteX1-263" fmla="*/ 1058086 w 2095517"/>
              <a:gd name="connsiteY1-264" fmla="*/ 2128116 h 2876928"/>
              <a:gd name="connsiteX2-265" fmla="*/ 1757025 w 2095517"/>
              <a:gd name="connsiteY2-266" fmla="*/ 2019085 h 2876928"/>
              <a:gd name="connsiteX3-267" fmla="*/ 2095451 w 2095517"/>
              <a:gd name="connsiteY3-268" fmla="*/ 1525541 h 2876928"/>
              <a:gd name="connsiteX4-269" fmla="*/ 2032435 w 2095517"/>
              <a:gd name="connsiteY4-270" fmla="*/ 0 h 2876928"/>
              <a:gd name="connsiteX0-271" fmla="*/ 0 w 1732679"/>
              <a:gd name="connsiteY0-272" fmla="*/ 3528853 h 3528853"/>
              <a:gd name="connsiteX1-273" fmla="*/ 695248 w 1732679"/>
              <a:gd name="connsiteY1-274" fmla="*/ 2128116 h 3528853"/>
              <a:gd name="connsiteX2-275" fmla="*/ 1394187 w 1732679"/>
              <a:gd name="connsiteY2-276" fmla="*/ 2019085 h 3528853"/>
              <a:gd name="connsiteX3-277" fmla="*/ 1732613 w 1732679"/>
              <a:gd name="connsiteY3-278" fmla="*/ 1525541 h 3528853"/>
              <a:gd name="connsiteX4-279" fmla="*/ 1669597 w 1732679"/>
              <a:gd name="connsiteY4-280" fmla="*/ 0 h 3528853"/>
              <a:gd name="connsiteX0-281" fmla="*/ 0 w 1732679"/>
              <a:gd name="connsiteY0-282" fmla="*/ 3528853 h 3528853"/>
              <a:gd name="connsiteX1-283" fmla="*/ 695248 w 1732679"/>
              <a:gd name="connsiteY1-284" fmla="*/ 2128116 h 3528853"/>
              <a:gd name="connsiteX2-285" fmla="*/ 1394187 w 1732679"/>
              <a:gd name="connsiteY2-286" fmla="*/ 2019085 h 3528853"/>
              <a:gd name="connsiteX3-287" fmla="*/ 1732613 w 1732679"/>
              <a:gd name="connsiteY3-288" fmla="*/ 1525541 h 3528853"/>
              <a:gd name="connsiteX4-289" fmla="*/ 1669597 w 1732679"/>
              <a:gd name="connsiteY4-290" fmla="*/ 0 h 3528853"/>
              <a:gd name="connsiteX0-291" fmla="*/ 0 w 1732679"/>
              <a:gd name="connsiteY0-292" fmla="*/ 3528853 h 3528853"/>
              <a:gd name="connsiteX1-293" fmla="*/ 695248 w 1732679"/>
              <a:gd name="connsiteY1-294" fmla="*/ 2128116 h 3528853"/>
              <a:gd name="connsiteX2-295" fmla="*/ 1394187 w 1732679"/>
              <a:gd name="connsiteY2-296" fmla="*/ 2019085 h 3528853"/>
              <a:gd name="connsiteX3-297" fmla="*/ 1732613 w 1732679"/>
              <a:gd name="connsiteY3-298" fmla="*/ 1525541 h 3528853"/>
              <a:gd name="connsiteX4-299" fmla="*/ 1669597 w 1732679"/>
              <a:gd name="connsiteY4-300" fmla="*/ 0 h 3528853"/>
              <a:gd name="connsiteX0-301" fmla="*/ 0 w 1732679"/>
              <a:gd name="connsiteY0-302" fmla="*/ 3528853 h 3528853"/>
              <a:gd name="connsiteX1-303" fmla="*/ 695248 w 1732679"/>
              <a:gd name="connsiteY1-304" fmla="*/ 2128116 h 3528853"/>
              <a:gd name="connsiteX2-305" fmla="*/ 1394187 w 1732679"/>
              <a:gd name="connsiteY2-306" fmla="*/ 2064629 h 3528853"/>
              <a:gd name="connsiteX3-307" fmla="*/ 1732613 w 1732679"/>
              <a:gd name="connsiteY3-308" fmla="*/ 1525541 h 3528853"/>
              <a:gd name="connsiteX4-309" fmla="*/ 1669597 w 1732679"/>
              <a:gd name="connsiteY4-310" fmla="*/ 0 h 3528853"/>
              <a:gd name="connsiteX0-311" fmla="*/ 0 w 1732679"/>
              <a:gd name="connsiteY0-312" fmla="*/ 3528853 h 3528853"/>
              <a:gd name="connsiteX1-313" fmla="*/ 695248 w 1732679"/>
              <a:gd name="connsiteY1-314" fmla="*/ 2128116 h 3528853"/>
              <a:gd name="connsiteX2-315" fmla="*/ 1394187 w 1732679"/>
              <a:gd name="connsiteY2-316" fmla="*/ 2064629 h 3528853"/>
              <a:gd name="connsiteX3-317" fmla="*/ 1732613 w 1732679"/>
              <a:gd name="connsiteY3-318" fmla="*/ 1525541 h 3528853"/>
              <a:gd name="connsiteX4-319" fmla="*/ 1669597 w 1732679"/>
              <a:gd name="connsiteY4-320" fmla="*/ 0 h 3528853"/>
              <a:gd name="connsiteX0-321" fmla="*/ 0 w 1732679"/>
              <a:gd name="connsiteY0-322" fmla="*/ 3528853 h 3528853"/>
              <a:gd name="connsiteX1-323" fmla="*/ 703415 w 1732679"/>
              <a:gd name="connsiteY1-324" fmla="*/ 2070128 h 3528853"/>
              <a:gd name="connsiteX2-325" fmla="*/ 1394187 w 1732679"/>
              <a:gd name="connsiteY2-326" fmla="*/ 2064629 h 3528853"/>
              <a:gd name="connsiteX3-327" fmla="*/ 1732613 w 1732679"/>
              <a:gd name="connsiteY3-328" fmla="*/ 1525541 h 3528853"/>
              <a:gd name="connsiteX4-329" fmla="*/ 1669597 w 1732679"/>
              <a:gd name="connsiteY4-330" fmla="*/ 0 h 3528853"/>
              <a:gd name="connsiteX0-331" fmla="*/ 0 w 1732679"/>
              <a:gd name="connsiteY0-332" fmla="*/ 3528853 h 3528853"/>
              <a:gd name="connsiteX1-333" fmla="*/ 703415 w 1732679"/>
              <a:gd name="connsiteY1-334" fmla="*/ 2070128 h 3528853"/>
              <a:gd name="connsiteX2-335" fmla="*/ 1394187 w 1732679"/>
              <a:gd name="connsiteY2-336" fmla="*/ 2064629 h 3528853"/>
              <a:gd name="connsiteX3-337" fmla="*/ 1732613 w 1732679"/>
              <a:gd name="connsiteY3-338" fmla="*/ 1525541 h 3528853"/>
              <a:gd name="connsiteX4-339" fmla="*/ 1669597 w 1732679"/>
              <a:gd name="connsiteY4-340" fmla="*/ 0 h 3528853"/>
              <a:gd name="connsiteX0-341" fmla="*/ 0 w 1732679"/>
              <a:gd name="connsiteY0-342" fmla="*/ 3528853 h 3528853"/>
              <a:gd name="connsiteX1-343" fmla="*/ 703415 w 1732679"/>
              <a:gd name="connsiteY1-344" fmla="*/ 2070128 h 3528853"/>
              <a:gd name="connsiteX2-345" fmla="*/ 1394187 w 1732679"/>
              <a:gd name="connsiteY2-346" fmla="*/ 2064629 h 3528853"/>
              <a:gd name="connsiteX3-347" fmla="*/ 1732613 w 1732679"/>
              <a:gd name="connsiteY3-348" fmla="*/ 1525541 h 3528853"/>
              <a:gd name="connsiteX4-349" fmla="*/ 1669597 w 1732679"/>
              <a:gd name="connsiteY4-350" fmla="*/ 0 h 3528853"/>
              <a:gd name="connsiteX0-351" fmla="*/ 19366 w 1029264"/>
              <a:gd name="connsiteY0-352" fmla="*/ 2961861 h 2961861"/>
              <a:gd name="connsiteX1-353" fmla="*/ 0 w 1029264"/>
              <a:gd name="connsiteY1-354" fmla="*/ 2070128 h 2961861"/>
              <a:gd name="connsiteX2-355" fmla="*/ 690772 w 1029264"/>
              <a:gd name="connsiteY2-356" fmla="*/ 2064629 h 2961861"/>
              <a:gd name="connsiteX3-357" fmla="*/ 1029198 w 1029264"/>
              <a:gd name="connsiteY3-358" fmla="*/ 1525541 h 2961861"/>
              <a:gd name="connsiteX4-359" fmla="*/ 966182 w 1029264"/>
              <a:gd name="connsiteY4-360" fmla="*/ 0 h 2961861"/>
              <a:gd name="connsiteX0-361" fmla="*/ 19366 w 1029276"/>
              <a:gd name="connsiteY0-362" fmla="*/ 2611201 h 2611201"/>
              <a:gd name="connsiteX1-363" fmla="*/ 0 w 1029276"/>
              <a:gd name="connsiteY1-364" fmla="*/ 1719468 h 2611201"/>
              <a:gd name="connsiteX2-365" fmla="*/ 690772 w 1029276"/>
              <a:gd name="connsiteY2-366" fmla="*/ 1713969 h 2611201"/>
              <a:gd name="connsiteX3-367" fmla="*/ 1029198 w 1029276"/>
              <a:gd name="connsiteY3-368" fmla="*/ 1174881 h 2611201"/>
              <a:gd name="connsiteX4-369" fmla="*/ 976765 w 1029276"/>
              <a:gd name="connsiteY4-370" fmla="*/ 0 h 2611201"/>
              <a:gd name="connsiteX0-371" fmla="*/ 19366 w 1029459"/>
              <a:gd name="connsiteY0-372" fmla="*/ 2611201 h 2611201"/>
              <a:gd name="connsiteX1-373" fmla="*/ 0 w 1029459"/>
              <a:gd name="connsiteY1-374" fmla="*/ 1719468 h 2611201"/>
              <a:gd name="connsiteX2-375" fmla="*/ 690772 w 1029459"/>
              <a:gd name="connsiteY2-376" fmla="*/ 1713969 h 2611201"/>
              <a:gd name="connsiteX3-377" fmla="*/ 1029198 w 1029459"/>
              <a:gd name="connsiteY3-378" fmla="*/ 1174881 h 2611201"/>
              <a:gd name="connsiteX4-379" fmla="*/ 976765 w 1029459"/>
              <a:gd name="connsiteY4-380" fmla="*/ 0 h 26112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29" y="connsiteY4-130"/>
              </a:cxn>
            </a:cxnLst>
            <a:rect l="l" t="t" r="r" b="b"/>
            <a:pathLst>
              <a:path w="1029459" h="2611201">
                <a:moveTo>
                  <a:pt x="19366" y="2611201"/>
                </a:moveTo>
                <a:lnTo>
                  <a:pt x="0" y="1719468"/>
                </a:lnTo>
                <a:lnTo>
                  <a:pt x="690772" y="1713969"/>
                </a:lnTo>
                <a:cubicBezTo>
                  <a:pt x="953779" y="1301650"/>
                  <a:pt x="837892" y="1502072"/>
                  <a:pt x="1029198" y="1174881"/>
                </a:cubicBezTo>
                <a:cubicBezTo>
                  <a:pt x="1031684" y="714767"/>
                  <a:pt x="1016613" y="902614"/>
                  <a:pt x="976765" y="0"/>
                </a:cubicBezTo>
              </a:path>
            </a:pathLst>
          </a:custGeom>
          <a:ln w="12700">
            <a:solidFill>
              <a:schemeClr val="tx1"/>
            </a:solidFill>
            <a:headEnd type="triangle"/>
            <a:tailEnd type="none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39" name="Straight Arrow Connector 238"/>
          <p:cNvCxnSpPr/>
          <p:nvPr/>
        </p:nvCxnSpPr>
        <p:spPr bwMode="auto">
          <a:xfrm>
            <a:off x="2334047" y="4796373"/>
            <a:ext cx="165857" cy="44403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/>
            <a:tailEnd type="triangle"/>
          </a:ln>
          <a:effectLst/>
        </p:spPr>
      </p:cxnSp>
      <p:cxnSp>
        <p:nvCxnSpPr>
          <p:cNvPr id="243" name="Straight Arrow Connector 242"/>
          <p:cNvCxnSpPr/>
          <p:nvPr/>
        </p:nvCxnSpPr>
        <p:spPr bwMode="auto">
          <a:xfrm flipH="1">
            <a:off x="1630957" y="4825035"/>
            <a:ext cx="697629" cy="76295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/>
            <a:tailEnd type="triangle"/>
          </a:ln>
          <a:effectLst/>
        </p:spPr>
      </p:cxnSp>
      <p:grpSp>
        <p:nvGrpSpPr>
          <p:cNvPr id="246" name="Group 245"/>
          <p:cNvGrpSpPr/>
          <p:nvPr/>
        </p:nvGrpSpPr>
        <p:grpSpPr>
          <a:xfrm rot="21446362">
            <a:off x="2189794" y="4667337"/>
            <a:ext cx="313044" cy="369332"/>
            <a:chOff x="418816" y="1964112"/>
            <a:chExt cx="313044" cy="369332"/>
          </a:xfrm>
        </p:grpSpPr>
        <p:sp>
          <p:nvSpPr>
            <p:cNvPr id="247" name="Oval 246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48" name="TextBox 247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6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49" name="Group 248"/>
          <p:cNvGrpSpPr/>
          <p:nvPr/>
        </p:nvGrpSpPr>
        <p:grpSpPr>
          <a:xfrm>
            <a:off x="3130061" y="1900424"/>
            <a:ext cx="313044" cy="369332"/>
            <a:chOff x="418816" y="1964112"/>
            <a:chExt cx="313044" cy="369332"/>
          </a:xfrm>
        </p:grpSpPr>
        <p:sp>
          <p:nvSpPr>
            <p:cNvPr id="250" name="Oval 249"/>
            <p:cNvSpPr/>
            <p:nvPr/>
          </p:nvSpPr>
          <p:spPr>
            <a:xfrm>
              <a:off x="448041" y="2026177"/>
              <a:ext cx="251755" cy="2631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418816" y="1964112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panose="020B0604020202020204"/>
                  <a:cs typeface="Arial" panose="020B0604020202020204"/>
                </a:rPr>
                <a:t>5</a:t>
              </a:r>
              <a:endParaRPr lang="en-US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253" name="Oval 252"/>
          <p:cNvSpPr/>
          <p:nvPr/>
        </p:nvSpPr>
        <p:spPr>
          <a:xfrm rot="5400000">
            <a:off x="1970416" y="419579"/>
            <a:ext cx="631007" cy="223526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tailEnd type="arrow"/>
          </a:ln>
          <a:effectLst>
            <a:outerShdw blurRad="50800" dist="38100" dir="2700000" algn="tl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1336780" y="1336100"/>
            <a:ext cx="1891162" cy="509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Dijkstra’s link-state 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  <a:p>
            <a:pPr algn="ctr">
              <a:lnSpc>
                <a:spcPts val="16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Routing</a:t>
            </a:r>
            <a:endParaRPr lang="en-US" sz="1600" dirty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319" name="Group 318"/>
          <p:cNvGrpSpPr/>
          <p:nvPr/>
        </p:nvGrpSpPr>
        <p:grpSpPr>
          <a:xfrm>
            <a:off x="921872" y="5536490"/>
            <a:ext cx="687402" cy="470408"/>
            <a:chOff x="1736090" y="2893762"/>
            <a:chExt cx="565150" cy="340093"/>
          </a:xfrm>
        </p:grpSpPr>
        <p:grpSp>
          <p:nvGrpSpPr>
            <p:cNvPr id="320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324" name="Oval 323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25" name="Rectangle 324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26" name="Oval 325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27" name="Freeform 326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28" name="Freeform 327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29" name="Freeform 328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30" name="Freeform 329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31" name="Straight Connector 330"/>
              <p:cNvCxnSpPr>
                <a:endCxn id="326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1" name="Group 320"/>
            <p:cNvGrpSpPr/>
            <p:nvPr/>
          </p:nvGrpSpPr>
          <p:grpSpPr>
            <a:xfrm>
              <a:off x="1828502" y="2944584"/>
              <a:ext cx="374530" cy="289271"/>
              <a:chOff x="725185" y="1779875"/>
              <a:chExt cx="374530" cy="289271"/>
            </a:xfrm>
          </p:grpSpPr>
          <p:sp>
            <p:nvSpPr>
              <p:cNvPr id="322" name="Oval 321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3" name="TextBox 322"/>
              <p:cNvSpPr txBox="1"/>
              <p:nvPr/>
            </p:nvSpPr>
            <p:spPr>
              <a:xfrm>
                <a:off x="725185" y="1779875"/>
                <a:ext cx="374530" cy="2892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s1</a:t>
                </a:r>
                <a:endParaRPr lang="en-US" sz="2000" dirty="0"/>
              </a:p>
            </p:txBody>
          </p:sp>
        </p:grpSp>
      </p:grpSp>
      <p:grpSp>
        <p:nvGrpSpPr>
          <p:cNvPr id="333" name="Group 332"/>
          <p:cNvGrpSpPr/>
          <p:nvPr/>
        </p:nvGrpSpPr>
        <p:grpSpPr>
          <a:xfrm>
            <a:off x="2206593" y="5245170"/>
            <a:ext cx="687402" cy="470406"/>
            <a:chOff x="1736090" y="2893762"/>
            <a:chExt cx="565150" cy="340091"/>
          </a:xfrm>
        </p:grpSpPr>
        <p:grpSp>
          <p:nvGrpSpPr>
            <p:cNvPr id="334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338" name="Oval 337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39" name="Rectangle 338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0" name="Oval 339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41" name="Freeform 340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2" name="Freeform 341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3" name="Freeform 342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4" name="Freeform 343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45" name="Straight Connector 344"/>
              <p:cNvCxnSpPr>
                <a:endCxn id="340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6" name="Straight Connector 345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5" name="Group 334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336" name="Oval 335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7" name="TextBox 336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s2</a:t>
                </a:r>
                <a:endParaRPr lang="en-US" sz="2000" dirty="0"/>
              </a:p>
            </p:txBody>
          </p:sp>
        </p:grpSp>
      </p:grpSp>
      <p:grpSp>
        <p:nvGrpSpPr>
          <p:cNvPr id="347" name="Group 346"/>
          <p:cNvGrpSpPr/>
          <p:nvPr/>
        </p:nvGrpSpPr>
        <p:grpSpPr>
          <a:xfrm>
            <a:off x="1910145" y="5999406"/>
            <a:ext cx="687402" cy="470406"/>
            <a:chOff x="1736090" y="2893762"/>
            <a:chExt cx="565150" cy="340091"/>
          </a:xfrm>
        </p:grpSpPr>
        <p:grpSp>
          <p:nvGrpSpPr>
            <p:cNvPr id="348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352" name="Oval 351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53" name="Rectangle 352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4" name="Oval 353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55" name="Freeform 354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6" name="Freeform 355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7" name="Freeform 356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8" name="Freeform 357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59" name="Straight Connector 358"/>
              <p:cNvCxnSpPr>
                <a:endCxn id="354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0" name="Straight Connector 359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9" name="Group 348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350" name="Oval 349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1" name="TextBox 350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s3</a:t>
                </a:r>
                <a:endParaRPr lang="en-US" sz="2000" dirty="0"/>
              </a:p>
            </p:txBody>
          </p:sp>
        </p:grpSp>
      </p:grpSp>
      <p:grpSp>
        <p:nvGrpSpPr>
          <p:cNvPr id="361" name="Group 360"/>
          <p:cNvGrpSpPr/>
          <p:nvPr/>
        </p:nvGrpSpPr>
        <p:grpSpPr>
          <a:xfrm>
            <a:off x="3077553" y="5718280"/>
            <a:ext cx="687402" cy="470406"/>
            <a:chOff x="1736090" y="2893762"/>
            <a:chExt cx="565150" cy="340091"/>
          </a:xfrm>
        </p:grpSpPr>
        <p:grpSp>
          <p:nvGrpSpPr>
            <p:cNvPr id="362" name="Group 327"/>
            <p:cNvGrpSpPr/>
            <p:nvPr/>
          </p:nvGrpSpPr>
          <p:grpSpPr bwMode="auto">
            <a:xfrm>
              <a:off x="1736090" y="2893762"/>
              <a:ext cx="565150" cy="292100"/>
              <a:chOff x="1871277" y="1576300"/>
              <a:chExt cx="1128371" cy="437861"/>
            </a:xfrm>
          </p:grpSpPr>
          <p:sp>
            <p:nvSpPr>
              <p:cNvPr id="366" name="Oval 365"/>
              <p:cNvSpPr/>
              <p:nvPr/>
            </p:nvSpPr>
            <p:spPr bwMode="auto">
              <a:xfrm flipV="1">
                <a:off x="1874446" y="1692905"/>
                <a:ext cx="1125202" cy="3212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0" scaled="1"/>
                <a:tileRect/>
              </a:gra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67" name="Rectangle 366"/>
              <p:cNvSpPr/>
              <p:nvPr/>
            </p:nvSpPr>
            <p:spPr bwMode="auto">
              <a:xfrm>
                <a:off x="1871277" y="1740499"/>
                <a:ext cx="1128371" cy="114225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lumMod val="75000"/>
                    </a:schemeClr>
                  </a:gs>
                  <a:gs pos="5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0800000" scaled="0"/>
              </a:gradFill>
              <a:ln w="254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68" name="Oval 367"/>
              <p:cNvSpPr/>
              <p:nvPr/>
            </p:nvSpPr>
            <p:spPr bwMode="auto">
              <a:xfrm flipV="1">
                <a:off x="1871277" y="1576300"/>
                <a:ext cx="1125200" cy="32125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635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69" name="Freeform 368"/>
              <p:cNvSpPr/>
              <p:nvPr/>
            </p:nvSpPr>
            <p:spPr bwMode="auto">
              <a:xfrm>
                <a:off x="2159708" y="1673868"/>
                <a:ext cx="548339" cy="159438"/>
              </a:xfrm>
              <a:custGeom>
                <a:avLst/>
                <a:gdLst>
                  <a:gd name="connsiteX0" fmla="*/ 1486231 w 2944854"/>
                  <a:gd name="connsiteY0" fmla="*/ 727041 h 1302232"/>
                  <a:gd name="connsiteX1" fmla="*/ 257675 w 2944854"/>
                  <a:gd name="connsiteY1" fmla="*/ 1302232 h 1302232"/>
                  <a:gd name="connsiteX2" fmla="*/ 0 w 2944854"/>
                  <a:gd name="connsiteY2" fmla="*/ 1228607 h 1302232"/>
                  <a:gd name="connsiteX3" fmla="*/ 911064 w 2944854"/>
                  <a:gd name="connsiteY3" fmla="*/ 837478 h 1302232"/>
                  <a:gd name="connsiteX4" fmla="*/ 883456 w 2944854"/>
                  <a:gd name="connsiteY4" fmla="*/ 450949 h 1302232"/>
                  <a:gd name="connsiteX5" fmla="*/ 161047 w 2944854"/>
                  <a:gd name="connsiteY5" fmla="*/ 119640 h 1302232"/>
                  <a:gd name="connsiteX6" fmla="*/ 404917 w 2944854"/>
                  <a:gd name="connsiteY6" fmla="*/ 50617 h 1302232"/>
                  <a:gd name="connsiteX7" fmla="*/ 1477028 w 2944854"/>
                  <a:gd name="connsiteY7" fmla="*/ 501566 h 1302232"/>
                  <a:gd name="connsiteX8" fmla="*/ 2572146 w 2944854"/>
                  <a:gd name="connsiteY8" fmla="*/ 0 h 1302232"/>
                  <a:gd name="connsiteX9" fmla="*/ 2875834 w 2944854"/>
                  <a:gd name="connsiteY9" fmla="*/ 96632 h 1302232"/>
                  <a:gd name="connsiteX10" fmla="*/ 2079803 w 2944854"/>
                  <a:gd name="connsiteY10" fmla="*/ 432543 h 1302232"/>
                  <a:gd name="connsiteX11" fmla="*/ 2240850 w 2944854"/>
                  <a:gd name="connsiteY11" fmla="*/ 920305 h 1302232"/>
                  <a:gd name="connsiteX12" fmla="*/ 2944854 w 2944854"/>
                  <a:gd name="connsiteY12" fmla="*/ 1228607 h 1302232"/>
                  <a:gd name="connsiteX13" fmla="*/ 2733192 w 2944854"/>
                  <a:gd name="connsiteY13" fmla="*/ 1297630 h 1302232"/>
                  <a:gd name="connsiteX14" fmla="*/ 1486231 w 2944854"/>
                  <a:gd name="connsiteY14" fmla="*/ 727041 h 1302232"/>
                  <a:gd name="connsiteX0-1" fmla="*/ 1486231 w 2944854"/>
                  <a:gd name="connsiteY0-2" fmla="*/ 727041 h 1316375"/>
                  <a:gd name="connsiteX1-3" fmla="*/ 257675 w 2944854"/>
                  <a:gd name="connsiteY1-4" fmla="*/ 1302232 h 1316375"/>
                  <a:gd name="connsiteX2-5" fmla="*/ 0 w 2944854"/>
                  <a:gd name="connsiteY2-6" fmla="*/ 1228607 h 1316375"/>
                  <a:gd name="connsiteX3-7" fmla="*/ 911064 w 2944854"/>
                  <a:gd name="connsiteY3-8" fmla="*/ 837478 h 1316375"/>
                  <a:gd name="connsiteX4-9" fmla="*/ 883456 w 2944854"/>
                  <a:gd name="connsiteY4-10" fmla="*/ 450949 h 1316375"/>
                  <a:gd name="connsiteX5-11" fmla="*/ 161047 w 2944854"/>
                  <a:gd name="connsiteY5-12" fmla="*/ 119640 h 1316375"/>
                  <a:gd name="connsiteX6-13" fmla="*/ 404917 w 2944854"/>
                  <a:gd name="connsiteY6-14" fmla="*/ 50617 h 1316375"/>
                  <a:gd name="connsiteX7-15" fmla="*/ 1477028 w 2944854"/>
                  <a:gd name="connsiteY7-16" fmla="*/ 501566 h 1316375"/>
                  <a:gd name="connsiteX8-17" fmla="*/ 2572146 w 2944854"/>
                  <a:gd name="connsiteY8-18" fmla="*/ 0 h 1316375"/>
                  <a:gd name="connsiteX9-19" fmla="*/ 2875834 w 2944854"/>
                  <a:gd name="connsiteY9-20" fmla="*/ 96632 h 1316375"/>
                  <a:gd name="connsiteX10-21" fmla="*/ 2079803 w 2944854"/>
                  <a:gd name="connsiteY10-22" fmla="*/ 432543 h 1316375"/>
                  <a:gd name="connsiteX11-23" fmla="*/ 2240850 w 2944854"/>
                  <a:gd name="connsiteY11-24" fmla="*/ 920305 h 1316375"/>
                  <a:gd name="connsiteX12-25" fmla="*/ 2944854 w 2944854"/>
                  <a:gd name="connsiteY12-26" fmla="*/ 1228607 h 1316375"/>
                  <a:gd name="connsiteX13-27" fmla="*/ 2756623 w 2944854"/>
                  <a:gd name="connsiteY13-28" fmla="*/ 1316375 h 1316375"/>
                  <a:gd name="connsiteX14-29" fmla="*/ 1486231 w 2944854"/>
                  <a:gd name="connsiteY14-30" fmla="*/ 727041 h 1316375"/>
                  <a:gd name="connsiteX0-31" fmla="*/ 1486231 w 3024520"/>
                  <a:gd name="connsiteY0-32" fmla="*/ 727041 h 1316375"/>
                  <a:gd name="connsiteX1-33" fmla="*/ 257675 w 3024520"/>
                  <a:gd name="connsiteY1-34" fmla="*/ 1302232 h 1316375"/>
                  <a:gd name="connsiteX2-35" fmla="*/ 0 w 3024520"/>
                  <a:gd name="connsiteY2-36" fmla="*/ 1228607 h 1316375"/>
                  <a:gd name="connsiteX3-37" fmla="*/ 911064 w 3024520"/>
                  <a:gd name="connsiteY3-38" fmla="*/ 837478 h 1316375"/>
                  <a:gd name="connsiteX4-39" fmla="*/ 883456 w 3024520"/>
                  <a:gd name="connsiteY4-40" fmla="*/ 450949 h 1316375"/>
                  <a:gd name="connsiteX5-41" fmla="*/ 161047 w 3024520"/>
                  <a:gd name="connsiteY5-42" fmla="*/ 119640 h 1316375"/>
                  <a:gd name="connsiteX6-43" fmla="*/ 404917 w 3024520"/>
                  <a:gd name="connsiteY6-44" fmla="*/ 50617 h 1316375"/>
                  <a:gd name="connsiteX7-45" fmla="*/ 1477028 w 3024520"/>
                  <a:gd name="connsiteY7-46" fmla="*/ 501566 h 1316375"/>
                  <a:gd name="connsiteX8-47" fmla="*/ 2572146 w 3024520"/>
                  <a:gd name="connsiteY8-48" fmla="*/ 0 h 1316375"/>
                  <a:gd name="connsiteX9-49" fmla="*/ 2875834 w 3024520"/>
                  <a:gd name="connsiteY9-50" fmla="*/ 96632 h 1316375"/>
                  <a:gd name="connsiteX10-51" fmla="*/ 2079803 w 3024520"/>
                  <a:gd name="connsiteY10-52" fmla="*/ 432543 h 1316375"/>
                  <a:gd name="connsiteX11-53" fmla="*/ 2240850 w 3024520"/>
                  <a:gd name="connsiteY11-54" fmla="*/ 920305 h 1316375"/>
                  <a:gd name="connsiteX12-55" fmla="*/ 3024520 w 3024520"/>
                  <a:gd name="connsiteY12-56" fmla="*/ 1228607 h 1316375"/>
                  <a:gd name="connsiteX13-57" fmla="*/ 2756623 w 3024520"/>
                  <a:gd name="connsiteY13-58" fmla="*/ 1316375 h 1316375"/>
                  <a:gd name="connsiteX14-59" fmla="*/ 1486231 w 3024520"/>
                  <a:gd name="connsiteY14-60" fmla="*/ 727041 h 1316375"/>
                  <a:gd name="connsiteX0-61" fmla="*/ 1537780 w 3076069"/>
                  <a:gd name="connsiteY0-62" fmla="*/ 727041 h 1316375"/>
                  <a:gd name="connsiteX1-63" fmla="*/ 309224 w 3076069"/>
                  <a:gd name="connsiteY1-64" fmla="*/ 1302232 h 1316375"/>
                  <a:gd name="connsiteX2-65" fmla="*/ 0 w 3076069"/>
                  <a:gd name="connsiteY2-66" fmla="*/ 1228607 h 1316375"/>
                  <a:gd name="connsiteX3-67" fmla="*/ 962613 w 3076069"/>
                  <a:gd name="connsiteY3-68" fmla="*/ 837478 h 1316375"/>
                  <a:gd name="connsiteX4-69" fmla="*/ 935005 w 3076069"/>
                  <a:gd name="connsiteY4-70" fmla="*/ 450949 h 1316375"/>
                  <a:gd name="connsiteX5-71" fmla="*/ 212596 w 3076069"/>
                  <a:gd name="connsiteY5-72" fmla="*/ 119640 h 1316375"/>
                  <a:gd name="connsiteX6-73" fmla="*/ 456466 w 3076069"/>
                  <a:gd name="connsiteY6-74" fmla="*/ 50617 h 1316375"/>
                  <a:gd name="connsiteX7-75" fmla="*/ 1528577 w 3076069"/>
                  <a:gd name="connsiteY7-76" fmla="*/ 501566 h 1316375"/>
                  <a:gd name="connsiteX8-77" fmla="*/ 2623695 w 3076069"/>
                  <a:gd name="connsiteY8-78" fmla="*/ 0 h 1316375"/>
                  <a:gd name="connsiteX9-79" fmla="*/ 2927383 w 3076069"/>
                  <a:gd name="connsiteY9-80" fmla="*/ 96632 h 1316375"/>
                  <a:gd name="connsiteX10-81" fmla="*/ 2131352 w 3076069"/>
                  <a:gd name="connsiteY10-82" fmla="*/ 432543 h 1316375"/>
                  <a:gd name="connsiteX11-83" fmla="*/ 2292399 w 3076069"/>
                  <a:gd name="connsiteY11-84" fmla="*/ 920305 h 1316375"/>
                  <a:gd name="connsiteX12-85" fmla="*/ 3076069 w 3076069"/>
                  <a:gd name="connsiteY12-86" fmla="*/ 1228607 h 1316375"/>
                  <a:gd name="connsiteX13-87" fmla="*/ 2808172 w 3076069"/>
                  <a:gd name="connsiteY13-88" fmla="*/ 1316375 h 1316375"/>
                  <a:gd name="connsiteX14-89" fmla="*/ 1537780 w 3076069"/>
                  <a:gd name="connsiteY14-90" fmla="*/ 727041 h 1316375"/>
                  <a:gd name="connsiteX0-91" fmla="*/ 1537780 w 3076069"/>
                  <a:gd name="connsiteY0-92" fmla="*/ 727041 h 1321259"/>
                  <a:gd name="connsiteX1-93" fmla="*/ 313981 w 3076069"/>
                  <a:gd name="connsiteY1-94" fmla="*/ 1321259 h 1321259"/>
                  <a:gd name="connsiteX2-95" fmla="*/ 0 w 3076069"/>
                  <a:gd name="connsiteY2-96" fmla="*/ 1228607 h 1321259"/>
                  <a:gd name="connsiteX3-97" fmla="*/ 962613 w 3076069"/>
                  <a:gd name="connsiteY3-98" fmla="*/ 837478 h 1321259"/>
                  <a:gd name="connsiteX4-99" fmla="*/ 935005 w 3076069"/>
                  <a:gd name="connsiteY4-100" fmla="*/ 450949 h 1321259"/>
                  <a:gd name="connsiteX5-101" fmla="*/ 212596 w 3076069"/>
                  <a:gd name="connsiteY5-102" fmla="*/ 119640 h 1321259"/>
                  <a:gd name="connsiteX6-103" fmla="*/ 456466 w 3076069"/>
                  <a:gd name="connsiteY6-104" fmla="*/ 50617 h 1321259"/>
                  <a:gd name="connsiteX7-105" fmla="*/ 1528577 w 3076069"/>
                  <a:gd name="connsiteY7-106" fmla="*/ 501566 h 1321259"/>
                  <a:gd name="connsiteX8-107" fmla="*/ 2623695 w 3076069"/>
                  <a:gd name="connsiteY8-108" fmla="*/ 0 h 1321259"/>
                  <a:gd name="connsiteX9-109" fmla="*/ 2927383 w 3076069"/>
                  <a:gd name="connsiteY9-110" fmla="*/ 96632 h 1321259"/>
                  <a:gd name="connsiteX10-111" fmla="*/ 2131352 w 3076069"/>
                  <a:gd name="connsiteY10-112" fmla="*/ 432543 h 1321259"/>
                  <a:gd name="connsiteX11-113" fmla="*/ 2292399 w 3076069"/>
                  <a:gd name="connsiteY11-114" fmla="*/ 920305 h 1321259"/>
                  <a:gd name="connsiteX12-115" fmla="*/ 3076069 w 3076069"/>
                  <a:gd name="connsiteY12-116" fmla="*/ 1228607 h 1321259"/>
                  <a:gd name="connsiteX13-117" fmla="*/ 2808172 w 3076069"/>
                  <a:gd name="connsiteY13-118" fmla="*/ 1316375 h 1321259"/>
                  <a:gd name="connsiteX14-119" fmla="*/ 1537780 w 3076069"/>
                  <a:gd name="connsiteY14-120" fmla="*/ 727041 h 1321259"/>
                  <a:gd name="connsiteX0-121" fmla="*/ 1537780 w 3076069"/>
                  <a:gd name="connsiteY0-122" fmla="*/ 750825 h 1321259"/>
                  <a:gd name="connsiteX1-123" fmla="*/ 313981 w 3076069"/>
                  <a:gd name="connsiteY1-124" fmla="*/ 1321259 h 1321259"/>
                  <a:gd name="connsiteX2-125" fmla="*/ 0 w 3076069"/>
                  <a:gd name="connsiteY2-126" fmla="*/ 1228607 h 1321259"/>
                  <a:gd name="connsiteX3-127" fmla="*/ 962613 w 3076069"/>
                  <a:gd name="connsiteY3-128" fmla="*/ 837478 h 1321259"/>
                  <a:gd name="connsiteX4-129" fmla="*/ 935005 w 3076069"/>
                  <a:gd name="connsiteY4-130" fmla="*/ 450949 h 1321259"/>
                  <a:gd name="connsiteX5-131" fmla="*/ 212596 w 3076069"/>
                  <a:gd name="connsiteY5-132" fmla="*/ 119640 h 1321259"/>
                  <a:gd name="connsiteX6-133" fmla="*/ 456466 w 3076069"/>
                  <a:gd name="connsiteY6-134" fmla="*/ 50617 h 1321259"/>
                  <a:gd name="connsiteX7-135" fmla="*/ 1528577 w 3076069"/>
                  <a:gd name="connsiteY7-136" fmla="*/ 501566 h 1321259"/>
                  <a:gd name="connsiteX8-137" fmla="*/ 2623695 w 3076069"/>
                  <a:gd name="connsiteY8-138" fmla="*/ 0 h 1321259"/>
                  <a:gd name="connsiteX9-139" fmla="*/ 2927383 w 3076069"/>
                  <a:gd name="connsiteY9-140" fmla="*/ 96632 h 1321259"/>
                  <a:gd name="connsiteX10-141" fmla="*/ 2131352 w 3076069"/>
                  <a:gd name="connsiteY10-142" fmla="*/ 432543 h 1321259"/>
                  <a:gd name="connsiteX11-143" fmla="*/ 2292399 w 3076069"/>
                  <a:gd name="connsiteY11-144" fmla="*/ 920305 h 1321259"/>
                  <a:gd name="connsiteX12-145" fmla="*/ 3076069 w 3076069"/>
                  <a:gd name="connsiteY12-146" fmla="*/ 1228607 h 1321259"/>
                  <a:gd name="connsiteX13-147" fmla="*/ 2808172 w 3076069"/>
                  <a:gd name="connsiteY13-148" fmla="*/ 1316375 h 1321259"/>
                  <a:gd name="connsiteX14-149" fmla="*/ 1537780 w 3076069"/>
                  <a:gd name="connsiteY14-150" fmla="*/ 750825 h 13212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3076069" h="1321259">
                    <a:moveTo>
                      <a:pt x="1537780" y="750825"/>
                    </a:moveTo>
                    <a:lnTo>
                      <a:pt x="313981" y="1321259"/>
                    </a:lnTo>
                    <a:lnTo>
                      <a:pt x="0" y="1228607"/>
                    </a:lnTo>
                    <a:lnTo>
                      <a:pt x="962613" y="837478"/>
                    </a:lnTo>
                    <a:lnTo>
                      <a:pt x="935005" y="450949"/>
                    </a:lnTo>
                    <a:lnTo>
                      <a:pt x="212596" y="119640"/>
                    </a:lnTo>
                    <a:lnTo>
                      <a:pt x="456466" y="50617"/>
                    </a:lnTo>
                    <a:lnTo>
                      <a:pt x="1528577" y="501566"/>
                    </a:lnTo>
                    <a:lnTo>
                      <a:pt x="2623695" y="0"/>
                    </a:lnTo>
                    <a:lnTo>
                      <a:pt x="2927383" y="96632"/>
                    </a:lnTo>
                    <a:lnTo>
                      <a:pt x="2131352" y="432543"/>
                    </a:lnTo>
                    <a:lnTo>
                      <a:pt x="2292399" y="920305"/>
                    </a:lnTo>
                    <a:lnTo>
                      <a:pt x="3076069" y="1228607"/>
                    </a:lnTo>
                    <a:lnTo>
                      <a:pt x="2808172" y="1316375"/>
                    </a:lnTo>
                    <a:lnTo>
                      <a:pt x="1537780" y="75082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0" name="Freeform 369"/>
              <p:cNvSpPr/>
              <p:nvPr/>
            </p:nvSpPr>
            <p:spPr bwMode="auto">
              <a:xfrm>
                <a:off x="2102655" y="1633412"/>
                <a:ext cx="662444" cy="111846"/>
              </a:xfrm>
              <a:custGeom>
                <a:avLst/>
                <a:gdLst>
                  <a:gd name="connsiteX0" fmla="*/ 0 w 3645229"/>
                  <a:gd name="connsiteY0" fmla="*/ 214441 h 923747"/>
                  <a:gd name="connsiteX1" fmla="*/ 659770 w 3645229"/>
                  <a:gd name="connsiteY1" fmla="*/ 16495 h 923747"/>
                  <a:gd name="connsiteX2" fmla="*/ 1814367 w 3645229"/>
                  <a:gd name="connsiteY2" fmla="*/ 511360 h 923747"/>
                  <a:gd name="connsiteX3" fmla="*/ 2968965 w 3645229"/>
                  <a:gd name="connsiteY3" fmla="*/ 0 h 923747"/>
                  <a:gd name="connsiteX4" fmla="*/ 3645229 w 3645229"/>
                  <a:gd name="connsiteY4" fmla="*/ 197946 h 923747"/>
                  <a:gd name="connsiteX5" fmla="*/ 3199884 w 3645229"/>
                  <a:gd name="connsiteY5" fmla="*/ 461874 h 923747"/>
                  <a:gd name="connsiteX6" fmla="*/ 2985459 w 3645229"/>
                  <a:gd name="connsiteY6" fmla="*/ 379396 h 923747"/>
                  <a:gd name="connsiteX7" fmla="*/ 1830861 w 3645229"/>
                  <a:gd name="connsiteY7" fmla="*/ 923747 h 923747"/>
                  <a:gd name="connsiteX8" fmla="*/ 676264 w 3645229"/>
                  <a:gd name="connsiteY8" fmla="*/ 412387 h 923747"/>
                  <a:gd name="connsiteX9" fmla="*/ 527816 w 3645229"/>
                  <a:gd name="connsiteY9" fmla="*/ 478369 h 923747"/>
                  <a:gd name="connsiteX10" fmla="*/ 0 w 3645229"/>
                  <a:gd name="connsiteY10" fmla="*/ 214441 h 923747"/>
                  <a:gd name="connsiteX0-1" fmla="*/ 0 w 3640627"/>
                  <a:gd name="connsiteY0-2" fmla="*/ 242051 h 923747"/>
                  <a:gd name="connsiteX1-3" fmla="*/ 655168 w 3640627"/>
                  <a:gd name="connsiteY1-4" fmla="*/ 16495 h 923747"/>
                  <a:gd name="connsiteX2-5" fmla="*/ 1809765 w 3640627"/>
                  <a:gd name="connsiteY2-6" fmla="*/ 511360 h 923747"/>
                  <a:gd name="connsiteX3-7" fmla="*/ 2964363 w 3640627"/>
                  <a:gd name="connsiteY3-8" fmla="*/ 0 h 923747"/>
                  <a:gd name="connsiteX4-9" fmla="*/ 3640627 w 3640627"/>
                  <a:gd name="connsiteY4-10" fmla="*/ 197946 h 923747"/>
                  <a:gd name="connsiteX5-11" fmla="*/ 3195282 w 3640627"/>
                  <a:gd name="connsiteY5-12" fmla="*/ 461874 h 923747"/>
                  <a:gd name="connsiteX6-13" fmla="*/ 2980857 w 3640627"/>
                  <a:gd name="connsiteY6-14" fmla="*/ 379396 h 923747"/>
                  <a:gd name="connsiteX7-15" fmla="*/ 1826259 w 3640627"/>
                  <a:gd name="connsiteY7-16" fmla="*/ 923747 h 923747"/>
                  <a:gd name="connsiteX8-17" fmla="*/ 671662 w 3640627"/>
                  <a:gd name="connsiteY8-18" fmla="*/ 412387 h 923747"/>
                  <a:gd name="connsiteX9-19" fmla="*/ 523214 w 3640627"/>
                  <a:gd name="connsiteY9-20" fmla="*/ 478369 h 923747"/>
                  <a:gd name="connsiteX10-21" fmla="*/ 0 w 3640627"/>
                  <a:gd name="connsiteY10-22" fmla="*/ 242051 h 923747"/>
                  <a:gd name="connsiteX0-23" fmla="*/ 0 w 3640627"/>
                  <a:gd name="connsiteY0-24" fmla="*/ 242051 h 923747"/>
                  <a:gd name="connsiteX1-25" fmla="*/ 655168 w 3640627"/>
                  <a:gd name="connsiteY1-26" fmla="*/ 16495 h 923747"/>
                  <a:gd name="connsiteX2-27" fmla="*/ 1809765 w 3640627"/>
                  <a:gd name="connsiteY2-28" fmla="*/ 511360 h 923747"/>
                  <a:gd name="connsiteX3-29" fmla="*/ 2964363 w 3640627"/>
                  <a:gd name="connsiteY3-30" fmla="*/ 0 h 923747"/>
                  <a:gd name="connsiteX4-31" fmla="*/ 3640627 w 3640627"/>
                  <a:gd name="connsiteY4-32" fmla="*/ 197946 h 923747"/>
                  <a:gd name="connsiteX5-33" fmla="*/ 3195282 w 3640627"/>
                  <a:gd name="connsiteY5-34" fmla="*/ 461874 h 923747"/>
                  <a:gd name="connsiteX6-35" fmla="*/ 2980857 w 3640627"/>
                  <a:gd name="connsiteY6-36" fmla="*/ 379396 h 923747"/>
                  <a:gd name="connsiteX7-37" fmla="*/ 1826259 w 3640627"/>
                  <a:gd name="connsiteY7-38" fmla="*/ 923747 h 923747"/>
                  <a:gd name="connsiteX8-39" fmla="*/ 671662 w 3640627"/>
                  <a:gd name="connsiteY8-40" fmla="*/ 412387 h 923747"/>
                  <a:gd name="connsiteX9-41" fmla="*/ 523214 w 3640627"/>
                  <a:gd name="connsiteY9-42" fmla="*/ 482971 h 923747"/>
                  <a:gd name="connsiteX10-43" fmla="*/ 0 w 3640627"/>
                  <a:gd name="connsiteY10-44" fmla="*/ 242051 h 923747"/>
                  <a:gd name="connsiteX0-45" fmla="*/ 0 w 3640627"/>
                  <a:gd name="connsiteY0-46" fmla="*/ 242051 h 923747"/>
                  <a:gd name="connsiteX1-47" fmla="*/ 655168 w 3640627"/>
                  <a:gd name="connsiteY1-48" fmla="*/ 16495 h 923747"/>
                  <a:gd name="connsiteX2-49" fmla="*/ 1809765 w 3640627"/>
                  <a:gd name="connsiteY2-50" fmla="*/ 511360 h 923747"/>
                  <a:gd name="connsiteX3-51" fmla="*/ 2964363 w 3640627"/>
                  <a:gd name="connsiteY3-52" fmla="*/ 0 h 923747"/>
                  <a:gd name="connsiteX4-53" fmla="*/ 3640627 w 3640627"/>
                  <a:gd name="connsiteY4-54" fmla="*/ 197946 h 923747"/>
                  <a:gd name="connsiteX5-55" fmla="*/ 3195282 w 3640627"/>
                  <a:gd name="connsiteY5-56" fmla="*/ 461874 h 923747"/>
                  <a:gd name="connsiteX6-57" fmla="*/ 2980857 w 3640627"/>
                  <a:gd name="connsiteY6-58" fmla="*/ 379396 h 923747"/>
                  <a:gd name="connsiteX7-59" fmla="*/ 1826259 w 3640627"/>
                  <a:gd name="connsiteY7-60" fmla="*/ 923747 h 923747"/>
                  <a:gd name="connsiteX8-61" fmla="*/ 690067 w 3640627"/>
                  <a:gd name="connsiteY8-62" fmla="*/ 412387 h 923747"/>
                  <a:gd name="connsiteX9-63" fmla="*/ 523214 w 3640627"/>
                  <a:gd name="connsiteY9-64" fmla="*/ 482971 h 923747"/>
                  <a:gd name="connsiteX10-65" fmla="*/ 0 w 3640627"/>
                  <a:gd name="connsiteY10-66" fmla="*/ 242051 h 923747"/>
                  <a:gd name="connsiteX0-67" fmla="*/ 0 w 3640627"/>
                  <a:gd name="connsiteY0-68" fmla="*/ 242051 h 946755"/>
                  <a:gd name="connsiteX1-69" fmla="*/ 655168 w 3640627"/>
                  <a:gd name="connsiteY1-70" fmla="*/ 16495 h 946755"/>
                  <a:gd name="connsiteX2-71" fmla="*/ 1809765 w 3640627"/>
                  <a:gd name="connsiteY2-72" fmla="*/ 511360 h 946755"/>
                  <a:gd name="connsiteX3-73" fmla="*/ 2964363 w 3640627"/>
                  <a:gd name="connsiteY3-74" fmla="*/ 0 h 946755"/>
                  <a:gd name="connsiteX4-75" fmla="*/ 3640627 w 3640627"/>
                  <a:gd name="connsiteY4-76" fmla="*/ 197946 h 946755"/>
                  <a:gd name="connsiteX5-77" fmla="*/ 3195282 w 3640627"/>
                  <a:gd name="connsiteY5-78" fmla="*/ 461874 h 946755"/>
                  <a:gd name="connsiteX6-79" fmla="*/ 2980857 w 3640627"/>
                  <a:gd name="connsiteY6-80" fmla="*/ 379396 h 946755"/>
                  <a:gd name="connsiteX7-81" fmla="*/ 1876873 w 3640627"/>
                  <a:gd name="connsiteY7-82" fmla="*/ 946755 h 946755"/>
                  <a:gd name="connsiteX8-83" fmla="*/ 690067 w 3640627"/>
                  <a:gd name="connsiteY8-84" fmla="*/ 412387 h 946755"/>
                  <a:gd name="connsiteX9-85" fmla="*/ 523214 w 3640627"/>
                  <a:gd name="connsiteY9-86" fmla="*/ 482971 h 946755"/>
                  <a:gd name="connsiteX10-87" fmla="*/ 0 w 3640627"/>
                  <a:gd name="connsiteY10-88" fmla="*/ 242051 h 946755"/>
                  <a:gd name="connsiteX0-89" fmla="*/ 0 w 3640627"/>
                  <a:gd name="connsiteY0-90" fmla="*/ 242051 h 946755"/>
                  <a:gd name="connsiteX1-91" fmla="*/ 655168 w 3640627"/>
                  <a:gd name="connsiteY1-92" fmla="*/ 16495 h 946755"/>
                  <a:gd name="connsiteX2-93" fmla="*/ 1855778 w 3640627"/>
                  <a:gd name="connsiteY2-94" fmla="*/ 534367 h 946755"/>
                  <a:gd name="connsiteX3-95" fmla="*/ 2964363 w 3640627"/>
                  <a:gd name="connsiteY3-96" fmla="*/ 0 h 946755"/>
                  <a:gd name="connsiteX4-97" fmla="*/ 3640627 w 3640627"/>
                  <a:gd name="connsiteY4-98" fmla="*/ 197946 h 946755"/>
                  <a:gd name="connsiteX5-99" fmla="*/ 3195282 w 3640627"/>
                  <a:gd name="connsiteY5-100" fmla="*/ 461874 h 946755"/>
                  <a:gd name="connsiteX6-101" fmla="*/ 2980857 w 3640627"/>
                  <a:gd name="connsiteY6-102" fmla="*/ 379396 h 946755"/>
                  <a:gd name="connsiteX7-103" fmla="*/ 1876873 w 3640627"/>
                  <a:gd name="connsiteY7-104" fmla="*/ 946755 h 946755"/>
                  <a:gd name="connsiteX8-105" fmla="*/ 690067 w 3640627"/>
                  <a:gd name="connsiteY8-106" fmla="*/ 412387 h 946755"/>
                  <a:gd name="connsiteX9-107" fmla="*/ 523214 w 3640627"/>
                  <a:gd name="connsiteY9-108" fmla="*/ 482971 h 946755"/>
                  <a:gd name="connsiteX10-109" fmla="*/ 0 w 3640627"/>
                  <a:gd name="connsiteY10-110" fmla="*/ 242051 h 946755"/>
                  <a:gd name="connsiteX0-111" fmla="*/ 0 w 3640627"/>
                  <a:gd name="connsiteY0-112" fmla="*/ 242051 h 946755"/>
                  <a:gd name="connsiteX1-113" fmla="*/ 655168 w 3640627"/>
                  <a:gd name="connsiteY1-114" fmla="*/ 16495 h 946755"/>
                  <a:gd name="connsiteX2-115" fmla="*/ 1855778 w 3640627"/>
                  <a:gd name="connsiteY2-116" fmla="*/ 534367 h 946755"/>
                  <a:gd name="connsiteX3-117" fmla="*/ 2964363 w 3640627"/>
                  <a:gd name="connsiteY3-118" fmla="*/ 0 h 946755"/>
                  <a:gd name="connsiteX4-119" fmla="*/ 3640627 w 3640627"/>
                  <a:gd name="connsiteY4-120" fmla="*/ 197946 h 946755"/>
                  <a:gd name="connsiteX5-121" fmla="*/ 3195282 w 3640627"/>
                  <a:gd name="connsiteY5-122" fmla="*/ 461874 h 946755"/>
                  <a:gd name="connsiteX6-123" fmla="*/ 3008465 w 3640627"/>
                  <a:gd name="connsiteY6-124" fmla="*/ 402404 h 946755"/>
                  <a:gd name="connsiteX7-125" fmla="*/ 1876873 w 3640627"/>
                  <a:gd name="connsiteY7-126" fmla="*/ 946755 h 946755"/>
                  <a:gd name="connsiteX8-127" fmla="*/ 690067 w 3640627"/>
                  <a:gd name="connsiteY8-128" fmla="*/ 412387 h 946755"/>
                  <a:gd name="connsiteX9-129" fmla="*/ 523214 w 3640627"/>
                  <a:gd name="connsiteY9-130" fmla="*/ 482971 h 946755"/>
                  <a:gd name="connsiteX10-131" fmla="*/ 0 w 3640627"/>
                  <a:gd name="connsiteY10-132" fmla="*/ 242051 h 946755"/>
                  <a:gd name="connsiteX0-133" fmla="*/ 0 w 3723451"/>
                  <a:gd name="connsiteY0-134" fmla="*/ 242051 h 946755"/>
                  <a:gd name="connsiteX1-135" fmla="*/ 655168 w 3723451"/>
                  <a:gd name="connsiteY1-136" fmla="*/ 16495 h 946755"/>
                  <a:gd name="connsiteX2-137" fmla="*/ 1855778 w 3723451"/>
                  <a:gd name="connsiteY2-138" fmla="*/ 534367 h 946755"/>
                  <a:gd name="connsiteX3-139" fmla="*/ 2964363 w 3723451"/>
                  <a:gd name="connsiteY3-140" fmla="*/ 0 h 946755"/>
                  <a:gd name="connsiteX4-141" fmla="*/ 3723451 w 3723451"/>
                  <a:gd name="connsiteY4-142" fmla="*/ 220954 h 946755"/>
                  <a:gd name="connsiteX5-143" fmla="*/ 3195282 w 3723451"/>
                  <a:gd name="connsiteY5-144" fmla="*/ 461874 h 946755"/>
                  <a:gd name="connsiteX6-145" fmla="*/ 3008465 w 3723451"/>
                  <a:gd name="connsiteY6-146" fmla="*/ 402404 h 946755"/>
                  <a:gd name="connsiteX7-147" fmla="*/ 1876873 w 3723451"/>
                  <a:gd name="connsiteY7-148" fmla="*/ 946755 h 946755"/>
                  <a:gd name="connsiteX8-149" fmla="*/ 690067 w 3723451"/>
                  <a:gd name="connsiteY8-150" fmla="*/ 412387 h 946755"/>
                  <a:gd name="connsiteX9-151" fmla="*/ 523214 w 3723451"/>
                  <a:gd name="connsiteY9-152" fmla="*/ 482971 h 946755"/>
                  <a:gd name="connsiteX10-153" fmla="*/ 0 w 3723451"/>
                  <a:gd name="connsiteY10-154" fmla="*/ 242051 h 946755"/>
                  <a:gd name="connsiteX0-155" fmla="*/ 0 w 3723451"/>
                  <a:gd name="connsiteY0-156" fmla="*/ 228246 h 932950"/>
                  <a:gd name="connsiteX1-157" fmla="*/ 655168 w 3723451"/>
                  <a:gd name="connsiteY1-158" fmla="*/ 2690 h 932950"/>
                  <a:gd name="connsiteX2-159" fmla="*/ 1855778 w 3723451"/>
                  <a:gd name="connsiteY2-160" fmla="*/ 520562 h 932950"/>
                  <a:gd name="connsiteX3-161" fmla="*/ 3001174 w 3723451"/>
                  <a:gd name="connsiteY3-162" fmla="*/ 0 h 932950"/>
                  <a:gd name="connsiteX4-163" fmla="*/ 3723451 w 3723451"/>
                  <a:gd name="connsiteY4-164" fmla="*/ 207149 h 932950"/>
                  <a:gd name="connsiteX5-165" fmla="*/ 3195282 w 3723451"/>
                  <a:gd name="connsiteY5-166" fmla="*/ 448069 h 932950"/>
                  <a:gd name="connsiteX6-167" fmla="*/ 3008465 w 3723451"/>
                  <a:gd name="connsiteY6-168" fmla="*/ 388599 h 932950"/>
                  <a:gd name="connsiteX7-169" fmla="*/ 1876873 w 3723451"/>
                  <a:gd name="connsiteY7-170" fmla="*/ 932950 h 932950"/>
                  <a:gd name="connsiteX8-171" fmla="*/ 690067 w 3723451"/>
                  <a:gd name="connsiteY8-172" fmla="*/ 398582 h 932950"/>
                  <a:gd name="connsiteX9-173" fmla="*/ 523214 w 3723451"/>
                  <a:gd name="connsiteY9-174" fmla="*/ 469166 h 932950"/>
                  <a:gd name="connsiteX10-175" fmla="*/ 0 w 3723451"/>
                  <a:gd name="connsiteY10-176" fmla="*/ 228246 h 932950"/>
                  <a:gd name="connsiteX0-177" fmla="*/ 0 w 3723451"/>
                  <a:gd name="connsiteY0-178" fmla="*/ 228246 h 932950"/>
                  <a:gd name="connsiteX1-179" fmla="*/ 655168 w 3723451"/>
                  <a:gd name="connsiteY1-180" fmla="*/ 2690 h 932950"/>
                  <a:gd name="connsiteX2-181" fmla="*/ 1855778 w 3723451"/>
                  <a:gd name="connsiteY2-182" fmla="*/ 520562 h 932950"/>
                  <a:gd name="connsiteX3-183" fmla="*/ 3001174 w 3723451"/>
                  <a:gd name="connsiteY3-184" fmla="*/ 0 h 932950"/>
                  <a:gd name="connsiteX4-185" fmla="*/ 3723451 w 3723451"/>
                  <a:gd name="connsiteY4-186" fmla="*/ 207149 h 932950"/>
                  <a:gd name="connsiteX5-187" fmla="*/ 3195282 w 3723451"/>
                  <a:gd name="connsiteY5-188" fmla="*/ 448069 h 932950"/>
                  <a:gd name="connsiteX6-189" fmla="*/ 3013067 w 3723451"/>
                  <a:gd name="connsiteY6-190" fmla="*/ 393200 h 932950"/>
                  <a:gd name="connsiteX7-191" fmla="*/ 1876873 w 3723451"/>
                  <a:gd name="connsiteY7-192" fmla="*/ 932950 h 932950"/>
                  <a:gd name="connsiteX8-193" fmla="*/ 690067 w 3723451"/>
                  <a:gd name="connsiteY8-194" fmla="*/ 398582 h 932950"/>
                  <a:gd name="connsiteX9-195" fmla="*/ 523214 w 3723451"/>
                  <a:gd name="connsiteY9-196" fmla="*/ 469166 h 932950"/>
                  <a:gd name="connsiteX10-197" fmla="*/ 0 w 3723451"/>
                  <a:gd name="connsiteY10-198" fmla="*/ 228246 h 932950"/>
                  <a:gd name="connsiteX0-199" fmla="*/ 0 w 3723451"/>
                  <a:gd name="connsiteY0-200" fmla="*/ 228246 h 932950"/>
                  <a:gd name="connsiteX1-201" fmla="*/ 655168 w 3723451"/>
                  <a:gd name="connsiteY1-202" fmla="*/ 2690 h 932950"/>
                  <a:gd name="connsiteX2-203" fmla="*/ 1855778 w 3723451"/>
                  <a:gd name="connsiteY2-204" fmla="*/ 520562 h 932950"/>
                  <a:gd name="connsiteX3-205" fmla="*/ 3001174 w 3723451"/>
                  <a:gd name="connsiteY3-206" fmla="*/ 0 h 932950"/>
                  <a:gd name="connsiteX4-207" fmla="*/ 3723451 w 3723451"/>
                  <a:gd name="connsiteY4-208" fmla="*/ 207149 h 932950"/>
                  <a:gd name="connsiteX5-209" fmla="*/ 3186079 w 3723451"/>
                  <a:gd name="connsiteY5-210" fmla="*/ 461874 h 932950"/>
                  <a:gd name="connsiteX6-211" fmla="*/ 3013067 w 3723451"/>
                  <a:gd name="connsiteY6-212" fmla="*/ 393200 h 932950"/>
                  <a:gd name="connsiteX7-213" fmla="*/ 1876873 w 3723451"/>
                  <a:gd name="connsiteY7-214" fmla="*/ 932950 h 932950"/>
                  <a:gd name="connsiteX8-215" fmla="*/ 690067 w 3723451"/>
                  <a:gd name="connsiteY8-216" fmla="*/ 398582 h 932950"/>
                  <a:gd name="connsiteX9-217" fmla="*/ 523214 w 3723451"/>
                  <a:gd name="connsiteY9-218" fmla="*/ 469166 h 932950"/>
                  <a:gd name="connsiteX10-219" fmla="*/ 0 w 3723451"/>
                  <a:gd name="connsiteY10-220" fmla="*/ 228246 h 932950"/>
                  <a:gd name="connsiteX0-221" fmla="*/ 0 w 3723451"/>
                  <a:gd name="connsiteY0-222" fmla="*/ 228246 h 932950"/>
                  <a:gd name="connsiteX1-223" fmla="*/ 655168 w 3723451"/>
                  <a:gd name="connsiteY1-224" fmla="*/ 2690 h 932950"/>
                  <a:gd name="connsiteX2-225" fmla="*/ 1855778 w 3723451"/>
                  <a:gd name="connsiteY2-226" fmla="*/ 520562 h 932950"/>
                  <a:gd name="connsiteX3-227" fmla="*/ 3001174 w 3723451"/>
                  <a:gd name="connsiteY3-228" fmla="*/ 0 h 932950"/>
                  <a:gd name="connsiteX4-229" fmla="*/ 3723451 w 3723451"/>
                  <a:gd name="connsiteY4-230" fmla="*/ 207149 h 932950"/>
                  <a:gd name="connsiteX5-231" fmla="*/ 3186079 w 3723451"/>
                  <a:gd name="connsiteY5-232" fmla="*/ 461874 h 932950"/>
                  <a:gd name="connsiteX6-233" fmla="*/ 3013067 w 3723451"/>
                  <a:gd name="connsiteY6-234" fmla="*/ 393200 h 932950"/>
                  <a:gd name="connsiteX7-235" fmla="*/ 1876873 w 3723451"/>
                  <a:gd name="connsiteY7-236" fmla="*/ 932950 h 932950"/>
                  <a:gd name="connsiteX8-237" fmla="*/ 711613 w 3723451"/>
                  <a:gd name="connsiteY8-238" fmla="*/ 413055 h 932950"/>
                  <a:gd name="connsiteX9-239" fmla="*/ 523214 w 3723451"/>
                  <a:gd name="connsiteY9-240" fmla="*/ 469166 h 932950"/>
                  <a:gd name="connsiteX10-241" fmla="*/ 0 w 3723451"/>
                  <a:gd name="connsiteY10-242" fmla="*/ 228246 h 9329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</a:cxnLst>
                <a:rect l="l" t="t" r="r" b="b"/>
                <a:pathLst>
                  <a:path w="3723451" h="932950">
                    <a:moveTo>
                      <a:pt x="0" y="228246"/>
                    </a:moveTo>
                    <a:lnTo>
                      <a:pt x="655168" y="2690"/>
                    </a:lnTo>
                    <a:lnTo>
                      <a:pt x="1855778" y="520562"/>
                    </a:lnTo>
                    <a:lnTo>
                      <a:pt x="3001174" y="0"/>
                    </a:lnTo>
                    <a:lnTo>
                      <a:pt x="3723451" y="207149"/>
                    </a:lnTo>
                    <a:lnTo>
                      <a:pt x="3186079" y="461874"/>
                    </a:lnTo>
                    <a:lnTo>
                      <a:pt x="3013067" y="393200"/>
                    </a:lnTo>
                    <a:lnTo>
                      <a:pt x="1876873" y="932950"/>
                    </a:lnTo>
                    <a:lnTo>
                      <a:pt x="711613" y="413055"/>
                    </a:lnTo>
                    <a:lnTo>
                      <a:pt x="523214" y="469166"/>
                    </a:lnTo>
                    <a:lnTo>
                      <a:pt x="0" y="22824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1" name="Freeform 370"/>
              <p:cNvSpPr/>
              <p:nvPr/>
            </p:nvSpPr>
            <p:spPr bwMode="auto">
              <a:xfrm>
                <a:off x="2536889" y="1728599"/>
                <a:ext cx="244057" cy="97568"/>
              </a:xfrm>
              <a:custGeom>
                <a:avLst/>
                <a:gdLst>
                  <a:gd name="connsiteX0" fmla="*/ 55216 w 1421812"/>
                  <a:gd name="connsiteY0" fmla="*/ 0 h 800665"/>
                  <a:gd name="connsiteX1" fmla="*/ 1421812 w 1421812"/>
                  <a:gd name="connsiteY1" fmla="*/ 625807 h 800665"/>
                  <a:gd name="connsiteX2" fmla="*/ 947874 w 1421812"/>
                  <a:gd name="connsiteY2" fmla="*/ 800665 h 800665"/>
                  <a:gd name="connsiteX3" fmla="*/ 50614 w 1421812"/>
                  <a:gd name="connsiteY3" fmla="*/ 404934 h 800665"/>
                  <a:gd name="connsiteX4" fmla="*/ 0 w 1421812"/>
                  <a:gd name="connsiteY4" fmla="*/ 404934 h 800665"/>
                  <a:gd name="connsiteX5" fmla="*/ 55216 w 1421812"/>
                  <a:gd name="connsiteY5" fmla="*/ 0 h 800665"/>
                  <a:gd name="connsiteX0-1" fmla="*/ 4602 w 1371198"/>
                  <a:gd name="connsiteY0-2" fmla="*/ 0 h 800665"/>
                  <a:gd name="connsiteX1-3" fmla="*/ 1371198 w 1371198"/>
                  <a:gd name="connsiteY1-4" fmla="*/ 625807 h 800665"/>
                  <a:gd name="connsiteX2-5" fmla="*/ 897260 w 1371198"/>
                  <a:gd name="connsiteY2-6" fmla="*/ 800665 h 800665"/>
                  <a:gd name="connsiteX3-7" fmla="*/ 0 w 1371198"/>
                  <a:gd name="connsiteY3-8" fmla="*/ 404934 h 800665"/>
                  <a:gd name="connsiteX4-9" fmla="*/ 4602 w 1371198"/>
                  <a:gd name="connsiteY4-10" fmla="*/ 0 h 800665"/>
                  <a:gd name="connsiteX0-11" fmla="*/ 0 w 1366596"/>
                  <a:gd name="connsiteY0-12" fmla="*/ 0 h 800665"/>
                  <a:gd name="connsiteX1-13" fmla="*/ 1366596 w 1366596"/>
                  <a:gd name="connsiteY1-14" fmla="*/ 625807 h 800665"/>
                  <a:gd name="connsiteX2-15" fmla="*/ 892658 w 1366596"/>
                  <a:gd name="connsiteY2-16" fmla="*/ 800665 h 800665"/>
                  <a:gd name="connsiteX3-17" fmla="*/ 4601 w 1366596"/>
                  <a:gd name="connsiteY3-18" fmla="*/ 427942 h 800665"/>
                  <a:gd name="connsiteX4-19" fmla="*/ 0 w 1366596"/>
                  <a:gd name="connsiteY4-20" fmla="*/ 0 h 800665"/>
                  <a:gd name="connsiteX0-21" fmla="*/ 0 w 1366596"/>
                  <a:gd name="connsiteY0-22" fmla="*/ 0 h 800665"/>
                  <a:gd name="connsiteX1-23" fmla="*/ 1366596 w 1366596"/>
                  <a:gd name="connsiteY1-24" fmla="*/ 625807 h 800665"/>
                  <a:gd name="connsiteX2-25" fmla="*/ 892658 w 1366596"/>
                  <a:gd name="connsiteY2-26" fmla="*/ 800665 h 800665"/>
                  <a:gd name="connsiteX3-27" fmla="*/ 4601 w 1366596"/>
                  <a:gd name="connsiteY3-28" fmla="*/ 427942 h 800665"/>
                  <a:gd name="connsiteX4-29" fmla="*/ 0 w 1366596"/>
                  <a:gd name="connsiteY4-30" fmla="*/ 0 h 800665"/>
                  <a:gd name="connsiteX0-31" fmla="*/ 0 w 1366596"/>
                  <a:gd name="connsiteY0-32" fmla="*/ 0 h 800665"/>
                  <a:gd name="connsiteX1-33" fmla="*/ 1366596 w 1366596"/>
                  <a:gd name="connsiteY1-34" fmla="*/ 625807 h 800665"/>
                  <a:gd name="connsiteX2-35" fmla="*/ 892658 w 1366596"/>
                  <a:gd name="connsiteY2-36" fmla="*/ 800665 h 800665"/>
                  <a:gd name="connsiteX3-37" fmla="*/ 4601 w 1366596"/>
                  <a:gd name="connsiteY3-38" fmla="*/ 427942 h 800665"/>
                  <a:gd name="connsiteX4-39" fmla="*/ 0 w 1366596"/>
                  <a:gd name="connsiteY4-40" fmla="*/ 0 h 800665"/>
                  <a:gd name="connsiteX0-41" fmla="*/ 0 w 1366596"/>
                  <a:gd name="connsiteY0-42" fmla="*/ 0 h 809868"/>
                  <a:gd name="connsiteX1-43" fmla="*/ 1366596 w 1366596"/>
                  <a:gd name="connsiteY1-44" fmla="*/ 625807 h 809868"/>
                  <a:gd name="connsiteX2-45" fmla="*/ 865050 w 1366596"/>
                  <a:gd name="connsiteY2-46" fmla="*/ 809868 h 809868"/>
                  <a:gd name="connsiteX3-47" fmla="*/ 4601 w 1366596"/>
                  <a:gd name="connsiteY3-48" fmla="*/ 427942 h 809868"/>
                  <a:gd name="connsiteX4-49" fmla="*/ 0 w 1366596"/>
                  <a:gd name="connsiteY4-50" fmla="*/ 0 h 809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66596" h="809868">
                    <a:moveTo>
                      <a:pt x="0" y="0"/>
                    </a:moveTo>
                    <a:lnTo>
                      <a:pt x="1366596" y="625807"/>
                    </a:lnTo>
                    <a:lnTo>
                      <a:pt x="865050" y="809868"/>
                    </a:lnTo>
                    <a:lnTo>
                      <a:pt x="4601" y="427942"/>
                    </a:lnTo>
                    <a:cubicBezTo>
                      <a:pt x="-1535" y="105836"/>
                      <a:pt x="1534" y="142647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2" name="Freeform 371"/>
              <p:cNvSpPr/>
              <p:nvPr/>
            </p:nvSpPr>
            <p:spPr bwMode="auto">
              <a:xfrm>
                <a:off x="2089977" y="1730980"/>
                <a:ext cx="240888" cy="95187"/>
              </a:xfrm>
              <a:custGeom>
                <a:avLst/>
                <a:gdLst>
                  <a:gd name="connsiteX0" fmla="*/ 1329786 w 1348191"/>
                  <a:gd name="connsiteY0" fmla="*/ 0 h 809869"/>
                  <a:gd name="connsiteX1" fmla="*/ 1348191 w 1348191"/>
                  <a:gd name="connsiteY1" fmla="*/ 400333 h 809869"/>
                  <a:gd name="connsiteX2" fmla="*/ 487742 w 1348191"/>
                  <a:gd name="connsiteY2" fmla="*/ 809869 h 809869"/>
                  <a:gd name="connsiteX3" fmla="*/ 0 w 1348191"/>
                  <a:gd name="connsiteY3" fmla="*/ 630409 h 809869"/>
                  <a:gd name="connsiteX4" fmla="*/ 1329786 w 1348191"/>
                  <a:gd name="connsiteY4" fmla="*/ 0 h 809869"/>
                  <a:gd name="connsiteX0-1" fmla="*/ 1329786 w 1348191"/>
                  <a:gd name="connsiteY0-2" fmla="*/ 0 h 791462"/>
                  <a:gd name="connsiteX1-3" fmla="*/ 1348191 w 1348191"/>
                  <a:gd name="connsiteY1-4" fmla="*/ 381926 h 791462"/>
                  <a:gd name="connsiteX2-5" fmla="*/ 487742 w 1348191"/>
                  <a:gd name="connsiteY2-6" fmla="*/ 791462 h 791462"/>
                  <a:gd name="connsiteX3-7" fmla="*/ 0 w 1348191"/>
                  <a:gd name="connsiteY3-8" fmla="*/ 612002 h 791462"/>
                  <a:gd name="connsiteX4-9" fmla="*/ 1329786 w 1348191"/>
                  <a:gd name="connsiteY4-10" fmla="*/ 0 h 7914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48191" h="791462">
                    <a:moveTo>
                      <a:pt x="1329786" y="0"/>
                    </a:moveTo>
                    <a:lnTo>
                      <a:pt x="1348191" y="381926"/>
                    </a:lnTo>
                    <a:lnTo>
                      <a:pt x="487742" y="791462"/>
                    </a:lnTo>
                    <a:lnTo>
                      <a:pt x="0" y="612002"/>
                    </a:lnTo>
                    <a:lnTo>
                      <a:pt x="1329786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cxnSp>
            <p:nvCxnSpPr>
              <p:cNvPr id="373" name="Straight Connector 372"/>
              <p:cNvCxnSpPr>
                <a:endCxn id="368" idx="2"/>
              </p:cNvCxnSpPr>
              <p:nvPr/>
            </p:nvCxnSpPr>
            <p:spPr bwMode="auto">
              <a:xfrm flipH="1" flipV="1">
                <a:off x="1871277" y="1735739"/>
                <a:ext cx="3169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4" name="Straight Connector 373"/>
              <p:cNvCxnSpPr/>
              <p:nvPr/>
            </p:nvCxnSpPr>
            <p:spPr bwMode="auto">
              <a:xfrm flipH="1" flipV="1">
                <a:off x="2996477" y="1733359"/>
                <a:ext cx="3171" cy="123743"/>
              </a:xfrm>
              <a:prstGeom prst="line">
                <a:avLst/>
              </a:prstGeom>
              <a:ln w="6350" cmpd="sng">
                <a:solidFill>
                  <a:schemeClr val="tx1"/>
                </a:solidFill>
              </a:ln>
              <a:effectLst>
                <a:outerShdw blurRad="40005" dist="19939" dir="5400000" algn="tl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3" name="Group 362"/>
            <p:cNvGrpSpPr/>
            <p:nvPr/>
          </p:nvGrpSpPr>
          <p:grpSpPr>
            <a:xfrm>
              <a:off x="1828502" y="2944584"/>
              <a:ext cx="374531" cy="289269"/>
              <a:chOff x="725185" y="1779875"/>
              <a:chExt cx="374531" cy="289269"/>
            </a:xfrm>
          </p:grpSpPr>
          <p:sp>
            <p:nvSpPr>
              <p:cNvPr id="364" name="Oval 363"/>
              <p:cNvSpPr/>
              <p:nvPr/>
            </p:nvSpPr>
            <p:spPr bwMode="auto">
              <a:xfrm>
                <a:off x="741398" y="1850752"/>
                <a:ext cx="356365" cy="168450"/>
              </a:xfrm>
              <a:prstGeom prst="ellipse">
                <a:avLst/>
              </a:prstGeom>
              <a:solidFill>
                <a:schemeClr val="bg1">
                  <a:alpha val="7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5" name="TextBox 364"/>
              <p:cNvSpPr txBox="1"/>
              <p:nvPr/>
            </p:nvSpPr>
            <p:spPr>
              <a:xfrm>
                <a:off x="725185" y="1779875"/>
                <a:ext cx="374531" cy="289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s4</a:t>
                </a:r>
                <a:endParaRPr lang="en-US" sz="2000" dirty="0"/>
              </a:p>
            </p:txBody>
          </p:sp>
        </p:grpSp>
      </p:grpSp>
      <p:cxnSp>
        <p:nvCxnSpPr>
          <p:cNvPr id="240" name="Straight Arrow Connector 239"/>
          <p:cNvCxnSpPr/>
          <p:nvPr/>
        </p:nvCxnSpPr>
        <p:spPr bwMode="auto">
          <a:xfrm>
            <a:off x="2475946" y="4898482"/>
            <a:ext cx="906274" cy="76973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/>
            <a:tailEnd type="triangle"/>
          </a:ln>
          <a:effectLst/>
        </p:spPr>
      </p:cxnSp>
      <p:pic>
        <p:nvPicPr>
          <p:cNvPr id="376" name="Picture 1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74" y="702064"/>
            <a:ext cx="8154854" cy="193624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Title 1"/>
          <p:cNvSpPr txBox="1"/>
          <p:nvPr/>
        </p:nvSpPr>
        <p:spPr>
          <a:xfrm>
            <a:off x="354145" y="177332"/>
            <a:ext cx="8642801" cy="11430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sz="3600" dirty="0" smtClean="0"/>
              <a:t>SDN: control/data plane interaction example</a:t>
            </a:r>
            <a:endParaRPr lang="en-US" sz="3600" dirty="0"/>
          </a:p>
        </p:txBody>
      </p:sp>
      <p:grpSp>
        <p:nvGrpSpPr>
          <p:cNvPr id="382" name="Group 381"/>
          <p:cNvGrpSpPr/>
          <p:nvPr/>
        </p:nvGrpSpPr>
        <p:grpSpPr>
          <a:xfrm>
            <a:off x="5359418" y="2228890"/>
            <a:ext cx="3388878" cy="1357349"/>
            <a:chOff x="5313965" y="1301119"/>
            <a:chExt cx="3388878" cy="1357349"/>
          </a:xfrm>
        </p:grpSpPr>
        <p:sp>
          <p:nvSpPr>
            <p:cNvPr id="383" name="TextBox 382"/>
            <p:cNvSpPr txBox="1"/>
            <p:nvPr/>
          </p:nvSpPr>
          <p:spPr>
            <a:xfrm>
              <a:off x="5654651" y="1315023"/>
              <a:ext cx="3048192" cy="13434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+mn-lt"/>
                </a:rPr>
                <a:t>link state routing app interacts with flow-table-computation component in SDN controller, which computes new flow tables needed</a:t>
              </a:r>
              <a:endParaRPr lang="en-US" dirty="0">
                <a:solidFill>
                  <a:srgbClr val="000000"/>
                </a:solidFill>
                <a:latin typeface="+mn-lt"/>
              </a:endParaRPr>
            </a:p>
          </p:txBody>
        </p:sp>
        <p:grpSp>
          <p:nvGrpSpPr>
            <p:cNvPr id="384" name="Group 383"/>
            <p:cNvGrpSpPr/>
            <p:nvPr/>
          </p:nvGrpSpPr>
          <p:grpSpPr>
            <a:xfrm>
              <a:off x="5313965" y="1301119"/>
              <a:ext cx="313044" cy="369332"/>
              <a:chOff x="418816" y="1964112"/>
              <a:chExt cx="289705" cy="369332"/>
            </a:xfrm>
          </p:grpSpPr>
          <p:sp>
            <p:nvSpPr>
              <p:cNvPr id="385" name="Oval 384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387" name="TextBox 386"/>
              <p:cNvSpPr txBox="1"/>
              <p:nvPr/>
            </p:nvSpPr>
            <p:spPr>
              <a:xfrm>
                <a:off x="418816" y="1964112"/>
                <a:ext cx="2897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Arial" panose="020B0604020202020204"/>
                    <a:cs typeface="Arial" panose="020B0604020202020204"/>
                  </a:rPr>
                  <a:t>5</a:t>
                </a:r>
                <a:endParaRPr lang="en-US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grpSp>
        <p:nvGrpSpPr>
          <p:cNvPr id="393" name="Group 392"/>
          <p:cNvGrpSpPr/>
          <p:nvPr/>
        </p:nvGrpSpPr>
        <p:grpSpPr>
          <a:xfrm>
            <a:off x="5450329" y="3736844"/>
            <a:ext cx="3388878" cy="858751"/>
            <a:chOff x="5313965" y="1301119"/>
            <a:chExt cx="3388878" cy="858751"/>
          </a:xfrm>
        </p:grpSpPr>
        <p:sp>
          <p:nvSpPr>
            <p:cNvPr id="394" name="TextBox 393"/>
            <p:cNvSpPr txBox="1"/>
            <p:nvPr/>
          </p:nvSpPr>
          <p:spPr>
            <a:xfrm>
              <a:off x="5654651" y="1315023"/>
              <a:ext cx="3048192" cy="844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0000"/>
                  </a:solidFill>
                  <a:latin typeface="+mn-lt"/>
                </a:rPr>
                <a:t>Controller uses OpenFlow to install new tables in switches that need updating</a:t>
              </a:r>
              <a:endParaRPr lang="en-US" dirty="0">
                <a:solidFill>
                  <a:srgbClr val="000000"/>
                </a:solidFill>
                <a:latin typeface="+mn-lt"/>
              </a:endParaRPr>
            </a:p>
          </p:txBody>
        </p:sp>
        <p:grpSp>
          <p:nvGrpSpPr>
            <p:cNvPr id="395" name="Group 394"/>
            <p:cNvGrpSpPr/>
            <p:nvPr/>
          </p:nvGrpSpPr>
          <p:grpSpPr>
            <a:xfrm>
              <a:off x="5313965" y="1301119"/>
              <a:ext cx="313044" cy="369332"/>
              <a:chOff x="418816" y="1964112"/>
              <a:chExt cx="289705" cy="369332"/>
            </a:xfrm>
          </p:grpSpPr>
          <p:sp>
            <p:nvSpPr>
              <p:cNvPr id="396" name="Oval 395"/>
              <p:cNvSpPr/>
              <p:nvPr/>
            </p:nvSpPr>
            <p:spPr>
              <a:xfrm>
                <a:off x="448041" y="2026177"/>
                <a:ext cx="251755" cy="26312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397" name="TextBox 396"/>
              <p:cNvSpPr txBox="1"/>
              <p:nvPr/>
            </p:nvSpPr>
            <p:spPr>
              <a:xfrm>
                <a:off x="418816" y="1964112"/>
                <a:ext cx="2897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Arial" panose="020B0604020202020204"/>
                    <a:cs typeface="Arial" panose="020B0604020202020204"/>
                  </a:rPr>
                  <a:t>6</a:t>
                </a:r>
                <a:endParaRPr lang="en-US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sp>
        <p:nvSpPr>
          <p:cNvPr id="1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5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ounded Rectangle 102"/>
          <p:cNvSpPr/>
          <p:nvPr/>
        </p:nvSpPr>
        <p:spPr>
          <a:xfrm>
            <a:off x="441164" y="2526628"/>
            <a:ext cx="5253789" cy="239294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2099837" y="2566732"/>
            <a:ext cx="3421328" cy="1774553"/>
          </a:xfrm>
          <a:prstGeom prst="roundRect">
            <a:avLst/>
          </a:prstGeom>
          <a:solidFill>
            <a:srgbClr val="008000"/>
          </a:solidFill>
          <a:ln w="12700">
            <a:solidFill>
              <a:schemeClr val="accent5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srgbClr val="CCFFCC">
                <a:alpha val="43000"/>
              </a:srgbClr>
            </a:outerShdw>
          </a:effectLst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63980" y="3041095"/>
            <a:ext cx="991851" cy="563864"/>
            <a:chOff x="-2789389" y="3644860"/>
            <a:chExt cx="991851" cy="563864"/>
          </a:xfrm>
        </p:grpSpPr>
        <p:sp>
          <p:nvSpPr>
            <p:cNvPr id="4" name="Rounded Rectangle 3"/>
            <p:cNvSpPr/>
            <p:nvPr/>
          </p:nvSpPr>
          <p:spPr>
            <a:xfrm>
              <a:off x="-2789389" y="3656869"/>
              <a:ext cx="975975" cy="551855"/>
            </a:xfrm>
            <a:prstGeom prst="roundRect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6" name="TextBox 195"/>
            <p:cNvSpPr txBox="1"/>
            <p:nvPr/>
          </p:nvSpPr>
          <p:spPr>
            <a:xfrm>
              <a:off x="-2789389" y="3644860"/>
              <a:ext cx="991851" cy="516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topology</a:t>
              </a:r>
              <a:endParaRPr lang="en-US" sz="1400" dirty="0" smtClean="0">
                <a:latin typeface="Arial" panose="020B0604020202020204"/>
                <a:cs typeface="Arial" panose="020B0604020202020204"/>
              </a:endParaRPr>
            </a:p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rPr>
                <a:t>manager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218" name="TextBox 217"/>
          <p:cNvSpPr txBox="1"/>
          <p:nvPr/>
        </p:nvSpPr>
        <p:spPr>
          <a:xfrm>
            <a:off x="2501202" y="2675114"/>
            <a:ext cx="2846484" cy="277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00"/>
              </a:lnSpc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/>
                <a:cs typeface="Arial" panose="020B0604020202020204"/>
              </a:rPr>
              <a:t>Basic Network Service Functions</a:t>
            </a:r>
            <a:endParaRPr lang="en-US" sz="1400" dirty="0">
              <a:solidFill>
                <a:schemeClr val="bg1"/>
              </a:solidFill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41163" y="1938421"/>
            <a:ext cx="5160211" cy="515156"/>
            <a:chOff x="1045007" y="1459973"/>
            <a:chExt cx="6401028" cy="554537"/>
          </a:xfrm>
        </p:grpSpPr>
        <p:sp>
          <p:nvSpPr>
            <p:cNvPr id="99" name="Rounded Rectangle 98"/>
            <p:cNvSpPr/>
            <p:nvPr/>
          </p:nvSpPr>
          <p:spPr>
            <a:xfrm>
              <a:off x="1045007" y="1459973"/>
              <a:ext cx="6401028" cy="554537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 w="12700">
              <a:noFill/>
              <a:tailEnd type="arrow"/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224" name="Group 223"/>
            <p:cNvGrpSpPr/>
            <p:nvPr/>
          </p:nvGrpSpPr>
          <p:grpSpPr>
            <a:xfrm>
              <a:off x="2827550" y="1535145"/>
              <a:ext cx="2597382" cy="375164"/>
              <a:chOff x="2793561" y="3559145"/>
              <a:chExt cx="2597382" cy="375164"/>
            </a:xfrm>
          </p:grpSpPr>
          <p:sp>
            <p:nvSpPr>
              <p:cNvPr id="225" name="Rounded Rectangle 224"/>
              <p:cNvSpPr/>
              <p:nvPr/>
            </p:nvSpPr>
            <p:spPr>
              <a:xfrm>
                <a:off x="2793561" y="3559145"/>
                <a:ext cx="2597382" cy="375164"/>
              </a:xfrm>
              <a:prstGeom prst="roundRect">
                <a:avLst/>
              </a:prstGeom>
              <a:solidFill>
                <a:srgbClr val="008000"/>
              </a:solidFill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226" name="TextBox 225"/>
              <p:cNvSpPr txBox="1"/>
              <p:nvPr/>
            </p:nvSpPr>
            <p:spPr>
              <a:xfrm>
                <a:off x="3410430" y="3583293"/>
                <a:ext cx="1560720" cy="3308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1800"/>
                  </a:lnSpc>
                </a:pPr>
                <a:r>
                  <a:rPr lang="en-US" sz="1600" dirty="0" smtClean="0">
                    <a:solidFill>
                      <a:schemeClr val="bg1"/>
                    </a:solidFill>
                    <a:latin typeface="Arial" panose="020B0604020202020204"/>
                    <a:cs typeface="Arial" panose="020B0604020202020204"/>
                  </a:rPr>
                  <a:t>REST    API</a:t>
                </a:r>
                <a:endParaRPr lang="en-US" sz="1600" dirty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sp>
        <p:nvSpPr>
          <p:cNvPr id="100" name="Rounded Rectangle 99"/>
          <p:cNvSpPr/>
          <p:nvPr/>
        </p:nvSpPr>
        <p:spPr>
          <a:xfrm>
            <a:off x="427796" y="4998554"/>
            <a:ext cx="5293895" cy="627346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297733" y="5114776"/>
            <a:ext cx="1410942" cy="456940"/>
            <a:chOff x="2740484" y="4054371"/>
            <a:chExt cx="1574963" cy="373904"/>
          </a:xfrm>
        </p:grpSpPr>
        <p:sp>
          <p:nvSpPr>
            <p:cNvPr id="6" name="Rectangle 5"/>
            <p:cNvSpPr/>
            <p:nvPr/>
          </p:nvSpPr>
          <p:spPr>
            <a:xfrm>
              <a:off x="2785250" y="4054371"/>
              <a:ext cx="1530197" cy="373904"/>
            </a:xfrm>
            <a:prstGeom prst="rect">
              <a:avLst/>
            </a:prstGeom>
            <a:solidFill>
              <a:srgbClr val="008000"/>
            </a:solidFill>
            <a:ln w="12700">
              <a:solidFill>
                <a:schemeClr val="accent1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schemeClr val="bg1">
                  <a:alpha val="43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740484" y="4076248"/>
              <a:ext cx="14620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OpenFlow 1.0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2783284" y="4825720"/>
            <a:ext cx="533066" cy="7146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8000"/>
                </a:solidFill>
                <a:latin typeface="Arial" panose="020B0604020202020204"/>
                <a:cs typeface="Arial" panose="020B0604020202020204"/>
              </a:rPr>
              <a:t>…</a:t>
            </a:r>
            <a:endParaRPr lang="en-US" sz="3200" dirty="0">
              <a:solidFill>
                <a:srgbClr val="008000"/>
              </a:solidFill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162" name="Group 161"/>
          <p:cNvGrpSpPr/>
          <p:nvPr/>
        </p:nvGrpSpPr>
        <p:grpSpPr>
          <a:xfrm>
            <a:off x="3430771" y="5114776"/>
            <a:ext cx="811437" cy="433015"/>
            <a:chOff x="5082411" y="4394035"/>
            <a:chExt cx="905766" cy="354327"/>
          </a:xfrm>
        </p:grpSpPr>
        <p:sp>
          <p:nvSpPr>
            <p:cNvPr id="256" name="Rectangle 255"/>
            <p:cNvSpPr/>
            <p:nvPr/>
          </p:nvSpPr>
          <p:spPr>
            <a:xfrm>
              <a:off x="5082411" y="4394035"/>
              <a:ext cx="905766" cy="354327"/>
            </a:xfrm>
            <a:prstGeom prst="rect">
              <a:avLst/>
            </a:prstGeom>
            <a:solidFill>
              <a:srgbClr val="008000"/>
            </a:solidFill>
            <a:ln w="12700">
              <a:solidFill>
                <a:schemeClr val="accent1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schemeClr val="bg1">
                  <a:alpha val="43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57" name="TextBox 256"/>
            <p:cNvSpPr txBox="1"/>
            <p:nvPr/>
          </p:nvSpPr>
          <p:spPr>
            <a:xfrm>
              <a:off x="5121486" y="4394035"/>
              <a:ext cx="774571" cy="3543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SNMP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4289994" y="5109661"/>
            <a:ext cx="864376" cy="467213"/>
            <a:chOff x="5023318" y="4394035"/>
            <a:chExt cx="964859" cy="382310"/>
          </a:xfrm>
        </p:grpSpPr>
        <p:sp>
          <p:nvSpPr>
            <p:cNvPr id="264" name="Rectangle 263"/>
            <p:cNvSpPr/>
            <p:nvPr/>
          </p:nvSpPr>
          <p:spPr>
            <a:xfrm>
              <a:off x="5082411" y="4394035"/>
              <a:ext cx="905766" cy="354327"/>
            </a:xfrm>
            <a:prstGeom prst="rect">
              <a:avLst/>
            </a:prstGeom>
            <a:solidFill>
              <a:srgbClr val="008000"/>
            </a:solidFill>
            <a:ln w="12700">
              <a:solidFill>
                <a:schemeClr val="accent1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schemeClr val="bg1">
                  <a:alpha val="43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65" name="TextBox 264"/>
            <p:cNvSpPr txBox="1"/>
            <p:nvPr/>
          </p:nvSpPr>
          <p:spPr>
            <a:xfrm>
              <a:off x="5023318" y="4437791"/>
              <a:ext cx="9030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OVSDB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2704254" y="3663505"/>
            <a:ext cx="1022911" cy="563864"/>
            <a:chOff x="-2804918" y="3644860"/>
            <a:chExt cx="1022911" cy="563864"/>
          </a:xfrm>
        </p:grpSpPr>
        <p:sp>
          <p:nvSpPr>
            <p:cNvPr id="115" name="Rounded Rectangle 114"/>
            <p:cNvSpPr/>
            <p:nvPr/>
          </p:nvSpPr>
          <p:spPr>
            <a:xfrm>
              <a:off x="-2789389" y="3656869"/>
              <a:ext cx="975975" cy="551855"/>
            </a:xfrm>
            <a:prstGeom prst="roundRect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-2804918" y="3644860"/>
              <a:ext cx="1022911" cy="5514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forwarding</a:t>
              </a:r>
              <a:endParaRPr lang="en-US" sz="1400" dirty="0" smtClean="0">
                <a:latin typeface="Arial" panose="020B0604020202020204"/>
                <a:cs typeface="Arial" panose="020B0604020202020204"/>
              </a:endParaRPr>
            </a:p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rPr>
                <a:t>manager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3312541" y="3029086"/>
            <a:ext cx="975975" cy="563864"/>
            <a:chOff x="-2789389" y="3644860"/>
            <a:chExt cx="975975" cy="563864"/>
          </a:xfrm>
        </p:grpSpPr>
        <p:sp>
          <p:nvSpPr>
            <p:cNvPr id="118" name="Rounded Rectangle 117"/>
            <p:cNvSpPr/>
            <p:nvPr/>
          </p:nvSpPr>
          <p:spPr>
            <a:xfrm>
              <a:off x="-2789389" y="3656869"/>
              <a:ext cx="975975" cy="551855"/>
            </a:xfrm>
            <a:prstGeom prst="roundRect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-2744868" y="3644860"/>
              <a:ext cx="902811" cy="5514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switch</a:t>
              </a:r>
              <a:endParaRPr lang="en-US" sz="1400" dirty="0" smtClean="0">
                <a:latin typeface="Arial" panose="020B0604020202020204"/>
                <a:cs typeface="Arial" panose="020B0604020202020204"/>
              </a:endParaRPr>
            </a:p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rPr>
                <a:t>manager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3913381" y="3651496"/>
            <a:ext cx="975975" cy="563864"/>
            <a:chOff x="-2789389" y="3644860"/>
            <a:chExt cx="975975" cy="563864"/>
          </a:xfrm>
        </p:grpSpPr>
        <p:sp>
          <p:nvSpPr>
            <p:cNvPr id="121" name="Rounded Rectangle 120"/>
            <p:cNvSpPr/>
            <p:nvPr/>
          </p:nvSpPr>
          <p:spPr>
            <a:xfrm>
              <a:off x="-2789389" y="3656869"/>
              <a:ext cx="975975" cy="551855"/>
            </a:xfrm>
            <a:prstGeom prst="roundRect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-2744868" y="3644860"/>
              <a:ext cx="902811" cy="5514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host</a:t>
              </a:r>
              <a:endParaRPr lang="en-US" sz="1400" dirty="0" smtClean="0">
                <a:latin typeface="Arial" panose="020B0604020202020204"/>
                <a:cs typeface="Arial" panose="020B0604020202020204"/>
              </a:endParaRPr>
            </a:p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rPr>
                <a:t>manager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4466158" y="3017077"/>
            <a:ext cx="975975" cy="563864"/>
            <a:chOff x="-2789389" y="3644860"/>
            <a:chExt cx="975975" cy="563864"/>
          </a:xfrm>
        </p:grpSpPr>
        <p:sp>
          <p:nvSpPr>
            <p:cNvPr id="124" name="Rounded Rectangle 123"/>
            <p:cNvSpPr/>
            <p:nvPr/>
          </p:nvSpPr>
          <p:spPr>
            <a:xfrm>
              <a:off x="-2789389" y="3656869"/>
              <a:ext cx="975975" cy="551855"/>
            </a:xfrm>
            <a:prstGeom prst="roundRect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</a:ln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-2744868" y="3644860"/>
              <a:ext cx="902811" cy="5514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stats</a:t>
              </a:r>
              <a:endParaRPr lang="en-US" sz="1400" dirty="0" smtClean="0">
                <a:latin typeface="Arial" panose="020B0604020202020204"/>
                <a:cs typeface="Arial" panose="020B0604020202020204"/>
              </a:endParaRPr>
            </a:p>
            <a:p>
              <a:pPr algn="ctr">
                <a:lnSpc>
                  <a:spcPts val="1800"/>
                </a:lnSpc>
              </a:pPr>
              <a:r>
                <a:rPr lang="en-US" sz="1400" dirty="0" smtClean="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rPr>
                <a:t>manager</a:t>
              </a:r>
              <a:endParaRPr lang="en-US" sz="1400" dirty="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142" name="Rounded Rectangle 141"/>
          <p:cNvSpPr/>
          <p:nvPr/>
        </p:nvSpPr>
        <p:spPr>
          <a:xfrm>
            <a:off x="561484" y="2566733"/>
            <a:ext cx="1470518" cy="1766072"/>
          </a:xfrm>
          <a:prstGeom prst="roundRect">
            <a:avLst/>
          </a:prstGeom>
          <a:solidFill>
            <a:srgbClr val="008000"/>
          </a:solidFill>
          <a:ln w="12700">
            <a:solidFill>
              <a:schemeClr val="accent5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srgbClr val="CCFFCC">
                <a:alpha val="43000"/>
              </a:srgbClr>
            </a:outerShdw>
          </a:effectLst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/>
              <a:cs typeface="Arial" panose="020B0604020202020204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604415" y="2578421"/>
            <a:ext cx="1375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  <a:latin typeface="Arial" panose="020B0604020202020204"/>
                <a:cs typeface="Arial" panose="020B0604020202020204"/>
              </a:rPr>
              <a:t>Network service apps </a:t>
            </a:r>
            <a:endParaRPr lang="en-US" sz="1400" dirty="0" smtClean="0">
              <a:solidFill>
                <a:schemeClr val="bg1"/>
              </a:solidFill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561479" y="4412544"/>
            <a:ext cx="5013159" cy="404700"/>
            <a:chOff x="1092699" y="3559145"/>
            <a:chExt cx="6178678" cy="404700"/>
          </a:xfrm>
        </p:grpSpPr>
        <p:sp>
          <p:nvSpPr>
            <p:cNvPr id="20" name="Rounded Rectangle 19"/>
            <p:cNvSpPr/>
            <p:nvPr/>
          </p:nvSpPr>
          <p:spPr>
            <a:xfrm>
              <a:off x="1092699" y="3559145"/>
              <a:ext cx="6178678" cy="404700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2426534" y="3588680"/>
              <a:ext cx="3800001" cy="325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Service Abstraction</a:t>
              </a:r>
              <a:r>
                <a:rPr lang="en-US" sz="1600" dirty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 </a:t>
              </a:r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Layer (SAL)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cxnSp>
        <p:nvCxnSpPr>
          <p:cNvPr id="16" name="Straight Connector 15"/>
          <p:cNvCxnSpPr/>
          <p:nvPr/>
        </p:nvCxnSpPr>
        <p:spPr bwMode="auto">
          <a:xfrm>
            <a:off x="1016318" y="3561284"/>
            <a:ext cx="0" cy="91915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>
            <a:off x="1632306" y="4032908"/>
            <a:ext cx="0" cy="388921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0" name="Straight Connector 129"/>
          <p:cNvCxnSpPr/>
          <p:nvPr/>
        </p:nvCxnSpPr>
        <p:spPr bwMode="auto">
          <a:xfrm>
            <a:off x="2658231" y="3604959"/>
            <a:ext cx="0" cy="8371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CCFFC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1" name="Straight Connector 130"/>
          <p:cNvCxnSpPr/>
          <p:nvPr/>
        </p:nvCxnSpPr>
        <p:spPr bwMode="auto">
          <a:xfrm>
            <a:off x="4988035" y="3580519"/>
            <a:ext cx="0" cy="908139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CCFFC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2" name="Straight Connector 131"/>
          <p:cNvCxnSpPr/>
          <p:nvPr/>
        </p:nvCxnSpPr>
        <p:spPr bwMode="auto">
          <a:xfrm>
            <a:off x="3792442" y="3590225"/>
            <a:ext cx="0" cy="85185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CCFFC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3" name="Straight Connector 132"/>
          <p:cNvCxnSpPr/>
          <p:nvPr/>
        </p:nvCxnSpPr>
        <p:spPr bwMode="auto">
          <a:xfrm>
            <a:off x="4400399" y="4209886"/>
            <a:ext cx="0" cy="27877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CCFFC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7" name="Straight Connector 136"/>
          <p:cNvCxnSpPr/>
          <p:nvPr/>
        </p:nvCxnSpPr>
        <p:spPr bwMode="auto">
          <a:xfrm>
            <a:off x="3218224" y="4215360"/>
            <a:ext cx="0" cy="226719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CCFFC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4" name="Straight Connector 103"/>
          <p:cNvCxnSpPr/>
          <p:nvPr/>
        </p:nvCxnSpPr>
        <p:spPr bwMode="auto">
          <a:xfrm>
            <a:off x="467901" y="5681579"/>
            <a:ext cx="5186947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13" name="Straight Connector 212"/>
          <p:cNvCxnSpPr/>
          <p:nvPr/>
        </p:nvCxnSpPr>
        <p:spPr bwMode="auto">
          <a:xfrm>
            <a:off x="454533" y="1871579"/>
            <a:ext cx="502652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13" name="Group 12"/>
          <p:cNvGrpSpPr/>
          <p:nvPr/>
        </p:nvGrpSpPr>
        <p:grpSpPr>
          <a:xfrm>
            <a:off x="629185" y="3141575"/>
            <a:ext cx="1108720" cy="553739"/>
            <a:chOff x="-1602715" y="2206422"/>
            <a:chExt cx="1179425" cy="631007"/>
          </a:xfrm>
        </p:grpSpPr>
        <p:sp>
          <p:nvSpPr>
            <p:cNvPr id="214" name="Oval 213"/>
            <p:cNvSpPr/>
            <p:nvPr/>
          </p:nvSpPr>
          <p:spPr>
            <a:xfrm rot="5400000">
              <a:off x="-1328506" y="1932213"/>
              <a:ext cx="631007" cy="117942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tailEnd type="arrow"/>
            </a:ln>
            <a:effectLst>
              <a:outerShdw blurRad="50800" dist="38100" dir="2700000" algn="tl" rotWithShape="0">
                <a:schemeClr val="accent1">
                  <a:lumMod val="75000"/>
                  <a:alpha val="43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4" name="TextBox 253"/>
            <p:cNvSpPr txBox="1"/>
            <p:nvPr/>
          </p:nvSpPr>
          <p:spPr>
            <a:xfrm>
              <a:off x="-1381328" y="2261840"/>
              <a:ext cx="763425" cy="483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Access</a:t>
              </a:r>
              <a:endParaRPr lang="en-US" sz="1400" dirty="0" smtClean="0">
                <a:latin typeface="Arial" panose="020B0604020202020204"/>
                <a:cs typeface="Arial" panose="020B0604020202020204"/>
              </a:endParaRPr>
            </a:p>
            <a:p>
              <a:pPr algn="ctr">
                <a:lnSpc>
                  <a:spcPct val="90000"/>
                </a:lnSpc>
              </a:pPr>
              <a:r>
                <a:rPr lang="en-US" sz="1400" dirty="0">
                  <a:latin typeface="Arial" panose="020B0604020202020204"/>
                  <a:cs typeface="Arial" panose="020B0604020202020204"/>
                </a:rPr>
                <a:t>C</a:t>
              </a:r>
              <a:r>
                <a:rPr lang="en-US" sz="1400" dirty="0" smtClean="0">
                  <a:latin typeface="Arial" panose="020B0604020202020204"/>
                  <a:cs typeface="Arial" panose="020B0604020202020204"/>
                </a:rPr>
                <a:t>ontrol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215" name="Oval 214"/>
          <p:cNvSpPr/>
          <p:nvPr/>
        </p:nvSpPr>
        <p:spPr>
          <a:xfrm rot="5400000">
            <a:off x="1237809" y="3522133"/>
            <a:ext cx="534744" cy="905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tailEnd type="arrow"/>
          </a:ln>
          <a:effectLst>
            <a:outerShdw blurRad="50800" dist="38100" dir="2700000" algn="tl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181540" y="1016000"/>
            <a:ext cx="3296896" cy="785006"/>
            <a:chOff x="2625315" y="928382"/>
            <a:chExt cx="3262119" cy="779044"/>
          </a:xfrm>
        </p:grpSpPr>
        <p:grpSp>
          <p:nvGrpSpPr>
            <p:cNvPr id="17" name="Group 16"/>
            <p:cNvGrpSpPr/>
            <p:nvPr/>
          </p:nvGrpSpPr>
          <p:grpSpPr>
            <a:xfrm>
              <a:off x="2625315" y="1073061"/>
              <a:ext cx="1442229" cy="631007"/>
              <a:chOff x="9766434" y="1112781"/>
              <a:chExt cx="1442229" cy="631007"/>
            </a:xfrm>
          </p:grpSpPr>
          <p:sp>
            <p:nvSpPr>
              <p:cNvPr id="217" name="Oval 216"/>
              <p:cNvSpPr/>
              <p:nvPr/>
            </p:nvSpPr>
            <p:spPr>
              <a:xfrm rot="5400000">
                <a:off x="10172045" y="707170"/>
                <a:ext cx="631007" cy="1442229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  <a:tailEnd type="arrow"/>
              </a:ln>
              <a:effectLst>
                <a:outerShdw blurRad="50800" dist="38100" dir="2700000" algn="tl" rotWithShape="0">
                  <a:schemeClr val="accent1">
                    <a:lumMod val="75000"/>
                    <a:alpha val="43000"/>
                  </a:schemeClr>
                </a:outerShdw>
              </a:effectLst>
            </p:spPr>
            <p:txBody>
              <a:bodyPr vert="horz" wrap="none" lIns="91440" tIns="45720" rIns="91440" bIns="45720" numCol="1" rtlCol="0" anchor="t" anchorCtr="0" compatLnSpc="1"/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53" name="TextBox 252"/>
              <p:cNvSpPr txBox="1"/>
              <p:nvPr/>
            </p:nvSpPr>
            <p:spPr>
              <a:xfrm>
                <a:off x="9865113" y="1189921"/>
                <a:ext cx="1279817" cy="5095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ts val="1600"/>
                  </a:lnSpc>
                </a:pPr>
                <a:r>
                  <a:rPr lang="en-US" sz="1600" dirty="0" smtClean="0">
                    <a:latin typeface="Arial" panose="020B0604020202020204"/>
                    <a:cs typeface="Arial" panose="020B0604020202020204"/>
                  </a:rPr>
                  <a:t>Traffic</a:t>
                </a:r>
                <a:endParaRPr lang="en-US" sz="1600" dirty="0" smtClean="0">
                  <a:latin typeface="Arial" panose="020B0604020202020204"/>
                  <a:cs typeface="Arial" panose="020B0604020202020204"/>
                </a:endParaRPr>
              </a:p>
              <a:p>
                <a:pPr algn="ctr">
                  <a:lnSpc>
                    <a:spcPts val="1600"/>
                  </a:lnSpc>
                </a:pPr>
                <a:r>
                  <a:rPr lang="en-US" sz="1600" dirty="0" smtClean="0">
                    <a:latin typeface="Arial" panose="020B0604020202020204"/>
                    <a:cs typeface="Arial" panose="020B0604020202020204"/>
                  </a:rPr>
                  <a:t>Engineering</a:t>
                </a:r>
                <a:endParaRPr lang="en-US" sz="1600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160" name="TextBox 159"/>
            <p:cNvSpPr txBox="1"/>
            <p:nvPr/>
          </p:nvSpPr>
          <p:spPr>
            <a:xfrm>
              <a:off x="4112974" y="928382"/>
              <a:ext cx="595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</a:rPr>
                <a:t>…  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16" name="Oval 215"/>
            <p:cNvSpPr/>
            <p:nvPr/>
          </p:nvSpPr>
          <p:spPr>
            <a:xfrm rot="5400000">
              <a:off x="4982218" y="802210"/>
              <a:ext cx="631007" cy="117942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tailEnd type="arrow"/>
            </a:ln>
            <a:effectLst>
              <a:outerShdw blurRad="50800" dist="38100" dir="2700000" algn="tl" rotWithShape="0">
                <a:schemeClr val="accent1">
                  <a:lumMod val="75000"/>
                  <a:alpha val="43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470534" y="5735053"/>
            <a:ext cx="3248526" cy="1029368"/>
            <a:chOff x="-1550737" y="5173579"/>
            <a:chExt cx="3248526" cy="1029368"/>
          </a:xfrm>
        </p:grpSpPr>
        <p:grpSp>
          <p:nvGrpSpPr>
            <p:cNvPr id="221" name="Group 220"/>
            <p:cNvGrpSpPr/>
            <p:nvPr/>
          </p:nvGrpSpPr>
          <p:grpSpPr>
            <a:xfrm>
              <a:off x="-1425965" y="5182847"/>
              <a:ext cx="2979208" cy="973667"/>
              <a:chOff x="2592388" y="5601756"/>
              <a:chExt cx="4027487" cy="939800"/>
            </a:xfrm>
          </p:grpSpPr>
          <p:sp>
            <p:nvSpPr>
              <p:cNvPr id="222" name="Freeform 2"/>
              <p:cNvSpPr/>
              <p:nvPr/>
            </p:nvSpPr>
            <p:spPr bwMode="auto">
              <a:xfrm>
                <a:off x="2592388" y="5601756"/>
                <a:ext cx="4027487" cy="939800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0001" h="10125">
                    <a:moveTo>
                      <a:pt x="4" y="4039"/>
                    </a:moveTo>
                    <a:cubicBezTo>
                      <a:pt x="-29" y="2271"/>
                      <a:pt x="194" y="2100"/>
                      <a:pt x="715" y="1595"/>
                    </a:cubicBezTo>
                    <a:cubicBezTo>
                      <a:pt x="1236" y="1089"/>
                      <a:pt x="2417" y="1272"/>
                      <a:pt x="3130" y="1006"/>
                    </a:cubicBezTo>
                    <a:cubicBezTo>
                      <a:pt x="3843" y="740"/>
                      <a:pt x="4397" y="0"/>
                      <a:pt x="4995" y="0"/>
                    </a:cubicBezTo>
                    <a:cubicBezTo>
                      <a:pt x="5593" y="1"/>
                      <a:pt x="6206" y="926"/>
                      <a:pt x="6720" y="1009"/>
                    </a:cubicBezTo>
                    <a:cubicBezTo>
                      <a:pt x="7234" y="1092"/>
                      <a:pt x="7536" y="241"/>
                      <a:pt x="8082" y="497"/>
                    </a:cubicBezTo>
                    <a:cubicBezTo>
                      <a:pt x="8628" y="756"/>
                      <a:pt x="9854" y="442"/>
                      <a:pt x="9989" y="2989"/>
                    </a:cubicBezTo>
                    <a:cubicBezTo>
                      <a:pt x="10124" y="5536"/>
                      <a:pt x="9098" y="5742"/>
                      <a:pt x="8599" y="6797"/>
                    </a:cubicBezTo>
                    <a:cubicBezTo>
                      <a:pt x="8100" y="7852"/>
                      <a:pt x="7544" y="8981"/>
                      <a:pt x="6995" y="9322"/>
                    </a:cubicBezTo>
                    <a:cubicBezTo>
                      <a:pt x="6446" y="9663"/>
                      <a:pt x="5793" y="8957"/>
                      <a:pt x="5307" y="8843"/>
                    </a:cubicBezTo>
                    <a:cubicBezTo>
                      <a:pt x="4819" y="8726"/>
                      <a:pt x="4628" y="10048"/>
                      <a:pt x="4371" y="9912"/>
                    </a:cubicBezTo>
                    <a:cubicBezTo>
                      <a:pt x="4114" y="9775"/>
                      <a:pt x="3505" y="10355"/>
                      <a:pt x="3140" y="10019"/>
                    </a:cubicBezTo>
                    <a:cubicBezTo>
                      <a:pt x="2774" y="9683"/>
                      <a:pt x="2820" y="8138"/>
                      <a:pt x="2179" y="7895"/>
                    </a:cubicBezTo>
                    <a:cubicBezTo>
                      <a:pt x="1586" y="6800"/>
                      <a:pt x="1549" y="8137"/>
                      <a:pt x="1187" y="7495"/>
                    </a:cubicBezTo>
                    <a:cubicBezTo>
                      <a:pt x="825" y="6852"/>
                      <a:pt x="-7" y="6157"/>
                      <a:pt x="4" y="4039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223" name="Straight Connector 222"/>
              <p:cNvCxnSpPr/>
              <p:nvPr/>
            </p:nvCxnSpPr>
            <p:spPr>
              <a:xfrm flipV="1">
                <a:off x="3262941" y="5752569"/>
                <a:ext cx="1316038" cy="13176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>
                <a:off x="3151816" y="5939894"/>
                <a:ext cx="2259013" cy="2984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3164516" y="6044669"/>
                <a:ext cx="714375" cy="27622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4182104" y="6238344"/>
                <a:ext cx="1247775" cy="825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/>
              <p:cNvCxnSpPr/>
              <p:nvPr/>
            </p:nvCxnSpPr>
            <p:spPr>
              <a:xfrm>
                <a:off x="4842504" y="5785906"/>
                <a:ext cx="1057275" cy="12382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/>
              <p:cNvCxnSpPr/>
              <p:nvPr/>
            </p:nvCxnSpPr>
            <p:spPr>
              <a:xfrm flipV="1">
                <a:off x="4126541" y="5939894"/>
                <a:ext cx="1790700" cy="2984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/>
              <p:cNvCxnSpPr/>
              <p:nvPr/>
            </p:nvCxnSpPr>
            <p:spPr>
              <a:xfrm flipV="1">
                <a:off x="5453691" y="5968469"/>
                <a:ext cx="588963" cy="26987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>
                <a:off x="4596441" y="5752569"/>
                <a:ext cx="814388" cy="4016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347"/>
              <p:cNvGrpSpPr/>
              <p:nvPr/>
            </p:nvGrpSpPr>
            <p:grpSpPr bwMode="auto">
              <a:xfrm>
                <a:off x="5856401" y="5796097"/>
                <a:ext cx="588970" cy="242608"/>
                <a:chOff x="1871277" y="1576300"/>
                <a:chExt cx="1128371" cy="437861"/>
              </a:xfrm>
            </p:grpSpPr>
            <p:sp>
              <p:nvSpPr>
                <p:cNvPr id="282" name="Oval 281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84" name="Oval 283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85" name="Freeform 284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86" name="Freeform 285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87" name="Freeform 286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88" name="Freeform 287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89" name="Straight Connector 288"/>
                <p:cNvCxnSpPr>
                  <a:endCxn id="284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" name="Straight Connector 289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5" name="Group 347"/>
              <p:cNvGrpSpPr/>
              <p:nvPr/>
            </p:nvGrpSpPr>
            <p:grpSpPr bwMode="auto">
              <a:xfrm>
                <a:off x="4375328" y="5654000"/>
                <a:ext cx="588970" cy="242608"/>
                <a:chOff x="1871277" y="1576300"/>
                <a:chExt cx="1128371" cy="437861"/>
              </a:xfrm>
            </p:grpSpPr>
            <p:sp>
              <p:nvSpPr>
                <p:cNvPr id="273" name="Oval 272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74" name="Rectangle 273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75" name="Oval 274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76" name="Freeform 275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77" name="Freeform 276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78" name="Freeform 277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79" name="Freeform 278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80" name="Straight Connector 279"/>
                <p:cNvCxnSpPr>
                  <a:endCxn id="275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Straight Connector 280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6" name="Group 347"/>
              <p:cNvGrpSpPr/>
              <p:nvPr/>
            </p:nvGrpSpPr>
            <p:grpSpPr bwMode="auto">
              <a:xfrm>
                <a:off x="2848241" y="5847813"/>
                <a:ext cx="588970" cy="242608"/>
                <a:chOff x="1871277" y="1576300"/>
                <a:chExt cx="1128371" cy="437861"/>
              </a:xfrm>
            </p:grpSpPr>
            <p:sp>
              <p:nvSpPr>
                <p:cNvPr id="261" name="Oval 260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62" name="Rectangle 261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66" name="Oval 265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67" name="Freeform 266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68" name="Freeform 267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69" name="Freeform 268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70" name="Freeform 269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71" name="Straight Connector 270"/>
                <p:cNvCxnSpPr>
                  <a:endCxn id="266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7" name="Group 347"/>
              <p:cNvGrpSpPr/>
              <p:nvPr/>
            </p:nvGrpSpPr>
            <p:grpSpPr bwMode="auto">
              <a:xfrm>
                <a:off x="5166757" y="6114152"/>
                <a:ext cx="588970" cy="242608"/>
                <a:chOff x="1871277" y="1576300"/>
                <a:chExt cx="1128371" cy="437861"/>
              </a:xfrm>
            </p:grpSpPr>
            <p:sp>
              <p:nvSpPr>
                <p:cNvPr id="248" name="Oval 247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49" name="Rectangle 248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0" name="Oval 249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51" name="Freeform 250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2" name="Freeform 251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5" name="Freeform 254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8" name="Freeform 257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59" name="Straight Connector 258"/>
                <p:cNvCxnSpPr>
                  <a:endCxn id="250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8" name="Group 347"/>
              <p:cNvGrpSpPr/>
              <p:nvPr/>
            </p:nvGrpSpPr>
            <p:grpSpPr bwMode="auto">
              <a:xfrm>
                <a:off x="3704088" y="6206732"/>
                <a:ext cx="588970" cy="242608"/>
                <a:chOff x="1871277" y="1576300"/>
                <a:chExt cx="1128371" cy="437861"/>
              </a:xfrm>
            </p:grpSpPr>
            <p:sp>
              <p:nvSpPr>
                <p:cNvPr id="239" name="Oval 238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40" name="Rectangle 239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1" name="Oval 240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42" name="Freeform 241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3" name="Freeform 242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4" name="Freeform 243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45" name="Freeform 244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46" name="Straight Connector 245"/>
                <p:cNvCxnSpPr>
                  <a:endCxn id="241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Straight Connector 246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95" name="Rectangle 294"/>
            <p:cNvSpPr/>
            <p:nvPr/>
          </p:nvSpPr>
          <p:spPr bwMode="auto">
            <a:xfrm>
              <a:off x="-1550737" y="5173579"/>
              <a:ext cx="3248526" cy="1029368"/>
            </a:xfrm>
            <a:prstGeom prst="rect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96" name="Picture 1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218" y="707374"/>
            <a:ext cx="7253205" cy="188316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Title 1"/>
          <p:cNvSpPr txBox="1"/>
          <p:nvPr/>
        </p:nvSpPr>
        <p:spPr>
          <a:xfrm>
            <a:off x="399720" y="120318"/>
            <a:ext cx="7772400" cy="972758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sz="4000" dirty="0" smtClean="0"/>
              <a:t>OpenDaylight (ODL) controller</a:t>
            </a:r>
            <a:endParaRPr lang="en-US" sz="4000" dirty="0"/>
          </a:p>
        </p:txBody>
      </p:sp>
      <p:sp>
        <p:nvSpPr>
          <p:cNvPr id="298" name="Content Placeholder 3"/>
          <p:cNvSpPr txBox="1"/>
          <p:nvPr/>
        </p:nvSpPr>
        <p:spPr>
          <a:xfrm>
            <a:off x="5915061" y="1433585"/>
            <a:ext cx="3135360" cy="4648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r>
              <a:rPr lang="en-US" sz="2400" dirty="0" smtClean="0">
                <a:solidFill>
                  <a:srgbClr val="000000"/>
                </a:solidFill>
              </a:rPr>
              <a:t>ODL Lithium controller</a:t>
            </a:r>
            <a:endParaRPr lang="en-US" sz="2400" dirty="0" smtClean="0">
              <a:solidFill>
                <a:srgbClr val="000000"/>
              </a:solidFill>
            </a:endParaRPr>
          </a:p>
          <a:p>
            <a:r>
              <a:rPr lang="en-US" sz="2400" dirty="0" smtClean="0">
                <a:solidFill>
                  <a:srgbClr val="000000"/>
                </a:solidFill>
              </a:rPr>
              <a:t>network apps may be contained within, or be external to SDN controller</a:t>
            </a:r>
            <a:endParaRPr lang="en-US" sz="2400" dirty="0" smtClean="0">
              <a:solidFill>
                <a:srgbClr val="000000"/>
              </a:solidFill>
            </a:endParaRPr>
          </a:p>
          <a:p>
            <a:r>
              <a:rPr lang="en-US" sz="2400" dirty="0" smtClean="0">
                <a:solidFill>
                  <a:srgbClr val="000000"/>
                </a:solidFill>
              </a:rPr>
              <a:t>Service Abstraction Layer: interconnects internal, external applications and services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29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30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ounded Rectangle 102"/>
          <p:cNvSpPr/>
          <p:nvPr/>
        </p:nvSpPr>
        <p:spPr>
          <a:xfrm>
            <a:off x="404938" y="2840593"/>
            <a:ext cx="4898361" cy="1408726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86925" y="1301692"/>
            <a:ext cx="130246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Arial" panose="020B0604020202020204"/>
                <a:cs typeface="Arial" panose="020B0604020202020204"/>
              </a:rPr>
              <a:t>Network 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  <a:p>
            <a:r>
              <a:rPr lang="en-US" sz="1600" dirty="0" smtClean="0">
                <a:latin typeface="Arial" panose="020B0604020202020204"/>
                <a:cs typeface="Arial" panose="020B0604020202020204"/>
              </a:rPr>
              <a:t>control apps 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7" name="Oval 216"/>
          <p:cNvSpPr/>
          <p:nvPr/>
        </p:nvSpPr>
        <p:spPr>
          <a:xfrm rot="5400000">
            <a:off x="2177010" y="841271"/>
            <a:ext cx="631007" cy="14422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tailEnd type="arrow"/>
          </a:ln>
          <a:effectLst>
            <a:outerShdw blurRad="50800" dist="38100" dir="2700000" algn="tl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3259058" y="1102203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…  </a:t>
            </a: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9" name="Rounded Rectangle 98"/>
          <p:cNvSpPr/>
          <p:nvPr/>
        </p:nvSpPr>
        <p:spPr>
          <a:xfrm>
            <a:off x="404938" y="2058742"/>
            <a:ext cx="4811594" cy="665305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24" name="Group 223"/>
          <p:cNvGrpSpPr/>
          <p:nvPr/>
        </p:nvGrpSpPr>
        <p:grpSpPr>
          <a:xfrm>
            <a:off x="666771" y="2244682"/>
            <a:ext cx="1503376" cy="375164"/>
            <a:chOff x="2793562" y="3559145"/>
            <a:chExt cx="1607438" cy="375164"/>
          </a:xfrm>
        </p:grpSpPr>
        <p:sp>
          <p:nvSpPr>
            <p:cNvPr id="225" name="Rounded Rectangle 224"/>
            <p:cNvSpPr/>
            <p:nvPr/>
          </p:nvSpPr>
          <p:spPr>
            <a:xfrm>
              <a:off x="2793562" y="3559145"/>
              <a:ext cx="1457313" cy="375164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26" name="TextBox 225"/>
            <p:cNvSpPr txBox="1"/>
            <p:nvPr/>
          </p:nvSpPr>
          <p:spPr>
            <a:xfrm>
              <a:off x="2840280" y="3583293"/>
              <a:ext cx="1560720" cy="33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REST    API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100" name="Rounded Rectangle 99"/>
          <p:cNvSpPr/>
          <p:nvPr/>
        </p:nvSpPr>
        <p:spPr>
          <a:xfrm>
            <a:off x="383727" y="4578311"/>
            <a:ext cx="5005602" cy="880097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>
            <a:noFill/>
            <a:tailEnd type="arrow"/>
          </a:ln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04" name="Straight Connector 103"/>
          <p:cNvCxnSpPr/>
          <p:nvPr/>
        </p:nvCxnSpPr>
        <p:spPr bwMode="auto">
          <a:xfrm>
            <a:off x="505728" y="4402051"/>
            <a:ext cx="4811594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13" name="Straight Connector 212"/>
          <p:cNvCxnSpPr/>
          <p:nvPr/>
        </p:nvCxnSpPr>
        <p:spPr bwMode="auto">
          <a:xfrm>
            <a:off x="404938" y="2002183"/>
            <a:ext cx="4811594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216" name="Oval 215"/>
          <p:cNvSpPr/>
          <p:nvPr/>
        </p:nvSpPr>
        <p:spPr>
          <a:xfrm rot="5400000">
            <a:off x="4128302" y="976031"/>
            <a:ext cx="631007" cy="117942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>
            <a:noFill/>
            <a:tailEnd type="arrow"/>
          </a:ln>
          <a:effectLst>
            <a:outerShdw blurRad="50800" dist="38100" dir="2700000" algn="tl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non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9" name="TextBox 218"/>
          <p:cNvSpPr txBox="1"/>
          <p:nvPr/>
        </p:nvSpPr>
        <p:spPr>
          <a:xfrm>
            <a:off x="4076818" y="3493314"/>
            <a:ext cx="1356273" cy="761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ONOS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900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distributed core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4012781" y="4621982"/>
            <a:ext cx="1610917" cy="761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southbound abstractions,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900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protocols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4814" y="5040198"/>
            <a:ext cx="1119818" cy="338554"/>
            <a:chOff x="1929852" y="4542126"/>
            <a:chExt cx="1119818" cy="338554"/>
          </a:xfrm>
        </p:grpSpPr>
        <p:sp>
          <p:nvSpPr>
            <p:cNvPr id="220" name="Rounded Rectangle 219"/>
            <p:cNvSpPr/>
            <p:nvPr/>
          </p:nvSpPr>
          <p:spPr>
            <a:xfrm>
              <a:off x="1951130" y="4566892"/>
              <a:ext cx="1062275" cy="298242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50800" dist="38100" dir="2700000" algn="tl" rotWithShape="0">
                <a:srgbClr val="CCFFCC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929852" y="4542126"/>
              <a:ext cx="11198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OpenFlow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726606" y="5041658"/>
            <a:ext cx="1062275" cy="338554"/>
            <a:chOff x="2774641" y="4248836"/>
            <a:chExt cx="1062275" cy="338554"/>
          </a:xfrm>
        </p:grpSpPr>
        <p:sp>
          <p:nvSpPr>
            <p:cNvPr id="223" name="Rounded Rectangle 222"/>
            <p:cNvSpPr/>
            <p:nvPr/>
          </p:nvSpPr>
          <p:spPr>
            <a:xfrm>
              <a:off x="2774641" y="4279216"/>
              <a:ext cx="1062275" cy="298242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50800" dist="38100" dir="2700000" algn="tl" rotWithShape="0">
                <a:srgbClr val="CCFFCC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2873106" y="4248836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Netconf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979322" y="5053826"/>
            <a:ext cx="858974" cy="413739"/>
            <a:chOff x="4304185" y="4617263"/>
            <a:chExt cx="858974" cy="413739"/>
          </a:xfrm>
        </p:grpSpPr>
        <p:sp>
          <p:nvSpPr>
            <p:cNvPr id="222" name="Rounded Rectangle 221"/>
            <p:cNvSpPr/>
            <p:nvPr/>
          </p:nvSpPr>
          <p:spPr>
            <a:xfrm>
              <a:off x="4304185" y="4647691"/>
              <a:ext cx="858974" cy="298242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50800" dist="38100" dir="2700000" algn="tl" rotWithShape="0">
                <a:srgbClr val="CCFFCC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65" name="TextBox 264"/>
            <p:cNvSpPr txBox="1"/>
            <p:nvPr/>
          </p:nvSpPr>
          <p:spPr>
            <a:xfrm>
              <a:off x="4307335" y="4617263"/>
              <a:ext cx="842600" cy="413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OVSDB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27" name="Group 226"/>
          <p:cNvGrpSpPr/>
          <p:nvPr/>
        </p:nvGrpSpPr>
        <p:grpSpPr>
          <a:xfrm>
            <a:off x="524833" y="4631710"/>
            <a:ext cx="777777" cy="338554"/>
            <a:chOff x="1929852" y="4542126"/>
            <a:chExt cx="1083553" cy="338554"/>
          </a:xfrm>
        </p:grpSpPr>
        <p:sp>
          <p:nvSpPr>
            <p:cNvPr id="228" name="Rounded Rectangle 227"/>
            <p:cNvSpPr/>
            <p:nvPr/>
          </p:nvSpPr>
          <p:spPr>
            <a:xfrm>
              <a:off x="1951130" y="4566892"/>
              <a:ext cx="1062275" cy="298242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50800" dist="38100" dir="2700000" algn="tl" rotWithShape="0">
                <a:srgbClr val="CCFFCC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29" name="TextBox 228"/>
            <p:cNvSpPr txBox="1"/>
            <p:nvPr/>
          </p:nvSpPr>
          <p:spPr>
            <a:xfrm>
              <a:off x="1929852" y="4542126"/>
              <a:ext cx="7777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device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30" name="Group 229"/>
          <p:cNvGrpSpPr/>
          <p:nvPr/>
        </p:nvGrpSpPr>
        <p:grpSpPr>
          <a:xfrm>
            <a:off x="1356003" y="4629752"/>
            <a:ext cx="573691" cy="338554"/>
            <a:chOff x="1951130" y="4538598"/>
            <a:chExt cx="1062275" cy="338554"/>
          </a:xfrm>
        </p:grpSpPr>
        <p:sp>
          <p:nvSpPr>
            <p:cNvPr id="231" name="Rounded Rectangle 230"/>
            <p:cNvSpPr/>
            <p:nvPr/>
          </p:nvSpPr>
          <p:spPr>
            <a:xfrm>
              <a:off x="1951130" y="4566892"/>
              <a:ext cx="1062275" cy="298242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50800" dist="38100" dir="2700000" algn="tl" rotWithShape="0">
                <a:srgbClr val="CCFFCC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32" name="TextBox 231"/>
            <p:cNvSpPr txBox="1"/>
            <p:nvPr/>
          </p:nvSpPr>
          <p:spPr>
            <a:xfrm>
              <a:off x="2014708" y="4538598"/>
              <a:ext cx="7039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link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33" name="Group 232"/>
          <p:cNvGrpSpPr/>
          <p:nvPr/>
        </p:nvGrpSpPr>
        <p:grpSpPr>
          <a:xfrm>
            <a:off x="1964566" y="4630736"/>
            <a:ext cx="561323" cy="338554"/>
            <a:chOff x="1921370" y="4542126"/>
            <a:chExt cx="1092035" cy="338554"/>
          </a:xfrm>
        </p:grpSpPr>
        <p:sp>
          <p:nvSpPr>
            <p:cNvPr id="234" name="Rounded Rectangle 233"/>
            <p:cNvSpPr/>
            <p:nvPr/>
          </p:nvSpPr>
          <p:spPr>
            <a:xfrm>
              <a:off x="1951130" y="4566892"/>
              <a:ext cx="1062275" cy="298242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50800" dist="38100" dir="2700000" algn="tl" rotWithShape="0">
                <a:srgbClr val="CCFFCC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35" name="TextBox 234"/>
            <p:cNvSpPr txBox="1"/>
            <p:nvPr/>
          </p:nvSpPr>
          <p:spPr>
            <a:xfrm>
              <a:off x="1921370" y="4542126"/>
              <a:ext cx="7975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host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36" name="Group 235"/>
          <p:cNvGrpSpPr/>
          <p:nvPr/>
        </p:nvGrpSpPr>
        <p:grpSpPr>
          <a:xfrm>
            <a:off x="2571425" y="4630736"/>
            <a:ext cx="533020" cy="338554"/>
            <a:chOff x="1933590" y="4542126"/>
            <a:chExt cx="1079815" cy="338554"/>
          </a:xfrm>
        </p:grpSpPr>
        <p:sp>
          <p:nvSpPr>
            <p:cNvPr id="237" name="Rounded Rectangle 236"/>
            <p:cNvSpPr/>
            <p:nvPr/>
          </p:nvSpPr>
          <p:spPr>
            <a:xfrm>
              <a:off x="1951130" y="4566892"/>
              <a:ext cx="1062275" cy="298242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50800" dist="38100" dir="2700000" algn="tl" rotWithShape="0">
                <a:srgbClr val="CCFFCC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38" name="TextBox 237"/>
            <p:cNvSpPr txBox="1"/>
            <p:nvPr/>
          </p:nvSpPr>
          <p:spPr>
            <a:xfrm>
              <a:off x="1933590" y="4542126"/>
              <a:ext cx="7655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flow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39" name="Group 238"/>
          <p:cNvGrpSpPr/>
          <p:nvPr/>
        </p:nvGrpSpPr>
        <p:grpSpPr>
          <a:xfrm>
            <a:off x="3122581" y="4615304"/>
            <a:ext cx="768563" cy="341965"/>
            <a:chOff x="1907908" y="4523169"/>
            <a:chExt cx="1105497" cy="341965"/>
          </a:xfrm>
        </p:grpSpPr>
        <p:sp>
          <p:nvSpPr>
            <p:cNvPr id="240" name="Rounded Rectangle 239"/>
            <p:cNvSpPr/>
            <p:nvPr/>
          </p:nvSpPr>
          <p:spPr>
            <a:xfrm>
              <a:off x="1951130" y="4566892"/>
              <a:ext cx="1062275" cy="298242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50800" dist="38100" dir="2700000" algn="tl" rotWithShape="0">
                <a:srgbClr val="CCFFCC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41" name="TextBox 240"/>
            <p:cNvSpPr txBox="1"/>
            <p:nvPr/>
          </p:nvSpPr>
          <p:spPr>
            <a:xfrm>
              <a:off x="1907908" y="4523169"/>
              <a:ext cx="109946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packet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243" name="TextBox 242"/>
          <p:cNvSpPr txBox="1"/>
          <p:nvPr/>
        </p:nvSpPr>
        <p:spPr>
          <a:xfrm>
            <a:off x="3905769" y="2005996"/>
            <a:ext cx="1610917" cy="761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northbound abstractions,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90000"/>
              </a:lnSpc>
            </a:pPr>
            <a:r>
              <a:rPr lang="en-US" sz="1600" dirty="0" smtClean="0">
                <a:latin typeface="Arial" panose="020B0604020202020204"/>
                <a:cs typeface="Arial" panose="020B0604020202020204"/>
              </a:rPr>
              <a:t>protocols</a:t>
            </a:r>
            <a:endParaRPr lang="en-US" sz="1600" dirty="0" smtClean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245" name="Group 244"/>
          <p:cNvGrpSpPr/>
          <p:nvPr/>
        </p:nvGrpSpPr>
        <p:grpSpPr>
          <a:xfrm>
            <a:off x="2270558" y="2244682"/>
            <a:ext cx="1362970" cy="375164"/>
            <a:chOff x="2793562" y="3559145"/>
            <a:chExt cx="1457313" cy="375164"/>
          </a:xfrm>
        </p:grpSpPr>
        <p:sp>
          <p:nvSpPr>
            <p:cNvPr id="246" name="Rounded Rectangle 245"/>
            <p:cNvSpPr/>
            <p:nvPr/>
          </p:nvSpPr>
          <p:spPr>
            <a:xfrm>
              <a:off x="2793562" y="3559145"/>
              <a:ext cx="1457313" cy="375164"/>
            </a:xfrm>
            <a:prstGeom prst="roundRect">
              <a:avLst/>
            </a:prstGeom>
            <a:solidFill>
              <a:srgbClr val="008000"/>
            </a:solidFill>
            <a:ln w="12700">
              <a:solidFill>
                <a:schemeClr val="accent5">
                  <a:lumMod val="75000"/>
                </a:schemeClr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47" name="TextBox 246"/>
            <p:cNvSpPr txBox="1"/>
            <p:nvPr/>
          </p:nvSpPr>
          <p:spPr>
            <a:xfrm>
              <a:off x="3085361" y="3583293"/>
              <a:ext cx="895069" cy="33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sz="1600" dirty="0" smtClean="0">
                  <a:solidFill>
                    <a:schemeClr val="bg1"/>
                  </a:solidFill>
                  <a:latin typeface="Arial" panose="020B0604020202020204"/>
                  <a:cs typeface="Arial" panose="020B0604020202020204"/>
                </a:rPr>
                <a:t>Intent</a:t>
              </a:r>
              <a:endParaRPr lang="en-US" sz="1600" dirty="0">
                <a:solidFill>
                  <a:schemeClr val="bg1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2879342" y="3577951"/>
            <a:ext cx="971340" cy="459826"/>
            <a:chOff x="3067713" y="457817"/>
            <a:chExt cx="1563748" cy="459826"/>
          </a:xfrm>
        </p:grpSpPr>
        <p:sp>
          <p:nvSpPr>
            <p:cNvPr id="249" name="Rounded Rectangle 248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0" name="TextBox 249"/>
            <p:cNvSpPr txBox="1"/>
            <p:nvPr/>
          </p:nvSpPr>
          <p:spPr>
            <a:xfrm>
              <a:off x="3067713" y="541671"/>
              <a:ext cx="1563748" cy="3043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600" dirty="0" smtClean="0">
                  <a:latin typeface="Arial" panose="020B0604020202020204"/>
                  <a:cs typeface="Arial" panose="020B0604020202020204"/>
                </a:rPr>
                <a:t>statistics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51" name="Group 250"/>
          <p:cNvGrpSpPr/>
          <p:nvPr/>
        </p:nvGrpSpPr>
        <p:grpSpPr>
          <a:xfrm>
            <a:off x="637141" y="3564396"/>
            <a:ext cx="889706" cy="459826"/>
            <a:chOff x="3128876" y="457817"/>
            <a:chExt cx="1432326" cy="459826"/>
          </a:xfrm>
        </p:grpSpPr>
        <p:sp>
          <p:nvSpPr>
            <p:cNvPr id="252" name="Rounded Rectangle 251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5" name="TextBox 254"/>
            <p:cNvSpPr txBox="1"/>
            <p:nvPr/>
          </p:nvSpPr>
          <p:spPr>
            <a:xfrm>
              <a:off x="3140940" y="541671"/>
              <a:ext cx="1417294" cy="3043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600" dirty="0" smtClean="0">
                  <a:latin typeface="Arial" panose="020B0604020202020204"/>
                  <a:cs typeface="Arial" panose="020B0604020202020204"/>
                </a:rPr>
                <a:t>devices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59" name="Group 258"/>
          <p:cNvGrpSpPr/>
          <p:nvPr/>
        </p:nvGrpSpPr>
        <p:grpSpPr>
          <a:xfrm>
            <a:off x="648682" y="3004281"/>
            <a:ext cx="889706" cy="459826"/>
            <a:chOff x="3128876" y="457817"/>
            <a:chExt cx="1432326" cy="459826"/>
          </a:xfrm>
        </p:grpSpPr>
        <p:sp>
          <p:nvSpPr>
            <p:cNvPr id="260" name="Rounded Rectangle 259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1" name="TextBox 260"/>
            <p:cNvSpPr txBox="1"/>
            <p:nvPr/>
          </p:nvSpPr>
          <p:spPr>
            <a:xfrm>
              <a:off x="3306184" y="541671"/>
              <a:ext cx="1086810" cy="3043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600" dirty="0" smtClean="0">
                  <a:latin typeface="Arial" panose="020B0604020202020204"/>
                  <a:cs typeface="Arial" panose="020B0604020202020204"/>
                </a:rPr>
                <a:t>hosts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66" name="Group 265"/>
          <p:cNvGrpSpPr/>
          <p:nvPr/>
        </p:nvGrpSpPr>
        <p:grpSpPr>
          <a:xfrm>
            <a:off x="1778595" y="3564396"/>
            <a:ext cx="889706" cy="459826"/>
            <a:chOff x="3128876" y="457817"/>
            <a:chExt cx="1432326" cy="459826"/>
          </a:xfrm>
        </p:grpSpPr>
        <p:sp>
          <p:nvSpPr>
            <p:cNvPr id="267" name="Rounded Rectangle 266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3370539" y="541671"/>
              <a:ext cx="958100" cy="3043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600" dirty="0" smtClean="0">
                  <a:latin typeface="Arial" panose="020B0604020202020204"/>
                  <a:cs typeface="Arial" panose="020B0604020202020204"/>
                </a:rPr>
                <a:t>links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1778595" y="3004281"/>
            <a:ext cx="889706" cy="459826"/>
            <a:chOff x="3128876" y="457817"/>
            <a:chExt cx="1432326" cy="459826"/>
          </a:xfrm>
        </p:grpSpPr>
        <p:sp>
          <p:nvSpPr>
            <p:cNvPr id="270" name="Rounded Rectangle 269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1" name="TextBox 270"/>
            <p:cNvSpPr txBox="1"/>
            <p:nvPr/>
          </p:nvSpPr>
          <p:spPr>
            <a:xfrm>
              <a:off x="3296911" y="541671"/>
              <a:ext cx="1105358" cy="3043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600" dirty="0" smtClean="0">
                  <a:latin typeface="Arial" panose="020B0604020202020204"/>
                  <a:cs typeface="Arial" panose="020B0604020202020204"/>
                </a:rPr>
                <a:t>paths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72" name="Group 271"/>
          <p:cNvGrpSpPr/>
          <p:nvPr/>
        </p:nvGrpSpPr>
        <p:grpSpPr>
          <a:xfrm>
            <a:off x="2809351" y="3004281"/>
            <a:ext cx="1166221" cy="459826"/>
            <a:chOff x="3003364" y="457817"/>
            <a:chExt cx="1692457" cy="459826"/>
          </a:xfrm>
        </p:grpSpPr>
        <p:sp>
          <p:nvSpPr>
            <p:cNvPr id="273" name="Rounded Rectangle 272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3003364" y="541671"/>
              <a:ext cx="1692457" cy="3043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600" dirty="0" smtClean="0">
                  <a:latin typeface="Arial" panose="020B0604020202020204"/>
                  <a:cs typeface="Arial" panose="020B0604020202020204"/>
                </a:rPr>
                <a:t>flow rules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75" name="Group 274"/>
          <p:cNvGrpSpPr/>
          <p:nvPr/>
        </p:nvGrpSpPr>
        <p:grpSpPr>
          <a:xfrm>
            <a:off x="4110124" y="3008876"/>
            <a:ext cx="986973" cy="459826"/>
            <a:chOff x="3128876" y="457817"/>
            <a:chExt cx="1432326" cy="459826"/>
          </a:xfrm>
        </p:grpSpPr>
        <p:sp>
          <p:nvSpPr>
            <p:cNvPr id="276" name="Rounded Rectangle 275"/>
            <p:cNvSpPr/>
            <p:nvPr/>
          </p:nvSpPr>
          <p:spPr>
            <a:xfrm>
              <a:off x="3128876" y="457817"/>
              <a:ext cx="1432326" cy="45982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schemeClr val="accent1">
                  <a:lumMod val="75000"/>
                  <a:alpha val="99000"/>
                </a:schemeClr>
              </a:outerShdw>
            </a:effectLst>
          </p:spPr>
          <p:txBody>
            <a:bodyPr vert="horz" wrap="non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7" name="TextBox 276"/>
            <p:cNvSpPr txBox="1"/>
            <p:nvPr/>
          </p:nvSpPr>
          <p:spPr>
            <a:xfrm>
              <a:off x="3152699" y="541671"/>
              <a:ext cx="1393790" cy="3043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600" dirty="0" smtClean="0">
                  <a:latin typeface="Arial" panose="020B0604020202020204"/>
                  <a:cs typeface="Arial" panose="020B0604020202020204"/>
                </a:rPr>
                <a:t>topology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193" name="Group 192"/>
          <p:cNvGrpSpPr/>
          <p:nvPr/>
        </p:nvGrpSpPr>
        <p:grpSpPr>
          <a:xfrm>
            <a:off x="1470534" y="5574637"/>
            <a:ext cx="3248526" cy="1029368"/>
            <a:chOff x="-1550737" y="5173579"/>
            <a:chExt cx="3248526" cy="1029368"/>
          </a:xfrm>
        </p:grpSpPr>
        <p:grpSp>
          <p:nvGrpSpPr>
            <p:cNvPr id="196" name="Group 195"/>
            <p:cNvGrpSpPr/>
            <p:nvPr/>
          </p:nvGrpSpPr>
          <p:grpSpPr>
            <a:xfrm>
              <a:off x="-1425965" y="5182847"/>
              <a:ext cx="2979208" cy="973667"/>
              <a:chOff x="2592388" y="5601756"/>
              <a:chExt cx="4027487" cy="939800"/>
            </a:xfrm>
          </p:grpSpPr>
          <p:sp>
            <p:nvSpPr>
              <p:cNvPr id="215" name="Freeform 2"/>
              <p:cNvSpPr/>
              <p:nvPr/>
            </p:nvSpPr>
            <p:spPr bwMode="auto">
              <a:xfrm>
                <a:off x="2592388" y="5601756"/>
                <a:ext cx="4027487" cy="939800"/>
              </a:xfrm>
              <a:custGeom>
                <a:avLst/>
                <a:gdLst>
                  <a:gd name="T0" fmla="*/ 648763 w 10001"/>
                  <a:gd name="T1" fmla="*/ 34777612 h 10125"/>
                  <a:gd name="T2" fmla="*/ 115976403 w 10001"/>
                  <a:gd name="T3" fmla="*/ 13733703 h 10125"/>
                  <a:gd name="T4" fmla="*/ 507700960 w 10001"/>
                  <a:gd name="T5" fmla="*/ 8662125 h 10125"/>
                  <a:gd name="T6" fmla="*/ 810212713 w 10001"/>
                  <a:gd name="T7" fmla="*/ 0 h 10125"/>
                  <a:gd name="T8" fmla="*/ 1090015738 w 10001"/>
                  <a:gd name="T9" fmla="*/ 8687929 h 10125"/>
                  <a:gd name="T10" fmla="*/ 1310938763 w 10001"/>
                  <a:gd name="T11" fmla="*/ 4279362 h 10125"/>
                  <a:gd name="T12" fmla="*/ 1620263134 w 10001"/>
                  <a:gd name="T13" fmla="*/ 25736690 h 10125"/>
                  <a:gd name="T14" fmla="*/ 1394798364 w 10001"/>
                  <a:gd name="T15" fmla="*/ 58525268 h 10125"/>
                  <a:gd name="T16" fmla="*/ 1134622140 w 10001"/>
                  <a:gd name="T17" fmla="*/ 80266624 h 10125"/>
                  <a:gd name="T18" fmla="*/ 860820276 w 10001"/>
                  <a:gd name="T19" fmla="*/ 76142271 h 10125"/>
                  <a:gd name="T20" fmla="*/ 708996782 w 10001"/>
                  <a:gd name="T21" fmla="*/ 85346835 h 10125"/>
                  <a:gd name="T22" fmla="*/ 509322667 w 10001"/>
                  <a:gd name="T23" fmla="*/ 86268164 h 10125"/>
                  <a:gd name="T24" fmla="*/ 353443899 w 10001"/>
                  <a:gd name="T25" fmla="*/ 67979516 h 10125"/>
                  <a:gd name="T26" fmla="*/ 192536914 w 10001"/>
                  <a:gd name="T27" fmla="*/ 64535347 h 10125"/>
                  <a:gd name="T28" fmla="*/ 648763 w 10001"/>
                  <a:gd name="T29" fmla="*/ 34777612 h 1012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10001" h="10125">
                    <a:moveTo>
                      <a:pt x="4" y="4039"/>
                    </a:moveTo>
                    <a:cubicBezTo>
                      <a:pt x="-29" y="2271"/>
                      <a:pt x="194" y="2100"/>
                      <a:pt x="715" y="1595"/>
                    </a:cubicBezTo>
                    <a:cubicBezTo>
                      <a:pt x="1236" y="1089"/>
                      <a:pt x="2417" y="1272"/>
                      <a:pt x="3130" y="1006"/>
                    </a:cubicBezTo>
                    <a:cubicBezTo>
                      <a:pt x="3843" y="740"/>
                      <a:pt x="4397" y="0"/>
                      <a:pt x="4995" y="0"/>
                    </a:cubicBezTo>
                    <a:cubicBezTo>
                      <a:pt x="5593" y="1"/>
                      <a:pt x="6206" y="926"/>
                      <a:pt x="6720" y="1009"/>
                    </a:cubicBezTo>
                    <a:cubicBezTo>
                      <a:pt x="7234" y="1092"/>
                      <a:pt x="7536" y="241"/>
                      <a:pt x="8082" y="497"/>
                    </a:cubicBezTo>
                    <a:cubicBezTo>
                      <a:pt x="8628" y="756"/>
                      <a:pt x="9854" y="442"/>
                      <a:pt x="9989" y="2989"/>
                    </a:cubicBezTo>
                    <a:cubicBezTo>
                      <a:pt x="10124" y="5536"/>
                      <a:pt x="9098" y="5742"/>
                      <a:pt x="8599" y="6797"/>
                    </a:cubicBezTo>
                    <a:cubicBezTo>
                      <a:pt x="8100" y="7852"/>
                      <a:pt x="7544" y="8981"/>
                      <a:pt x="6995" y="9322"/>
                    </a:cubicBezTo>
                    <a:cubicBezTo>
                      <a:pt x="6446" y="9663"/>
                      <a:pt x="5793" y="8957"/>
                      <a:pt x="5307" y="8843"/>
                    </a:cubicBezTo>
                    <a:cubicBezTo>
                      <a:pt x="4819" y="8726"/>
                      <a:pt x="4628" y="10048"/>
                      <a:pt x="4371" y="9912"/>
                    </a:cubicBezTo>
                    <a:cubicBezTo>
                      <a:pt x="4114" y="9775"/>
                      <a:pt x="3505" y="10355"/>
                      <a:pt x="3140" y="10019"/>
                    </a:cubicBezTo>
                    <a:cubicBezTo>
                      <a:pt x="2774" y="9683"/>
                      <a:pt x="2820" y="8138"/>
                      <a:pt x="2179" y="7895"/>
                    </a:cubicBezTo>
                    <a:cubicBezTo>
                      <a:pt x="1586" y="6800"/>
                      <a:pt x="1549" y="8137"/>
                      <a:pt x="1187" y="7495"/>
                    </a:cubicBezTo>
                    <a:cubicBezTo>
                      <a:pt x="825" y="6852"/>
                      <a:pt x="-7" y="6157"/>
                      <a:pt x="4" y="4039"/>
                    </a:cubicBezTo>
                    <a:close/>
                  </a:path>
                </a:pathLst>
              </a:custGeom>
              <a:solidFill>
                <a:srgbClr val="66CCFF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218" name="Straight Connector 217"/>
              <p:cNvCxnSpPr/>
              <p:nvPr/>
            </p:nvCxnSpPr>
            <p:spPr>
              <a:xfrm flipV="1">
                <a:off x="3262941" y="5752569"/>
                <a:ext cx="1316038" cy="131762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/>
            </p:nvCxnSpPr>
            <p:spPr>
              <a:xfrm>
                <a:off x="3151816" y="5939894"/>
                <a:ext cx="2259013" cy="2984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/>
              <p:cNvCxnSpPr/>
              <p:nvPr/>
            </p:nvCxnSpPr>
            <p:spPr>
              <a:xfrm>
                <a:off x="3164516" y="6044669"/>
                <a:ext cx="714375" cy="27622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/>
              <p:cNvCxnSpPr/>
              <p:nvPr/>
            </p:nvCxnSpPr>
            <p:spPr>
              <a:xfrm flipV="1">
                <a:off x="4182104" y="6238344"/>
                <a:ext cx="1247775" cy="825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/>
            </p:nvCxnSpPr>
            <p:spPr>
              <a:xfrm>
                <a:off x="4842504" y="5785906"/>
                <a:ext cx="1057275" cy="12382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/>
              <p:cNvCxnSpPr/>
              <p:nvPr/>
            </p:nvCxnSpPr>
            <p:spPr>
              <a:xfrm flipV="1">
                <a:off x="4126541" y="5939894"/>
                <a:ext cx="1790700" cy="2984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/>
              <p:cNvCxnSpPr/>
              <p:nvPr/>
            </p:nvCxnSpPr>
            <p:spPr>
              <a:xfrm flipV="1">
                <a:off x="5453691" y="5968469"/>
                <a:ext cx="588963" cy="26987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/>
              <p:cNvCxnSpPr/>
              <p:nvPr/>
            </p:nvCxnSpPr>
            <p:spPr>
              <a:xfrm>
                <a:off x="4596441" y="5752569"/>
                <a:ext cx="814388" cy="4016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2" name="Group 347"/>
              <p:cNvGrpSpPr/>
              <p:nvPr/>
            </p:nvGrpSpPr>
            <p:grpSpPr bwMode="auto">
              <a:xfrm>
                <a:off x="5856401" y="5796097"/>
                <a:ext cx="588970" cy="242608"/>
                <a:chOff x="1871277" y="1576300"/>
                <a:chExt cx="1128371" cy="437861"/>
              </a:xfrm>
            </p:grpSpPr>
            <p:sp>
              <p:nvSpPr>
                <p:cNvPr id="316" name="Oval 315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17" name="Rectangle 316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18" name="Oval 317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19" name="Freeform 318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20" name="Freeform 319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21" name="Freeform 320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22" name="Freeform 321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23" name="Straight Connector 322"/>
                <p:cNvCxnSpPr>
                  <a:endCxn id="318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4" name="Straight Connector 323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3" name="Group 347"/>
              <p:cNvGrpSpPr/>
              <p:nvPr/>
            </p:nvGrpSpPr>
            <p:grpSpPr bwMode="auto">
              <a:xfrm>
                <a:off x="4375328" y="5654000"/>
                <a:ext cx="588970" cy="242608"/>
                <a:chOff x="1871277" y="1576300"/>
                <a:chExt cx="1128371" cy="437861"/>
              </a:xfrm>
            </p:grpSpPr>
            <p:sp>
              <p:nvSpPr>
                <p:cNvPr id="307" name="Oval 306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08" name="Rectangle 307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09" name="Oval 308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10" name="Freeform 309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11" name="Freeform 310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12" name="Freeform 311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13" name="Freeform 312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14" name="Straight Connector 313"/>
                <p:cNvCxnSpPr>
                  <a:endCxn id="309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5" name="Straight Connector 314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4" name="Group 347"/>
              <p:cNvGrpSpPr/>
              <p:nvPr/>
            </p:nvGrpSpPr>
            <p:grpSpPr bwMode="auto">
              <a:xfrm>
                <a:off x="2848241" y="5847813"/>
                <a:ext cx="588970" cy="242608"/>
                <a:chOff x="1871277" y="1576300"/>
                <a:chExt cx="1128371" cy="437861"/>
              </a:xfrm>
            </p:grpSpPr>
            <p:sp>
              <p:nvSpPr>
                <p:cNvPr id="298" name="Oval 297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99" name="Rectangle 298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00" name="Oval 299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301" name="Freeform 300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02" name="Freeform 301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03" name="Freeform 302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04" name="Freeform 303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305" name="Straight Connector 304"/>
                <p:cNvCxnSpPr>
                  <a:endCxn id="300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6" name="Straight Connector 305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8" name="Group 347"/>
              <p:cNvGrpSpPr/>
              <p:nvPr/>
            </p:nvGrpSpPr>
            <p:grpSpPr bwMode="auto">
              <a:xfrm>
                <a:off x="5166757" y="6114152"/>
                <a:ext cx="588970" cy="242608"/>
                <a:chOff x="1871277" y="1576300"/>
                <a:chExt cx="1128371" cy="437861"/>
              </a:xfrm>
            </p:grpSpPr>
            <p:sp>
              <p:nvSpPr>
                <p:cNvPr id="289" name="Oval 288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90" name="Rectangle 289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91" name="Oval 290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92" name="Freeform 291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93" name="Freeform 292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94" name="Freeform 293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95" name="Freeform 294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96" name="Straight Connector 295"/>
                <p:cNvCxnSpPr>
                  <a:endCxn id="291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7" name="Straight Connector 296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9" name="Group 347"/>
              <p:cNvGrpSpPr/>
              <p:nvPr/>
            </p:nvGrpSpPr>
            <p:grpSpPr bwMode="auto">
              <a:xfrm>
                <a:off x="3704088" y="6206732"/>
                <a:ext cx="588970" cy="242608"/>
                <a:chOff x="1871277" y="1576300"/>
                <a:chExt cx="1128371" cy="437861"/>
              </a:xfrm>
            </p:grpSpPr>
            <p:sp>
              <p:nvSpPr>
                <p:cNvPr id="280" name="Oval 279"/>
                <p:cNvSpPr/>
                <p:nvPr/>
              </p:nvSpPr>
              <p:spPr bwMode="auto">
                <a:xfrm flipV="1">
                  <a:off x="1874446" y="1694641"/>
                  <a:ext cx="1125202" cy="31952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0" scaled="1"/>
                  <a:tileRect/>
                </a:gra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81" name="Rectangle 280"/>
                <p:cNvSpPr/>
                <p:nvPr/>
              </p:nvSpPr>
              <p:spPr bwMode="auto">
                <a:xfrm>
                  <a:off x="1871277" y="1739611"/>
                  <a:ext cx="1128371" cy="11597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53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10800000" scaled="0"/>
                </a:gradFill>
                <a:ln w="2540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82" name="Oval 281"/>
                <p:cNvSpPr/>
                <p:nvPr/>
              </p:nvSpPr>
              <p:spPr bwMode="auto">
                <a:xfrm flipV="1">
                  <a:off x="1871277" y="1576300"/>
                  <a:ext cx="1125200" cy="31952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635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 dirty="0">
                    <a:ln>
                      <a:solidFill>
                        <a:schemeClr val="tx1"/>
                      </a:solidFill>
                    </a:ln>
                  </a:endParaRPr>
                </a:p>
              </p:txBody>
            </p:sp>
            <p:sp>
              <p:nvSpPr>
                <p:cNvPr id="283" name="Freeform 282"/>
                <p:cNvSpPr/>
                <p:nvPr/>
              </p:nvSpPr>
              <p:spPr bwMode="auto">
                <a:xfrm>
                  <a:off x="2159708" y="1673340"/>
                  <a:ext cx="548339" cy="160943"/>
                </a:xfrm>
                <a:custGeom>
                  <a:avLst/>
                  <a:gdLst>
                    <a:gd name="connsiteX0" fmla="*/ 1486231 w 2944854"/>
                    <a:gd name="connsiteY0" fmla="*/ 727041 h 1302232"/>
                    <a:gd name="connsiteX1" fmla="*/ 257675 w 2944854"/>
                    <a:gd name="connsiteY1" fmla="*/ 1302232 h 1302232"/>
                    <a:gd name="connsiteX2" fmla="*/ 0 w 2944854"/>
                    <a:gd name="connsiteY2" fmla="*/ 1228607 h 1302232"/>
                    <a:gd name="connsiteX3" fmla="*/ 911064 w 2944854"/>
                    <a:gd name="connsiteY3" fmla="*/ 837478 h 1302232"/>
                    <a:gd name="connsiteX4" fmla="*/ 883456 w 2944854"/>
                    <a:gd name="connsiteY4" fmla="*/ 450949 h 1302232"/>
                    <a:gd name="connsiteX5" fmla="*/ 161047 w 2944854"/>
                    <a:gd name="connsiteY5" fmla="*/ 119640 h 1302232"/>
                    <a:gd name="connsiteX6" fmla="*/ 404917 w 2944854"/>
                    <a:gd name="connsiteY6" fmla="*/ 50617 h 1302232"/>
                    <a:gd name="connsiteX7" fmla="*/ 1477028 w 2944854"/>
                    <a:gd name="connsiteY7" fmla="*/ 501566 h 1302232"/>
                    <a:gd name="connsiteX8" fmla="*/ 2572146 w 2944854"/>
                    <a:gd name="connsiteY8" fmla="*/ 0 h 1302232"/>
                    <a:gd name="connsiteX9" fmla="*/ 2875834 w 2944854"/>
                    <a:gd name="connsiteY9" fmla="*/ 96632 h 1302232"/>
                    <a:gd name="connsiteX10" fmla="*/ 2079803 w 2944854"/>
                    <a:gd name="connsiteY10" fmla="*/ 432543 h 1302232"/>
                    <a:gd name="connsiteX11" fmla="*/ 2240850 w 2944854"/>
                    <a:gd name="connsiteY11" fmla="*/ 920305 h 1302232"/>
                    <a:gd name="connsiteX12" fmla="*/ 2944854 w 2944854"/>
                    <a:gd name="connsiteY12" fmla="*/ 1228607 h 1302232"/>
                    <a:gd name="connsiteX13" fmla="*/ 2733192 w 2944854"/>
                    <a:gd name="connsiteY13" fmla="*/ 1297630 h 1302232"/>
                    <a:gd name="connsiteX14" fmla="*/ 1486231 w 2944854"/>
                    <a:gd name="connsiteY14" fmla="*/ 727041 h 1302232"/>
                    <a:gd name="connsiteX0-1" fmla="*/ 1486231 w 2944854"/>
                    <a:gd name="connsiteY0-2" fmla="*/ 727041 h 1316375"/>
                    <a:gd name="connsiteX1-3" fmla="*/ 257675 w 2944854"/>
                    <a:gd name="connsiteY1-4" fmla="*/ 1302232 h 1316375"/>
                    <a:gd name="connsiteX2-5" fmla="*/ 0 w 2944854"/>
                    <a:gd name="connsiteY2-6" fmla="*/ 1228607 h 1316375"/>
                    <a:gd name="connsiteX3-7" fmla="*/ 911064 w 2944854"/>
                    <a:gd name="connsiteY3-8" fmla="*/ 837478 h 1316375"/>
                    <a:gd name="connsiteX4-9" fmla="*/ 883456 w 2944854"/>
                    <a:gd name="connsiteY4-10" fmla="*/ 450949 h 1316375"/>
                    <a:gd name="connsiteX5-11" fmla="*/ 161047 w 2944854"/>
                    <a:gd name="connsiteY5-12" fmla="*/ 119640 h 1316375"/>
                    <a:gd name="connsiteX6-13" fmla="*/ 404917 w 2944854"/>
                    <a:gd name="connsiteY6-14" fmla="*/ 50617 h 1316375"/>
                    <a:gd name="connsiteX7-15" fmla="*/ 1477028 w 2944854"/>
                    <a:gd name="connsiteY7-16" fmla="*/ 501566 h 1316375"/>
                    <a:gd name="connsiteX8-17" fmla="*/ 2572146 w 2944854"/>
                    <a:gd name="connsiteY8-18" fmla="*/ 0 h 1316375"/>
                    <a:gd name="connsiteX9-19" fmla="*/ 2875834 w 2944854"/>
                    <a:gd name="connsiteY9-20" fmla="*/ 96632 h 1316375"/>
                    <a:gd name="connsiteX10-21" fmla="*/ 2079803 w 2944854"/>
                    <a:gd name="connsiteY10-22" fmla="*/ 432543 h 1316375"/>
                    <a:gd name="connsiteX11-23" fmla="*/ 2240850 w 2944854"/>
                    <a:gd name="connsiteY11-24" fmla="*/ 920305 h 1316375"/>
                    <a:gd name="connsiteX12-25" fmla="*/ 2944854 w 2944854"/>
                    <a:gd name="connsiteY12-26" fmla="*/ 1228607 h 1316375"/>
                    <a:gd name="connsiteX13-27" fmla="*/ 2756623 w 2944854"/>
                    <a:gd name="connsiteY13-28" fmla="*/ 1316375 h 1316375"/>
                    <a:gd name="connsiteX14-29" fmla="*/ 1486231 w 2944854"/>
                    <a:gd name="connsiteY14-30" fmla="*/ 727041 h 1316375"/>
                    <a:gd name="connsiteX0-31" fmla="*/ 1486231 w 3024520"/>
                    <a:gd name="connsiteY0-32" fmla="*/ 727041 h 1316375"/>
                    <a:gd name="connsiteX1-33" fmla="*/ 257675 w 3024520"/>
                    <a:gd name="connsiteY1-34" fmla="*/ 1302232 h 1316375"/>
                    <a:gd name="connsiteX2-35" fmla="*/ 0 w 3024520"/>
                    <a:gd name="connsiteY2-36" fmla="*/ 1228607 h 1316375"/>
                    <a:gd name="connsiteX3-37" fmla="*/ 911064 w 3024520"/>
                    <a:gd name="connsiteY3-38" fmla="*/ 837478 h 1316375"/>
                    <a:gd name="connsiteX4-39" fmla="*/ 883456 w 3024520"/>
                    <a:gd name="connsiteY4-40" fmla="*/ 450949 h 1316375"/>
                    <a:gd name="connsiteX5-41" fmla="*/ 161047 w 3024520"/>
                    <a:gd name="connsiteY5-42" fmla="*/ 119640 h 1316375"/>
                    <a:gd name="connsiteX6-43" fmla="*/ 404917 w 3024520"/>
                    <a:gd name="connsiteY6-44" fmla="*/ 50617 h 1316375"/>
                    <a:gd name="connsiteX7-45" fmla="*/ 1477028 w 3024520"/>
                    <a:gd name="connsiteY7-46" fmla="*/ 501566 h 1316375"/>
                    <a:gd name="connsiteX8-47" fmla="*/ 2572146 w 3024520"/>
                    <a:gd name="connsiteY8-48" fmla="*/ 0 h 1316375"/>
                    <a:gd name="connsiteX9-49" fmla="*/ 2875834 w 3024520"/>
                    <a:gd name="connsiteY9-50" fmla="*/ 96632 h 1316375"/>
                    <a:gd name="connsiteX10-51" fmla="*/ 2079803 w 3024520"/>
                    <a:gd name="connsiteY10-52" fmla="*/ 432543 h 1316375"/>
                    <a:gd name="connsiteX11-53" fmla="*/ 2240850 w 3024520"/>
                    <a:gd name="connsiteY11-54" fmla="*/ 920305 h 1316375"/>
                    <a:gd name="connsiteX12-55" fmla="*/ 3024520 w 3024520"/>
                    <a:gd name="connsiteY12-56" fmla="*/ 1228607 h 1316375"/>
                    <a:gd name="connsiteX13-57" fmla="*/ 2756623 w 3024520"/>
                    <a:gd name="connsiteY13-58" fmla="*/ 1316375 h 1316375"/>
                    <a:gd name="connsiteX14-59" fmla="*/ 1486231 w 3024520"/>
                    <a:gd name="connsiteY14-60" fmla="*/ 727041 h 1316375"/>
                    <a:gd name="connsiteX0-61" fmla="*/ 1537780 w 3076069"/>
                    <a:gd name="connsiteY0-62" fmla="*/ 727041 h 1316375"/>
                    <a:gd name="connsiteX1-63" fmla="*/ 309224 w 3076069"/>
                    <a:gd name="connsiteY1-64" fmla="*/ 1302232 h 1316375"/>
                    <a:gd name="connsiteX2-65" fmla="*/ 0 w 3076069"/>
                    <a:gd name="connsiteY2-66" fmla="*/ 1228607 h 1316375"/>
                    <a:gd name="connsiteX3-67" fmla="*/ 962613 w 3076069"/>
                    <a:gd name="connsiteY3-68" fmla="*/ 837478 h 1316375"/>
                    <a:gd name="connsiteX4-69" fmla="*/ 935005 w 3076069"/>
                    <a:gd name="connsiteY4-70" fmla="*/ 450949 h 1316375"/>
                    <a:gd name="connsiteX5-71" fmla="*/ 212596 w 3076069"/>
                    <a:gd name="connsiteY5-72" fmla="*/ 119640 h 1316375"/>
                    <a:gd name="connsiteX6-73" fmla="*/ 456466 w 3076069"/>
                    <a:gd name="connsiteY6-74" fmla="*/ 50617 h 1316375"/>
                    <a:gd name="connsiteX7-75" fmla="*/ 1528577 w 3076069"/>
                    <a:gd name="connsiteY7-76" fmla="*/ 501566 h 1316375"/>
                    <a:gd name="connsiteX8-77" fmla="*/ 2623695 w 3076069"/>
                    <a:gd name="connsiteY8-78" fmla="*/ 0 h 1316375"/>
                    <a:gd name="connsiteX9-79" fmla="*/ 2927383 w 3076069"/>
                    <a:gd name="connsiteY9-80" fmla="*/ 96632 h 1316375"/>
                    <a:gd name="connsiteX10-81" fmla="*/ 2131352 w 3076069"/>
                    <a:gd name="connsiteY10-82" fmla="*/ 432543 h 1316375"/>
                    <a:gd name="connsiteX11-83" fmla="*/ 2292399 w 3076069"/>
                    <a:gd name="connsiteY11-84" fmla="*/ 920305 h 1316375"/>
                    <a:gd name="connsiteX12-85" fmla="*/ 3076069 w 3076069"/>
                    <a:gd name="connsiteY12-86" fmla="*/ 1228607 h 1316375"/>
                    <a:gd name="connsiteX13-87" fmla="*/ 2808172 w 3076069"/>
                    <a:gd name="connsiteY13-88" fmla="*/ 1316375 h 1316375"/>
                    <a:gd name="connsiteX14-89" fmla="*/ 1537780 w 3076069"/>
                    <a:gd name="connsiteY14-90" fmla="*/ 727041 h 1316375"/>
                    <a:gd name="connsiteX0-91" fmla="*/ 1537780 w 3076069"/>
                    <a:gd name="connsiteY0-92" fmla="*/ 727041 h 1321259"/>
                    <a:gd name="connsiteX1-93" fmla="*/ 313981 w 3076069"/>
                    <a:gd name="connsiteY1-94" fmla="*/ 1321259 h 1321259"/>
                    <a:gd name="connsiteX2-95" fmla="*/ 0 w 3076069"/>
                    <a:gd name="connsiteY2-96" fmla="*/ 1228607 h 1321259"/>
                    <a:gd name="connsiteX3-97" fmla="*/ 962613 w 3076069"/>
                    <a:gd name="connsiteY3-98" fmla="*/ 837478 h 1321259"/>
                    <a:gd name="connsiteX4-99" fmla="*/ 935005 w 3076069"/>
                    <a:gd name="connsiteY4-100" fmla="*/ 450949 h 1321259"/>
                    <a:gd name="connsiteX5-101" fmla="*/ 212596 w 3076069"/>
                    <a:gd name="connsiteY5-102" fmla="*/ 119640 h 1321259"/>
                    <a:gd name="connsiteX6-103" fmla="*/ 456466 w 3076069"/>
                    <a:gd name="connsiteY6-104" fmla="*/ 50617 h 1321259"/>
                    <a:gd name="connsiteX7-105" fmla="*/ 1528577 w 3076069"/>
                    <a:gd name="connsiteY7-106" fmla="*/ 501566 h 1321259"/>
                    <a:gd name="connsiteX8-107" fmla="*/ 2623695 w 3076069"/>
                    <a:gd name="connsiteY8-108" fmla="*/ 0 h 1321259"/>
                    <a:gd name="connsiteX9-109" fmla="*/ 2927383 w 3076069"/>
                    <a:gd name="connsiteY9-110" fmla="*/ 96632 h 1321259"/>
                    <a:gd name="connsiteX10-111" fmla="*/ 2131352 w 3076069"/>
                    <a:gd name="connsiteY10-112" fmla="*/ 432543 h 1321259"/>
                    <a:gd name="connsiteX11-113" fmla="*/ 2292399 w 3076069"/>
                    <a:gd name="connsiteY11-114" fmla="*/ 920305 h 1321259"/>
                    <a:gd name="connsiteX12-115" fmla="*/ 3076069 w 3076069"/>
                    <a:gd name="connsiteY12-116" fmla="*/ 1228607 h 1321259"/>
                    <a:gd name="connsiteX13-117" fmla="*/ 2808172 w 3076069"/>
                    <a:gd name="connsiteY13-118" fmla="*/ 1316375 h 1321259"/>
                    <a:gd name="connsiteX14-119" fmla="*/ 1537780 w 3076069"/>
                    <a:gd name="connsiteY14-120" fmla="*/ 727041 h 1321259"/>
                    <a:gd name="connsiteX0-121" fmla="*/ 1537780 w 3076069"/>
                    <a:gd name="connsiteY0-122" fmla="*/ 750825 h 1321259"/>
                    <a:gd name="connsiteX1-123" fmla="*/ 313981 w 3076069"/>
                    <a:gd name="connsiteY1-124" fmla="*/ 1321259 h 1321259"/>
                    <a:gd name="connsiteX2-125" fmla="*/ 0 w 3076069"/>
                    <a:gd name="connsiteY2-126" fmla="*/ 1228607 h 1321259"/>
                    <a:gd name="connsiteX3-127" fmla="*/ 962613 w 3076069"/>
                    <a:gd name="connsiteY3-128" fmla="*/ 837478 h 1321259"/>
                    <a:gd name="connsiteX4-129" fmla="*/ 935005 w 3076069"/>
                    <a:gd name="connsiteY4-130" fmla="*/ 450949 h 1321259"/>
                    <a:gd name="connsiteX5-131" fmla="*/ 212596 w 3076069"/>
                    <a:gd name="connsiteY5-132" fmla="*/ 119640 h 1321259"/>
                    <a:gd name="connsiteX6-133" fmla="*/ 456466 w 3076069"/>
                    <a:gd name="connsiteY6-134" fmla="*/ 50617 h 1321259"/>
                    <a:gd name="connsiteX7-135" fmla="*/ 1528577 w 3076069"/>
                    <a:gd name="connsiteY7-136" fmla="*/ 501566 h 1321259"/>
                    <a:gd name="connsiteX8-137" fmla="*/ 2623695 w 3076069"/>
                    <a:gd name="connsiteY8-138" fmla="*/ 0 h 1321259"/>
                    <a:gd name="connsiteX9-139" fmla="*/ 2927383 w 3076069"/>
                    <a:gd name="connsiteY9-140" fmla="*/ 96632 h 1321259"/>
                    <a:gd name="connsiteX10-141" fmla="*/ 2131352 w 3076069"/>
                    <a:gd name="connsiteY10-142" fmla="*/ 432543 h 1321259"/>
                    <a:gd name="connsiteX11-143" fmla="*/ 2292399 w 3076069"/>
                    <a:gd name="connsiteY11-144" fmla="*/ 920305 h 1321259"/>
                    <a:gd name="connsiteX12-145" fmla="*/ 3076069 w 3076069"/>
                    <a:gd name="connsiteY12-146" fmla="*/ 1228607 h 1321259"/>
                    <a:gd name="connsiteX13-147" fmla="*/ 2808172 w 3076069"/>
                    <a:gd name="connsiteY13-148" fmla="*/ 1316375 h 1321259"/>
                    <a:gd name="connsiteX14-149" fmla="*/ 1537780 w 3076069"/>
                    <a:gd name="connsiteY14-150" fmla="*/ 750825 h 1321259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3076069" h="1321259">
                      <a:moveTo>
                        <a:pt x="1537780" y="750825"/>
                      </a:moveTo>
                      <a:lnTo>
                        <a:pt x="313981" y="1321259"/>
                      </a:lnTo>
                      <a:lnTo>
                        <a:pt x="0" y="1228607"/>
                      </a:lnTo>
                      <a:lnTo>
                        <a:pt x="962613" y="837478"/>
                      </a:lnTo>
                      <a:lnTo>
                        <a:pt x="935005" y="450949"/>
                      </a:lnTo>
                      <a:lnTo>
                        <a:pt x="212596" y="119640"/>
                      </a:lnTo>
                      <a:lnTo>
                        <a:pt x="456466" y="50617"/>
                      </a:lnTo>
                      <a:lnTo>
                        <a:pt x="1528577" y="501566"/>
                      </a:lnTo>
                      <a:lnTo>
                        <a:pt x="2623695" y="0"/>
                      </a:lnTo>
                      <a:lnTo>
                        <a:pt x="2927383" y="96632"/>
                      </a:lnTo>
                      <a:lnTo>
                        <a:pt x="2131352" y="432543"/>
                      </a:lnTo>
                      <a:lnTo>
                        <a:pt x="2292399" y="920305"/>
                      </a:lnTo>
                      <a:lnTo>
                        <a:pt x="3076069" y="1228607"/>
                      </a:lnTo>
                      <a:lnTo>
                        <a:pt x="2808172" y="1316375"/>
                      </a:lnTo>
                      <a:lnTo>
                        <a:pt x="1537780" y="750825"/>
                      </a:ln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84" name="Freeform 283"/>
                <p:cNvSpPr/>
                <p:nvPr/>
              </p:nvSpPr>
              <p:spPr bwMode="auto">
                <a:xfrm>
                  <a:off x="2102655" y="1633103"/>
                  <a:ext cx="662444" cy="111241"/>
                </a:xfrm>
                <a:custGeom>
                  <a:avLst/>
                  <a:gdLst>
                    <a:gd name="connsiteX0" fmla="*/ 0 w 3645229"/>
                    <a:gd name="connsiteY0" fmla="*/ 214441 h 923747"/>
                    <a:gd name="connsiteX1" fmla="*/ 659770 w 3645229"/>
                    <a:gd name="connsiteY1" fmla="*/ 16495 h 923747"/>
                    <a:gd name="connsiteX2" fmla="*/ 1814367 w 3645229"/>
                    <a:gd name="connsiteY2" fmla="*/ 511360 h 923747"/>
                    <a:gd name="connsiteX3" fmla="*/ 2968965 w 3645229"/>
                    <a:gd name="connsiteY3" fmla="*/ 0 h 923747"/>
                    <a:gd name="connsiteX4" fmla="*/ 3645229 w 3645229"/>
                    <a:gd name="connsiteY4" fmla="*/ 197946 h 923747"/>
                    <a:gd name="connsiteX5" fmla="*/ 3199884 w 3645229"/>
                    <a:gd name="connsiteY5" fmla="*/ 461874 h 923747"/>
                    <a:gd name="connsiteX6" fmla="*/ 2985459 w 3645229"/>
                    <a:gd name="connsiteY6" fmla="*/ 379396 h 923747"/>
                    <a:gd name="connsiteX7" fmla="*/ 1830861 w 3645229"/>
                    <a:gd name="connsiteY7" fmla="*/ 923747 h 923747"/>
                    <a:gd name="connsiteX8" fmla="*/ 676264 w 3645229"/>
                    <a:gd name="connsiteY8" fmla="*/ 412387 h 923747"/>
                    <a:gd name="connsiteX9" fmla="*/ 527816 w 3645229"/>
                    <a:gd name="connsiteY9" fmla="*/ 478369 h 923747"/>
                    <a:gd name="connsiteX10" fmla="*/ 0 w 3645229"/>
                    <a:gd name="connsiteY10" fmla="*/ 214441 h 923747"/>
                    <a:gd name="connsiteX0-1" fmla="*/ 0 w 3640627"/>
                    <a:gd name="connsiteY0-2" fmla="*/ 242051 h 923747"/>
                    <a:gd name="connsiteX1-3" fmla="*/ 655168 w 3640627"/>
                    <a:gd name="connsiteY1-4" fmla="*/ 16495 h 923747"/>
                    <a:gd name="connsiteX2-5" fmla="*/ 1809765 w 3640627"/>
                    <a:gd name="connsiteY2-6" fmla="*/ 511360 h 923747"/>
                    <a:gd name="connsiteX3-7" fmla="*/ 2964363 w 3640627"/>
                    <a:gd name="connsiteY3-8" fmla="*/ 0 h 923747"/>
                    <a:gd name="connsiteX4-9" fmla="*/ 3640627 w 3640627"/>
                    <a:gd name="connsiteY4-10" fmla="*/ 197946 h 923747"/>
                    <a:gd name="connsiteX5-11" fmla="*/ 3195282 w 3640627"/>
                    <a:gd name="connsiteY5-12" fmla="*/ 461874 h 923747"/>
                    <a:gd name="connsiteX6-13" fmla="*/ 2980857 w 3640627"/>
                    <a:gd name="connsiteY6-14" fmla="*/ 379396 h 923747"/>
                    <a:gd name="connsiteX7-15" fmla="*/ 1826259 w 3640627"/>
                    <a:gd name="connsiteY7-16" fmla="*/ 923747 h 923747"/>
                    <a:gd name="connsiteX8-17" fmla="*/ 671662 w 3640627"/>
                    <a:gd name="connsiteY8-18" fmla="*/ 412387 h 923747"/>
                    <a:gd name="connsiteX9-19" fmla="*/ 523214 w 3640627"/>
                    <a:gd name="connsiteY9-20" fmla="*/ 478369 h 923747"/>
                    <a:gd name="connsiteX10-21" fmla="*/ 0 w 3640627"/>
                    <a:gd name="connsiteY10-22" fmla="*/ 242051 h 923747"/>
                    <a:gd name="connsiteX0-23" fmla="*/ 0 w 3640627"/>
                    <a:gd name="connsiteY0-24" fmla="*/ 242051 h 923747"/>
                    <a:gd name="connsiteX1-25" fmla="*/ 655168 w 3640627"/>
                    <a:gd name="connsiteY1-26" fmla="*/ 16495 h 923747"/>
                    <a:gd name="connsiteX2-27" fmla="*/ 1809765 w 3640627"/>
                    <a:gd name="connsiteY2-28" fmla="*/ 511360 h 923747"/>
                    <a:gd name="connsiteX3-29" fmla="*/ 2964363 w 3640627"/>
                    <a:gd name="connsiteY3-30" fmla="*/ 0 h 923747"/>
                    <a:gd name="connsiteX4-31" fmla="*/ 3640627 w 3640627"/>
                    <a:gd name="connsiteY4-32" fmla="*/ 197946 h 923747"/>
                    <a:gd name="connsiteX5-33" fmla="*/ 3195282 w 3640627"/>
                    <a:gd name="connsiteY5-34" fmla="*/ 461874 h 923747"/>
                    <a:gd name="connsiteX6-35" fmla="*/ 2980857 w 3640627"/>
                    <a:gd name="connsiteY6-36" fmla="*/ 379396 h 923747"/>
                    <a:gd name="connsiteX7-37" fmla="*/ 1826259 w 3640627"/>
                    <a:gd name="connsiteY7-38" fmla="*/ 923747 h 923747"/>
                    <a:gd name="connsiteX8-39" fmla="*/ 671662 w 3640627"/>
                    <a:gd name="connsiteY8-40" fmla="*/ 412387 h 923747"/>
                    <a:gd name="connsiteX9-41" fmla="*/ 523214 w 3640627"/>
                    <a:gd name="connsiteY9-42" fmla="*/ 482971 h 923747"/>
                    <a:gd name="connsiteX10-43" fmla="*/ 0 w 3640627"/>
                    <a:gd name="connsiteY10-44" fmla="*/ 242051 h 923747"/>
                    <a:gd name="connsiteX0-45" fmla="*/ 0 w 3640627"/>
                    <a:gd name="connsiteY0-46" fmla="*/ 242051 h 923747"/>
                    <a:gd name="connsiteX1-47" fmla="*/ 655168 w 3640627"/>
                    <a:gd name="connsiteY1-48" fmla="*/ 16495 h 923747"/>
                    <a:gd name="connsiteX2-49" fmla="*/ 1809765 w 3640627"/>
                    <a:gd name="connsiteY2-50" fmla="*/ 511360 h 923747"/>
                    <a:gd name="connsiteX3-51" fmla="*/ 2964363 w 3640627"/>
                    <a:gd name="connsiteY3-52" fmla="*/ 0 h 923747"/>
                    <a:gd name="connsiteX4-53" fmla="*/ 3640627 w 3640627"/>
                    <a:gd name="connsiteY4-54" fmla="*/ 197946 h 923747"/>
                    <a:gd name="connsiteX5-55" fmla="*/ 3195282 w 3640627"/>
                    <a:gd name="connsiteY5-56" fmla="*/ 461874 h 923747"/>
                    <a:gd name="connsiteX6-57" fmla="*/ 2980857 w 3640627"/>
                    <a:gd name="connsiteY6-58" fmla="*/ 379396 h 923747"/>
                    <a:gd name="connsiteX7-59" fmla="*/ 1826259 w 3640627"/>
                    <a:gd name="connsiteY7-60" fmla="*/ 923747 h 923747"/>
                    <a:gd name="connsiteX8-61" fmla="*/ 690067 w 3640627"/>
                    <a:gd name="connsiteY8-62" fmla="*/ 412387 h 923747"/>
                    <a:gd name="connsiteX9-63" fmla="*/ 523214 w 3640627"/>
                    <a:gd name="connsiteY9-64" fmla="*/ 482971 h 923747"/>
                    <a:gd name="connsiteX10-65" fmla="*/ 0 w 3640627"/>
                    <a:gd name="connsiteY10-66" fmla="*/ 242051 h 923747"/>
                    <a:gd name="connsiteX0-67" fmla="*/ 0 w 3640627"/>
                    <a:gd name="connsiteY0-68" fmla="*/ 242051 h 946755"/>
                    <a:gd name="connsiteX1-69" fmla="*/ 655168 w 3640627"/>
                    <a:gd name="connsiteY1-70" fmla="*/ 16495 h 946755"/>
                    <a:gd name="connsiteX2-71" fmla="*/ 1809765 w 3640627"/>
                    <a:gd name="connsiteY2-72" fmla="*/ 511360 h 946755"/>
                    <a:gd name="connsiteX3-73" fmla="*/ 2964363 w 3640627"/>
                    <a:gd name="connsiteY3-74" fmla="*/ 0 h 946755"/>
                    <a:gd name="connsiteX4-75" fmla="*/ 3640627 w 3640627"/>
                    <a:gd name="connsiteY4-76" fmla="*/ 197946 h 946755"/>
                    <a:gd name="connsiteX5-77" fmla="*/ 3195282 w 3640627"/>
                    <a:gd name="connsiteY5-78" fmla="*/ 461874 h 946755"/>
                    <a:gd name="connsiteX6-79" fmla="*/ 2980857 w 3640627"/>
                    <a:gd name="connsiteY6-80" fmla="*/ 379396 h 946755"/>
                    <a:gd name="connsiteX7-81" fmla="*/ 1876873 w 3640627"/>
                    <a:gd name="connsiteY7-82" fmla="*/ 946755 h 946755"/>
                    <a:gd name="connsiteX8-83" fmla="*/ 690067 w 3640627"/>
                    <a:gd name="connsiteY8-84" fmla="*/ 412387 h 946755"/>
                    <a:gd name="connsiteX9-85" fmla="*/ 523214 w 3640627"/>
                    <a:gd name="connsiteY9-86" fmla="*/ 482971 h 946755"/>
                    <a:gd name="connsiteX10-87" fmla="*/ 0 w 3640627"/>
                    <a:gd name="connsiteY10-88" fmla="*/ 242051 h 946755"/>
                    <a:gd name="connsiteX0-89" fmla="*/ 0 w 3640627"/>
                    <a:gd name="connsiteY0-90" fmla="*/ 242051 h 946755"/>
                    <a:gd name="connsiteX1-91" fmla="*/ 655168 w 3640627"/>
                    <a:gd name="connsiteY1-92" fmla="*/ 16495 h 946755"/>
                    <a:gd name="connsiteX2-93" fmla="*/ 1855778 w 3640627"/>
                    <a:gd name="connsiteY2-94" fmla="*/ 534367 h 946755"/>
                    <a:gd name="connsiteX3-95" fmla="*/ 2964363 w 3640627"/>
                    <a:gd name="connsiteY3-96" fmla="*/ 0 h 946755"/>
                    <a:gd name="connsiteX4-97" fmla="*/ 3640627 w 3640627"/>
                    <a:gd name="connsiteY4-98" fmla="*/ 197946 h 946755"/>
                    <a:gd name="connsiteX5-99" fmla="*/ 3195282 w 3640627"/>
                    <a:gd name="connsiteY5-100" fmla="*/ 461874 h 946755"/>
                    <a:gd name="connsiteX6-101" fmla="*/ 2980857 w 3640627"/>
                    <a:gd name="connsiteY6-102" fmla="*/ 379396 h 946755"/>
                    <a:gd name="connsiteX7-103" fmla="*/ 1876873 w 3640627"/>
                    <a:gd name="connsiteY7-104" fmla="*/ 946755 h 946755"/>
                    <a:gd name="connsiteX8-105" fmla="*/ 690067 w 3640627"/>
                    <a:gd name="connsiteY8-106" fmla="*/ 412387 h 946755"/>
                    <a:gd name="connsiteX9-107" fmla="*/ 523214 w 3640627"/>
                    <a:gd name="connsiteY9-108" fmla="*/ 482971 h 946755"/>
                    <a:gd name="connsiteX10-109" fmla="*/ 0 w 3640627"/>
                    <a:gd name="connsiteY10-110" fmla="*/ 242051 h 946755"/>
                    <a:gd name="connsiteX0-111" fmla="*/ 0 w 3640627"/>
                    <a:gd name="connsiteY0-112" fmla="*/ 242051 h 946755"/>
                    <a:gd name="connsiteX1-113" fmla="*/ 655168 w 3640627"/>
                    <a:gd name="connsiteY1-114" fmla="*/ 16495 h 946755"/>
                    <a:gd name="connsiteX2-115" fmla="*/ 1855778 w 3640627"/>
                    <a:gd name="connsiteY2-116" fmla="*/ 534367 h 946755"/>
                    <a:gd name="connsiteX3-117" fmla="*/ 2964363 w 3640627"/>
                    <a:gd name="connsiteY3-118" fmla="*/ 0 h 946755"/>
                    <a:gd name="connsiteX4-119" fmla="*/ 3640627 w 3640627"/>
                    <a:gd name="connsiteY4-120" fmla="*/ 197946 h 946755"/>
                    <a:gd name="connsiteX5-121" fmla="*/ 3195282 w 3640627"/>
                    <a:gd name="connsiteY5-122" fmla="*/ 461874 h 946755"/>
                    <a:gd name="connsiteX6-123" fmla="*/ 3008465 w 3640627"/>
                    <a:gd name="connsiteY6-124" fmla="*/ 402404 h 946755"/>
                    <a:gd name="connsiteX7-125" fmla="*/ 1876873 w 3640627"/>
                    <a:gd name="connsiteY7-126" fmla="*/ 946755 h 946755"/>
                    <a:gd name="connsiteX8-127" fmla="*/ 690067 w 3640627"/>
                    <a:gd name="connsiteY8-128" fmla="*/ 412387 h 946755"/>
                    <a:gd name="connsiteX9-129" fmla="*/ 523214 w 3640627"/>
                    <a:gd name="connsiteY9-130" fmla="*/ 482971 h 946755"/>
                    <a:gd name="connsiteX10-131" fmla="*/ 0 w 3640627"/>
                    <a:gd name="connsiteY10-132" fmla="*/ 242051 h 946755"/>
                    <a:gd name="connsiteX0-133" fmla="*/ 0 w 3723451"/>
                    <a:gd name="connsiteY0-134" fmla="*/ 242051 h 946755"/>
                    <a:gd name="connsiteX1-135" fmla="*/ 655168 w 3723451"/>
                    <a:gd name="connsiteY1-136" fmla="*/ 16495 h 946755"/>
                    <a:gd name="connsiteX2-137" fmla="*/ 1855778 w 3723451"/>
                    <a:gd name="connsiteY2-138" fmla="*/ 534367 h 946755"/>
                    <a:gd name="connsiteX3-139" fmla="*/ 2964363 w 3723451"/>
                    <a:gd name="connsiteY3-140" fmla="*/ 0 h 946755"/>
                    <a:gd name="connsiteX4-141" fmla="*/ 3723451 w 3723451"/>
                    <a:gd name="connsiteY4-142" fmla="*/ 220954 h 946755"/>
                    <a:gd name="connsiteX5-143" fmla="*/ 3195282 w 3723451"/>
                    <a:gd name="connsiteY5-144" fmla="*/ 461874 h 946755"/>
                    <a:gd name="connsiteX6-145" fmla="*/ 3008465 w 3723451"/>
                    <a:gd name="connsiteY6-146" fmla="*/ 402404 h 946755"/>
                    <a:gd name="connsiteX7-147" fmla="*/ 1876873 w 3723451"/>
                    <a:gd name="connsiteY7-148" fmla="*/ 946755 h 946755"/>
                    <a:gd name="connsiteX8-149" fmla="*/ 690067 w 3723451"/>
                    <a:gd name="connsiteY8-150" fmla="*/ 412387 h 946755"/>
                    <a:gd name="connsiteX9-151" fmla="*/ 523214 w 3723451"/>
                    <a:gd name="connsiteY9-152" fmla="*/ 482971 h 946755"/>
                    <a:gd name="connsiteX10-153" fmla="*/ 0 w 3723451"/>
                    <a:gd name="connsiteY10-154" fmla="*/ 242051 h 946755"/>
                    <a:gd name="connsiteX0-155" fmla="*/ 0 w 3723451"/>
                    <a:gd name="connsiteY0-156" fmla="*/ 228246 h 932950"/>
                    <a:gd name="connsiteX1-157" fmla="*/ 655168 w 3723451"/>
                    <a:gd name="connsiteY1-158" fmla="*/ 2690 h 932950"/>
                    <a:gd name="connsiteX2-159" fmla="*/ 1855778 w 3723451"/>
                    <a:gd name="connsiteY2-160" fmla="*/ 520562 h 932950"/>
                    <a:gd name="connsiteX3-161" fmla="*/ 3001174 w 3723451"/>
                    <a:gd name="connsiteY3-162" fmla="*/ 0 h 932950"/>
                    <a:gd name="connsiteX4-163" fmla="*/ 3723451 w 3723451"/>
                    <a:gd name="connsiteY4-164" fmla="*/ 207149 h 932950"/>
                    <a:gd name="connsiteX5-165" fmla="*/ 3195282 w 3723451"/>
                    <a:gd name="connsiteY5-166" fmla="*/ 448069 h 932950"/>
                    <a:gd name="connsiteX6-167" fmla="*/ 3008465 w 3723451"/>
                    <a:gd name="connsiteY6-168" fmla="*/ 388599 h 932950"/>
                    <a:gd name="connsiteX7-169" fmla="*/ 1876873 w 3723451"/>
                    <a:gd name="connsiteY7-170" fmla="*/ 932950 h 932950"/>
                    <a:gd name="connsiteX8-171" fmla="*/ 690067 w 3723451"/>
                    <a:gd name="connsiteY8-172" fmla="*/ 398582 h 932950"/>
                    <a:gd name="connsiteX9-173" fmla="*/ 523214 w 3723451"/>
                    <a:gd name="connsiteY9-174" fmla="*/ 469166 h 932950"/>
                    <a:gd name="connsiteX10-175" fmla="*/ 0 w 3723451"/>
                    <a:gd name="connsiteY10-176" fmla="*/ 228246 h 932950"/>
                    <a:gd name="connsiteX0-177" fmla="*/ 0 w 3723451"/>
                    <a:gd name="connsiteY0-178" fmla="*/ 228246 h 932950"/>
                    <a:gd name="connsiteX1-179" fmla="*/ 655168 w 3723451"/>
                    <a:gd name="connsiteY1-180" fmla="*/ 2690 h 932950"/>
                    <a:gd name="connsiteX2-181" fmla="*/ 1855778 w 3723451"/>
                    <a:gd name="connsiteY2-182" fmla="*/ 520562 h 932950"/>
                    <a:gd name="connsiteX3-183" fmla="*/ 3001174 w 3723451"/>
                    <a:gd name="connsiteY3-184" fmla="*/ 0 h 932950"/>
                    <a:gd name="connsiteX4-185" fmla="*/ 3723451 w 3723451"/>
                    <a:gd name="connsiteY4-186" fmla="*/ 207149 h 932950"/>
                    <a:gd name="connsiteX5-187" fmla="*/ 3195282 w 3723451"/>
                    <a:gd name="connsiteY5-188" fmla="*/ 448069 h 932950"/>
                    <a:gd name="connsiteX6-189" fmla="*/ 3013067 w 3723451"/>
                    <a:gd name="connsiteY6-190" fmla="*/ 393200 h 932950"/>
                    <a:gd name="connsiteX7-191" fmla="*/ 1876873 w 3723451"/>
                    <a:gd name="connsiteY7-192" fmla="*/ 932950 h 932950"/>
                    <a:gd name="connsiteX8-193" fmla="*/ 690067 w 3723451"/>
                    <a:gd name="connsiteY8-194" fmla="*/ 398582 h 932950"/>
                    <a:gd name="connsiteX9-195" fmla="*/ 523214 w 3723451"/>
                    <a:gd name="connsiteY9-196" fmla="*/ 469166 h 932950"/>
                    <a:gd name="connsiteX10-197" fmla="*/ 0 w 3723451"/>
                    <a:gd name="connsiteY10-198" fmla="*/ 228246 h 932950"/>
                    <a:gd name="connsiteX0-199" fmla="*/ 0 w 3723451"/>
                    <a:gd name="connsiteY0-200" fmla="*/ 228246 h 932950"/>
                    <a:gd name="connsiteX1-201" fmla="*/ 655168 w 3723451"/>
                    <a:gd name="connsiteY1-202" fmla="*/ 2690 h 932950"/>
                    <a:gd name="connsiteX2-203" fmla="*/ 1855778 w 3723451"/>
                    <a:gd name="connsiteY2-204" fmla="*/ 520562 h 932950"/>
                    <a:gd name="connsiteX3-205" fmla="*/ 3001174 w 3723451"/>
                    <a:gd name="connsiteY3-206" fmla="*/ 0 h 932950"/>
                    <a:gd name="connsiteX4-207" fmla="*/ 3723451 w 3723451"/>
                    <a:gd name="connsiteY4-208" fmla="*/ 207149 h 932950"/>
                    <a:gd name="connsiteX5-209" fmla="*/ 3186079 w 3723451"/>
                    <a:gd name="connsiteY5-210" fmla="*/ 461874 h 932950"/>
                    <a:gd name="connsiteX6-211" fmla="*/ 3013067 w 3723451"/>
                    <a:gd name="connsiteY6-212" fmla="*/ 393200 h 932950"/>
                    <a:gd name="connsiteX7-213" fmla="*/ 1876873 w 3723451"/>
                    <a:gd name="connsiteY7-214" fmla="*/ 932950 h 932950"/>
                    <a:gd name="connsiteX8-215" fmla="*/ 690067 w 3723451"/>
                    <a:gd name="connsiteY8-216" fmla="*/ 398582 h 932950"/>
                    <a:gd name="connsiteX9-217" fmla="*/ 523214 w 3723451"/>
                    <a:gd name="connsiteY9-218" fmla="*/ 469166 h 932950"/>
                    <a:gd name="connsiteX10-219" fmla="*/ 0 w 3723451"/>
                    <a:gd name="connsiteY10-220" fmla="*/ 228246 h 932950"/>
                    <a:gd name="connsiteX0-221" fmla="*/ 0 w 3723451"/>
                    <a:gd name="connsiteY0-222" fmla="*/ 228246 h 932950"/>
                    <a:gd name="connsiteX1-223" fmla="*/ 655168 w 3723451"/>
                    <a:gd name="connsiteY1-224" fmla="*/ 2690 h 932950"/>
                    <a:gd name="connsiteX2-225" fmla="*/ 1855778 w 3723451"/>
                    <a:gd name="connsiteY2-226" fmla="*/ 520562 h 932950"/>
                    <a:gd name="connsiteX3-227" fmla="*/ 3001174 w 3723451"/>
                    <a:gd name="connsiteY3-228" fmla="*/ 0 h 932950"/>
                    <a:gd name="connsiteX4-229" fmla="*/ 3723451 w 3723451"/>
                    <a:gd name="connsiteY4-230" fmla="*/ 207149 h 932950"/>
                    <a:gd name="connsiteX5-231" fmla="*/ 3186079 w 3723451"/>
                    <a:gd name="connsiteY5-232" fmla="*/ 461874 h 932950"/>
                    <a:gd name="connsiteX6-233" fmla="*/ 3013067 w 3723451"/>
                    <a:gd name="connsiteY6-234" fmla="*/ 393200 h 932950"/>
                    <a:gd name="connsiteX7-235" fmla="*/ 1876873 w 3723451"/>
                    <a:gd name="connsiteY7-236" fmla="*/ 932950 h 932950"/>
                    <a:gd name="connsiteX8-237" fmla="*/ 711613 w 3723451"/>
                    <a:gd name="connsiteY8-238" fmla="*/ 413055 h 932950"/>
                    <a:gd name="connsiteX9-239" fmla="*/ 523214 w 3723451"/>
                    <a:gd name="connsiteY9-240" fmla="*/ 469166 h 932950"/>
                    <a:gd name="connsiteX10-241" fmla="*/ 0 w 3723451"/>
                    <a:gd name="connsiteY10-242" fmla="*/ 228246 h 9329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</a:cxnLst>
                  <a:rect l="l" t="t" r="r" b="b"/>
                  <a:pathLst>
                    <a:path w="3723451" h="932950">
                      <a:moveTo>
                        <a:pt x="0" y="228246"/>
                      </a:moveTo>
                      <a:lnTo>
                        <a:pt x="655168" y="2690"/>
                      </a:lnTo>
                      <a:lnTo>
                        <a:pt x="1855778" y="520562"/>
                      </a:lnTo>
                      <a:lnTo>
                        <a:pt x="3001174" y="0"/>
                      </a:lnTo>
                      <a:lnTo>
                        <a:pt x="3723451" y="207149"/>
                      </a:lnTo>
                      <a:lnTo>
                        <a:pt x="3186079" y="461874"/>
                      </a:lnTo>
                      <a:lnTo>
                        <a:pt x="3013067" y="393200"/>
                      </a:lnTo>
                      <a:lnTo>
                        <a:pt x="1876873" y="932950"/>
                      </a:lnTo>
                      <a:lnTo>
                        <a:pt x="711613" y="413055"/>
                      </a:lnTo>
                      <a:lnTo>
                        <a:pt x="523214" y="469166"/>
                      </a:lnTo>
                      <a:lnTo>
                        <a:pt x="0" y="228246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85" name="Freeform 284"/>
                <p:cNvSpPr/>
                <p:nvPr/>
              </p:nvSpPr>
              <p:spPr bwMode="auto">
                <a:xfrm>
                  <a:off x="2536889" y="1727776"/>
                  <a:ext cx="244057" cy="97040"/>
                </a:xfrm>
                <a:custGeom>
                  <a:avLst/>
                  <a:gdLst>
                    <a:gd name="connsiteX0" fmla="*/ 55216 w 1421812"/>
                    <a:gd name="connsiteY0" fmla="*/ 0 h 800665"/>
                    <a:gd name="connsiteX1" fmla="*/ 1421812 w 1421812"/>
                    <a:gd name="connsiteY1" fmla="*/ 625807 h 800665"/>
                    <a:gd name="connsiteX2" fmla="*/ 947874 w 1421812"/>
                    <a:gd name="connsiteY2" fmla="*/ 800665 h 800665"/>
                    <a:gd name="connsiteX3" fmla="*/ 50614 w 1421812"/>
                    <a:gd name="connsiteY3" fmla="*/ 404934 h 800665"/>
                    <a:gd name="connsiteX4" fmla="*/ 0 w 1421812"/>
                    <a:gd name="connsiteY4" fmla="*/ 404934 h 800665"/>
                    <a:gd name="connsiteX5" fmla="*/ 55216 w 1421812"/>
                    <a:gd name="connsiteY5" fmla="*/ 0 h 800665"/>
                    <a:gd name="connsiteX0-1" fmla="*/ 4602 w 1371198"/>
                    <a:gd name="connsiteY0-2" fmla="*/ 0 h 800665"/>
                    <a:gd name="connsiteX1-3" fmla="*/ 1371198 w 1371198"/>
                    <a:gd name="connsiteY1-4" fmla="*/ 625807 h 800665"/>
                    <a:gd name="connsiteX2-5" fmla="*/ 897260 w 1371198"/>
                    <a:gd name="connsiteY2-6" fmla="*/ 800665 h 800665"/>
                    <a:gd name="connsiteX3-7" fmla="*/ 0 w 1371198"/>
                    <a:gd name="connsiteY3-8" fmla="*/ 404934 h 800665"/>
                    <a:gd name="connsiteX4-9" fmla="*/ 4602 w 1371198"/>
                    <a:gd name="connsiteY4-10" fmla="*/ 0 h 800665"/>
                    <a:gd name="connsiteX0-11" fmla="*/ 0 w 1366596"/>
                    <a:gd name="connsiteY0-12" fmla="*/ 0 h 800665"/>
                    <a:gd name="connsiteX1-13" fmla="*/ 1366596 w 1366596"/>
                    <a:gd name="connsiteY1-14" fmla="*/ 625807 h 800665"/>
                    <a:gd name="connsiteX2-15" fmla="*/ 892658 w 1366596"/>
                    <a:gd name="connsiteY2-16" fmla="*/ 800665 h 800665"/>
                    <a:gd name="connsiteX3-17" fmla="*/ 4601 w 1366596"/>
                    <a:gd name="connsiteY3-18" fmla="*/ 427942 h 800665"/>
                    <a:gd name="connsiteX4-19" fmla="*/ 0 w 1366596"/>
                    <a:gd name="connsiteY4-20" fmla="*/ 0 h 800665"/>
                    <a:gd name="connsiteX0-21" fmla="*/ 0 w 1366596"/>
                    <a:gd name="connsiteY0-22" fmla="*/ 0 h 800665"/>
                    <a:gd name="connsiteX1-23" fmla="*/ 1366596 w 1366596"/>
                    <a:gd name="connsiteY1-24" fmla="*/ 625807 h 800665"/>
                    <a:gd name="connsiteX2-25" fmla="*/ 892658 w 1366596"/>
                    <a:gd name="connsiteY2-26" fmla="*/ 800665 h 800665"/>
                    <a:gd name="connsiteX3-27" fmla="*/ 4601 w 1366596"/>
                    <a:gd name="connsiteY3-28" fmla="*/ 427942 h 800665"/>
                    <a:gd name="connsiteX4-29" fmla="*/ 0 w 1366596"/>
                    <a:gd name="connsiteY4-30" fmla="*/ 0 h 800665"/>
                    <a:gd name="connsiteX0-31" fmla="*/ 0 w 1366596"/>
                    <a:gd name="connsiteY0-32" fmla="*/ 0 h 800665"/>
                    <a:gd name="connsiteX1-33" fmla="*/ 1366596 w 1366596"/>
                    <a:gd name="connsiteY1-34" fmla="*/ 625807 h 800665"/>
                    <a:gd name="connsiteX2-35" fmla="*/ 892658 w 1366596"/>
                    <a:gd name="connsiteY2-36" fmla="*/ 800665 h 800665"/>
                    <a:gd name="connsiteX3-37" fmla="*/ 4601 w 1366596"/>
                    <a:gd name="connsiteY3-38" fmla="*/ 427942 h 800665"/>
                    <a:gd name="connsiteX4-39" fmla="*/ 0 w 1366596"/>
                    <a:gd name="connsiteY4-40" fmla="*/ 0 h 800665"/>
                    <a:gd name="connsiteX0-41" fmla="*/ 0 w 1366596"/>
                    <a:gd name="connsiteY0-42" fmla="*/ 0 h 809868"/>
                    <a:gd name="connsiteX1-43" fmla="*/ 1366596 w 1366596"/>
                    <a:gd name="connsiteY1-44" fmla="*/ 625807 h 809868"/>
                    <a:gd name="connsiteX2-45" fmla="*/ 865050 w 1366596"/>
                    <a:gd name="connsiteY2-46" fmla="*/ 809868 h 809868"/>
                    <a:gd name="connsiteX3-47" fmla="*/ 4601 w 1366596"/>
                    <a:gd name="connsiteY3-48" fmla="*/ 427942 h 809868"/>
                    <a:gd name="connsiteX4-49" fmla="*/ 0 w 1366596"/>
                    <a:gd name="connsiteY4-50" fmla="*/ 0 h 80986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66596" h="809868">
                      <a:moveTo>
                        <a:pt x="0" y="0"/>
                      </a:moveTo>
                      <a:lnTo>
                        <a:pt x="1366596" y="625807"/>
                      </a:lnTo>
                      <a:lnTo>
                        <a:pt x="865050" y="809868"/>
                      </a:lnTo>
                      <a:lnTo>
                        <a:pt x="4601" y="427942"/>
                      </a:lnTo>
                      <a:cubicBezTo>
                        <a:pt x="-1535" y="105836"/>
                        <a:pt x="1534" y="14264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86" name="Freeform 285"/>
                <p:cNvSpPr/>
                <p:nvPr/>
              </p:nvSpPr>
              <p:spPr bwMode="auto">
                <a:xfrm>
                  <a:off x="2089977" y="1730144"/>
                  <a:ext cx="240888" cy="97039"/>
                </a:xfrm>
                <a:custGeom>
                  <a:avLst/>
                  <a:gdLst>
                    <a:gd name="connsiteX0" fmla="*/ 1329786 w 1348191"/>
                    <a:gd name="connsiteY0" fmla="*/ 0 h 809869"/>
                    <a:gd name="connsiteX1" fmla="*/ 1348191 w 1348191"/>
                    <a:gd name="connsiteY1" fmla="*/ 400333 h 809869"/>
                    <a:gd name="connsiteX2" fmla="*/ 487742 w 1348191"/>
                    <a:gd name="connsiteY2" fmla="*/ 809869 h 809869"/>
                    <a:gd name="connsiteX3" fmla="*/ 0 w 1348191"/>
                    <a:gd name="connsiteY3" fmla="*/ 630409 h 809869"/>
                    <a:gd name="connsiteX4" fmla="*/ 1329786 w 1348191"/>
                    <a:gd name="connsiteY4" fmla="*/ 0 h 809869"/>
                    <a:gd name="connsiteX0-1" fmla="*/ 1329786 w 1348191"/>
                    <a:gd name="connsiteY0-2" fmla="*/ 0 h 791462"/>
                    <a:gd name="connsiteX1-3" fmla="*/ 1348191 w 1348191"/>
                    <a:gd name="connsiteY1-4" fmla="*/ 381926 h 791462"/>
                    <a:gd name="connsiteX2-5" fmla="*/ 487742 w 1348191"/>
                    <a:gd name="connsiteY2-6" fmla="*/ 791462 h 791462"/>
                    <a:gd name="connsiteX3-7" fmla="*/ 0 w 1348191"/>
                    <a:gd name="connsiteY3-8" fmla="*/ 612002 h 791462"/>
                    <a:gd name="connsiteX4-9" fmla="*/ 1329786 w 1348191"/>
                    <a:gd name="connsiteY4-10" fmla="*/ 0 h 79146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</a:cxnLst>
                  <a:rect l="l" t="t" r="r" b="b"/>
                  <a:pathLst>
                    <a:path w="1348191" h="791462">
                      <a:moveTo>
                        <a:pt x="1329786" y="0"/>
                      </a:moveTo>
                      <a:lnTo>
                        <a:pt x="1348191" y="381926"/>
                      </a:lnTo>
                      <a:lnTo>
                        <a:pt x="487742" y="791462"/>
                      </a:lnTo>
                      <a:lnTo>
                        <a:pt x="0" y="612002"/>
                      </a:lnTo>
                      <a:lnTo>
                        <a:pt x="1329786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cxnSp>
              <p:nvCxnSpPr>
                <p:cNvPr id="287" name="Straight Connector 286"/>
                <p:cNvCxnSpPr>
                  <a:endCxn id="282" idx="2"/>
                </p:cNvCxnSpPr>
                <p:nvPr/>
              </p:nvCxnSpPr>
              <p:spPr bwMode="auto">
                <a:xfrm flipH="1" flipV="1">
                  <a:off x="1871277" y="1737243"/>
                  <a:ext cx="3169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8" name="Straight Connector 287"/>
                <p:cNvCxnSpPr/>
                <p:nvPr/>
              </p:nvCxnSpPr>
              <p:spPr bwMode="auto">
                <a:xfrm flipH="1" flipV="1">
                  <a:off x="2996477" y="1734877"/>
                  <a:ext cx="3171" cy="123074"/>
                </a:xfrm>
                <a:prstGeom prst="line">
                  <a:avLst/>
                </a:prstGeom>
                <a:ln w="6350" cmpd="sng">
                  <a:solidFill>
                    <a:schemeClr val="tx1"/>
                  </a:solidFill>
                </a:ln>
                <a:effectLst>
                  <a:outerShdw blurRad="40005" dist="19939" dir="5400000" algn="tl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14" name="Rectangle 213"/>
            <p:cNvSpPr/>
            <p:nvPr/>
          </p:nvSpPr>
          <p:spPr bwMode="auto">
            <a:xfrm>
              <a:off x="-1550737" y="5173579"/>
              <a:ext cx="3248526" cy="1029368"/>
            </a:xfrm>
            <a:prstGeom prst="rect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25" name="Picture 1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14" y="720742"/>
            <a:ext cx="4579519" cy="18831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Title 1"/>
          <p:cNvSpPr txBox="1"/>
          <p:nvPr/>
        </p:nvSpPr>
        <p:spPr>
          <a:xfrm>
            <a:off x="399720" y="120318"/>
            <a:ext cx="7772400" cy="972758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+mj-lt"/>
                <a:ea typeface="MS PGothic" panose="020B0600070205080204" charset="-128"/>
                <a:cs typeface="MS PGothic" panose="020B0600070205080204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MS PGothic" panose="020B0600070205080204" charset="-128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sz="4000" dirty="0" smtClean="0"/>
              <a:t>ONOS controller</a:t>
            </a:r>
            <a:endParaRPr lang="en-US" sz="4000" dirty="0"/>
          </a:p>
        </p:txBody>
      </p:sp>
      <p:sp>
        <p:nvSpPr>
          <p:cNvPr id="327" name="Content Placeholder 3"/>
          <p:cNvSpPr txBox="1"/>
          <p:nvPr/>
        </p:nvSpPr>
        <p:spPr>
          <a:xfrm>
            <a:off x="5768007" y="1647479"/>
            <a:ext cx="3135360" cy="4648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+mn-lt"/>
                <a:ea typeface="MS PGothic" panose="020B060007020508020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charset="0"/>
              </a:defRPr>
            </a:lvl9pPr>
          </a:lstStyle>
          <a:p>
            <a:r>
              <a:rPr lang="en-US" sz="2400" dirty="0" smtClean="0">
                <a:solidFill>
                  <a:srgbClr val="000000"/>
                </a:solidFill>
              </a:rPr>
              <a:t>control apps separate from controller</a:t>
            </a:r>
            <a:endParaRPr lang="en-US" sz="2400" dirty="0" smtClean="0">
              <a:solidFill>
                <a:srgbClr val="000000"/>
              </a:solidFill>
            </a:endParaRPr>
          </a:p>
          <a:p>
            <a:r>
              <a:rPr lang="en-US" sz="2400" dirty="0" smtClean="0">
                <a:solidFill>
                  <a:srgbClr val="000000"/>
                </a:solidFill>
              </a:rPr>
              <a:t>intent framework: high-level specification of service: what rather than how</a:t>
            </a: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 smtClean="0">
                <a:solidFill>
                  <a:srgbClr val="000000"/>
                </a:solidFill>
              </a:rPr>
              <a:t>considerable emphasis on distributed core: service reliability, replication performance scaling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32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32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/>
          <p:cNvSpPr txBox="1"/>
          <p:nvPr/>
        </p:nvSpPr>
        <p:spPr>
          <a:xfrm>
            <a:off x="371475" y="179919"/>
            <a:ext cx="8229600" cy="11430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+mj-lt"/>
                <a:ea typeface="MS PGothic" panose="020B060007020508020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Arial" panose="020B060402020202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Arial" panose="020B060402020202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Arial" panose="020B060402020202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ea typeface="MS PGothic" panose="020B0600070205080204" charset="-128"/>
                <a:cs typeface="Arial" panose="020B0604020202020204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99"/>
                </a:solidFill>
                <a:latin typeface="Gill Sans MT" panose="020B0502020104020203" pitchFamily="34" charset="0"/>
                <a:cs typeface="Arial" panose="020B0604020202020204" pitchFamily="34" charset="0"/>
              </a:defRPr>
            </a:lvl9pPr>
          </a:lstStyle>
          <a:p>
            <a:r>
              <a:rPr lang="en-US" dirty="0" smtClean="0">
                <a:latin typeface="Gill Sans MT" panose="020B0502020104020203" pitchFamily="34" charset="0"/>
              </a:rPr>
              <a:t>SDN:  selected challenges</a:t>
            </a:r>
            <a:endParaRPr lang="en-US" dirty="0">
              <a:latin typeface="Gill Sans MT" panose="020B0502020104020203" pitchFamily="34" charset="0"/>
            </a:endParaRPr>
          </a:p>
        </p:txBody>
      </p:sp>
      <p:pic>
        <p:nvPicPr>
          <p:cNvPr id="42" name="Picture 1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40" y="836758"/>
            <a:ext cx="5845283" cy="18692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87364"/>
            <a:ext cx="7772400" cy="4648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hardening the control plane: dependable, reliable, performance-scalable, secure distributed system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robustness to failures: leverage strong theory of reliable distributed system for control plane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dependability, security: “baked in” from day one? 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/>
              <a:t>networks, protocols meeting </a:t>
            </a:r>
            <a:r>
              <a:rPr lang="en-US" dirty="0" smtClean="0"/>
              <a:t>mission-</a:t>
            </a:r>
            <a:r>
              <a:rPr lang="en-US" dirty="0"/>
              <a:t>specific requirements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e.g., real</a:t>
            </a:r>
            <a:r>
              <a:rPr lang="en-US" dirty="0"/>
              <a:t>-time, ultra-reliable, ultra-secure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Internet</a:t>
            </a:r>
            <a:r>
              <a:rPr lang="en-US" dirty="0"/>
              <a:t>-scaling 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1025525"/>
            <a:ext cx="4113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4301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5.1 </a:t>
            </a:r>
            <a:r>
              <a:rPr lang="en-US" sz="2400" dirty="0">
                <a:latin typeface="Gill Sans MT" panose="020B0502020104020203" pitchFamily="34" charset="0"/>
              </a:rPr>
              <a:t>introduction</a:t>
            </a:r>
            <a:endParaRPr lang="en-US" sz="2400" dirty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5.2 routing protocols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link state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distance vector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5.3 intra</a:t>
            </a:r>
            <a:r>
              <a:rPr lang="en-US" sz="2400" dirty="0"/>
              <a:t>-AS </a:t>
            </a:r>
            <a:r>
              <a:rPr lang="en-US" sz="2400" dirty="0" smtClean="0"/>
              <a:t>routing </a:t>
            </a:r>
            <a:r>
              <a:rPr lang="en-US" sz="2400" dirty="0"/>
              <a:t>in the Internet: </a:t>
            </a:r>
            <a:r>
              <a:rPr lang="en-US" sz="2400" dirty="0" smtClean="0"/>
              <a:t>OSPF</a:t>
            </a:r>
            <a:endParaRPr lang="en-US" sz="2400" dirty="0" smtClean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5.4 routing among </a:t>
            </a:r>
            <a:r>
              <a:rPr lang="en-US" sz="2400" dirty="0"/>
              <a:t>the ISPs: B</a:t>
            </a:r>
            <a:r>
              <a:rPr lang="en-US" sz="2400" dirty="0" smtClean="0"/>
              <a:t>GP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3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marL="462280" indent="-462280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5.5 The SDN </a:t>
            </a:r>
            <a:r>
              <a:rPr lang="en-US" sz="2400" dirty="0">
                <a:latin typeface="Gill Sans MT" panose="020B0502020104020203" pitchFamily="34" charset="0"/>
              </a:rPr>
              <a:t>c</a:t>
            </a:r>
            <a:r>
              <a:rPr lang="en-US" sz="2400" dirty="0" smtClean="0">
                <a:latin typeface="Gill Sans MT" panose="020B0502020104020203" pitchFamily="34" charset="0"/>
              </a:rPr>
              <a:t>ontrol </a:t>
            </a:r>
            <a:r>
              <a:rPr lang="en-US" sz="2400" dirty="0">
                <a:latin typeface="Gill Sans MT" panose="020B0502020104020203" pitchFamily="34" charset="0"/>
              </a:rPr>
              <a:t>p</a:t>
            </a:r>
            <a:r>
              <a:rPr lang="en-US" sz="2400" dirty="0" smtClean="0">
                <a:latin typeface="Gill Sans MT" panose="020B0502020104020203" pitchFamily="34" charset="0"/>
              </a:rPr>
              <a:t>lane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>
                <a:solidFill>
                  <a:srgbClr val="CC0000"/>
                </a:solidFill>
              </a:rPr>
              <a:t>5.6 </a:t>
            </a:r>
            <a:r>
              <a:rPr lang="en-US" sz="2400" dirty="0">
                <a:solidFill>
                  <a:srgbClr val="CC0000"/>
                </a:solidFill>
              </a:rPr>
              <a:t>ICMP: The Internet Control Message Protocol </a:t>
            </a:r>
            <a:endParaRPr lang="en-US" sz="2400" dirty="0">
              <a:solidFill>
                <a:srgbClr val="CC0000"/>
              </a:solidFill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/>
              <a:t>5.7 Network </a:t>
            </a:r>
            <a:r>
              <a:rPr lang="en-US" sz="2400" dirty="0" smtClean="0"/>
              <a:t>management </a:t>
            </a:r>
            <a:r>
              <a:rPr lang="en-US" sz="2400" dirty="0"/>
              <a:t>and SNMP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4" name="Rectangle 2"/>
          <p:cNvSpPr>
            <a:spLocks noChangeArrowheads="1"/>
          </p:cNvSpPr>
          <p:nvPr/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5: </a:t>
            </a: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outline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1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8124825" cy="876300"/>
          </a:xfrm>
        </p:spPr>
        <p:txBody>
          <a:bodyPr/>
          <a:lstStyle/>
          <a:p>
            <a:r>
              <a:rPr lang="en-US" sz="3600">
                <a:latin typeface="Gill Sans MT" panose="020B0502020104020203" pitchFamily="34" charset="0"/>
              </a:rPr>
              <a:t>ICMP: internet control message protocol</a:t>
            </a:r>
            <a:br>
              <a:rPr lang="en-US" sz="3600">
                <a:latin typeface="Gill Sans MT" panose="020B0502020104020203" pitchFamily="34" charset="0"/>
              </a:rPr>
            </a:br>
            <a:r>
              <a:rPr lang="zh-CN" altLang="en-US" sz="3600">
                <a:latin typeface="Gill Sans MT" panose="020B0502020104020203" pitchFamily="34" charset="0"/>
                <a:ea typeface="宋体" panose="02010600030101010101" pitchFamily="2" charset="-122"/>
              </a:rPr>
              <a:t>控制报文协议</a:t>
            </a:r>
            <a:endParaRPr lang="zh-CN" altLang="en-US" sz="3600">
              <a:latin typeface="Gill Sans MT" panose="020B0502020104020203" pitchFamily="34" charset="0"/>
              <a:ea typeface="宋体" panose="02010600030101010101" pitchFamily="2" charset="-122"/>
            </a:endParaRPr>
          </a:p>
        </p:txBody>
      </p:sp>
      <p:sp>
        <p:nvSpPr>
          <p:cNvPr id="109572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77838" y="1544638"/>
            <a:ext cx="3810000" cy="4648200"/>
          </a:xfrm>
        </p:spPr>
        <p:txBody>
          <a:bodyPr/>
          <a:lstStyle/>
          <a:p>
            <a:r>
              <a:rPr lang="en-US" sz="2400">
                <a:latin typeface="Gill Sans MT" panose="020B0502020104020203" pitchFamily="34" charset="0"/>
              </a:rPr>
              <a:t>used by hosts &amp; routers to communicate network-level information</a:t>
            </a:r>
            <a:endParaRPr lang="en-US" sz="24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error reporting: unreachable host, network, port, protocol</a:t>
            </a:r>
            <a:endParaRPr lang="en-US" sz="20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echo request/reply (used by ping)</a:t>
            </a:r>
            <a:endParaRPr lang="en-US" sz="2000">
              <a:latin typeface="Gill Sans MT" panose="020B0502020104020203" pitchFamily="34" charset="0"/>
            </a:endParaRPr>
          </a:p>
          <a:p>
            <a:r>
              <a:rPr lang="en-US" sz="2400">
                <a:latin typeface="Gill Sans MT" panose="020B0502020104020203" pitchFamily="34" charset="0"/>
              </a:rPr>
              <a:t>network-layer </a:t>
            </a:r>
            <a:r>
              <a:rPr lang="ja-JP" altLang="en-US" sz="2400">
                <a:latin typeface="Gill Sans MT" panose="020B0502020104020203" pitchFamily="34" charset="0"/>
              </a:rPr>
              <a:t>“</a:t>
            </a:r>
            <a:r>
              <a:rPr lang="en-US" altLang="ja-JP" sz="2400">
                <a:latin typeface="Gill Sans MT" panose="020B0502020104020203" pitchFamily="34" charset="0"/>
              </a:rPr>
              <a:t>above</a:t>
            </a:r>
            <a:r>
              <a:rPr lang="ja-JP" altLang="en-US" sz="2400">
                <a:latin typeface="Gill Sans MT" panose="020B0502020104020203" pitchFamily="34" charset="0"/>
              </a:rPr>
              <a:t>”</a:t>
            </a:r>
            <a:r>
              <a:rPr lang="en-US" altLang="ja-JP" sz="2400">
                <a:latin typeface="Gill Sans MT" panose="020B0502020104020203" pitchFamily="34" charset="0"/>
              </a:rPr>
              <a:t> IP:</a:t>
            </a:r>
            <a:endParaRPr lang="en-US" altLang="ja-JP" sz="2400">
              <a:latin typeface="Gill Sans MT" panose="020B0502020104020203" pitchFamily="34" charset="0"/>
            </a:endParaRPr>
          </a:p>
          <a:p>
            <a:pPr lvl="1"/>
            <a:r>
              <a:rPr lang="en-US" sz="2000">
                <a:latin typeface="Gill Sans MT" panose="020B0502020104020203" pitchFamily="34" charset="0"/>
              </a:rPr>
              <a:t>ICMP msgs carried in IP datagrams</a:t>
            </a:r>
            <a:endParaRPr lang="en-US" sz="2000">
              <a:latin typeface="Gill Sans MT" panose="020B0502020104020203" pitchFamily="34" charset="0"/>
            </a:endParaRPr>
          </a:p>
          <a:p>
            <a:r>
              <a:rPr lang="en-US" sz="2400">
                <a:solidFill>
                  <a:srgbClr val="000099"/>
                </a:solidFill>
                <a:latin typeface="Gill Sans MT" panose="020B0502020104020203" pitchFamily="34" charset="0"/>
              </a:rPr>
              <a:t>ICMP message:</a:t>
            </a:r>
            <a:r>
              <a:rPr lang="en-US" sz="2400">
                <a:latin typeface="Gill Sans MT" panose="020B0502020104020203" pitchFamily="34" charset="0"/>
              </a:rPr>
              <a:t> type, code plus first 8 bytes of IP datagram causing error</a:t>
            </a:r>
            <a:endParaRPr lang="en-US" sz="2400">
              <a:latin typeface="Gill Sans MT" panose="020B0502020104020203" pitchFamily="34" charset="0"/>
            </a:endParaRPr>
          </a:p>
        </p:txBody>
      </p:sp>
      <p:sp>
        <p:nvSpPr>
          <p:cNvPr id="109573" name="Text Box 4"/>
          <p:cNvSpPr txBox="1">
            <a:spLocks noChangeArrowheads="1"/>
          </p:cNvSpPr>
          <p:nvPr/>
        </p:nvSpPr>
        <p:spPr bwMode="auto">
          <a:xfrm>
            <a:off x="4584700" y="1760538"/>
            <a:ext cx="4260850" cy="44862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 u="sng"/>
              <a:t>Type</a:t>
            </a:r>
            <a:r>
              <a:rPr lang="en-US" sz="1800"/>
              <a:t>  </a:t>
            </a:r>
            <a:r>
              <a:rPr lang="en-US" sz="1800" u="sng"/>
              <a:t>Code</a:t>
            </a:r>
            <a:r>
              <a:rPr lang="en-US" sz="1800"/>
              <a:t>  </a:t>
            </a:r>
            <a:r>
              <a:rPr lang="en-US" sz="1800" u="sng"/>
              <a:t>description</a:t>
            </a:r>
            <a:endParaRPr lang="en-US" sz="1800"/>
          </a:p>
          <a:p>
            <a:r>
              <a:rPr lang="en-US" sz="1800"/>
              <a:t>0        0         echo reply (ping)</a:t>
            </a:r>
            <a:endParaRPr lang="en-US" sz="1800"/>
          </a:p>
          <a:p>
            <a:r>
              <a:rPr lang="en-US" sz="1800"/>
              <a:t>3        0         dest. network unreachable</a:t>
            </a:r>
            <a:endParaRPr lang="en-US" sz="1800"/>
          </a:p>
          <a:p>
            <a:r>
              <a:rPr lang="en-US" sz="1800"/>
              <a:t>3        1         dest host unreachable</a:t>
            </a:r>
            <a:endParaRPr lang="en-US" sz="1800"/>
          </a:p>
          <a:p>
            <a:r>
              <a:rPr lang="en-US" sz="1800"/>
              <a:t>3        2         dest protocol unreachable</a:t>
            </a:r>
            <a:endParaRPr lang="en-US" sz="1800"/>
          </a:p>
          <a:p>
            <a:r>
              <a:rPr lang="en-US" sz="1800"/>
              <a:t>3        3         dest port unreachable</a:t>
            </a:r>
            <a:endParaRPr lang="en-US" sz="1800"/>
          </a:p>
          <a:p>
            <a:r>
              <a:rPr lang="en-US" sz="1800"/>
              <a:t>3        6         dest network unknown</a:t>
            </a:r>
            <a:endParaRPr lang="en-US" sz="1800"/>
          </a:p>
          <a:p>
            <a:r>
              <a:rPr lang="en-US" sz="1800"/>
              <a:t>3        7         dest host unknown</a:t>
            </a:r>
            <a:endParaRPr lang="en-US" sz="1800"/>
          </a:p>
          <a:p>
            <a:r>
              <a:rPr lang="en-US" sz="1800"/>
              <a:t>4        0         source quench (congestion</a:t>
            </a:r>
            <a:endParaRPr lang="en-US" sz="1800"/>
          </a:p>
          <a:p>
            <a:r>
              <a:rPr lang="en-US" sz="1800"/>
              <a:t>                     control - not used)</a:t>
            </a:r>
            <a:endParaRPr lang="en-US" sz="1800"/>
          </a:p>
          <a:p>
            <a:r>
              <a:rPr lang="en-US" sz="1800"/>
              <a:t>8        0         echo request (ping)</a:t>
            </a:r>
            <a:endParaRPr lang="en-US" sz="1800"/>
          </a:p>
          <a:p>
            <a:r>
              <a:rPr lang="en-US" sz="1800"/>
              <a:t>9        0         route advertisement</a:t>
            </a:r>
            <a:endParaRPr lang="en-US" sz="1800"/>
          </a:p>
          <a:p>
            <a:r>
              <a:rPr lang="en-US" sz="1800"/>
              <a:t>10      0         router discovery</a:t>
            </a:r>
            <a:endParaRPr lang="en-US" sz="1800"/>
          </a:p>
          <a:p>
            <a:r>
              <a:rPr lang="en-US" sz="1800"/>
              <a:t>11      0         TTL expired</a:t>
            </a:r>
            <a:endParaRPr lang="en-US" sz="1800"/>
          </a:p>
          <a:p>
            <a:r>
              <a:rPr lang="en-US" sz="1800"/>
              <a:t>12      0         bad IP header</a:t>
            </a:r>
            <a:endParaRPr lang="en-US" sz="1800"/>
          </a:p>
          <a:p>
            <a:endParaRPr lang="en-US" sz="1800"/>
          </a:p>
        </p:txBody>
      </p:sp>
      <p:pic>
        <p:nvPicPr>
          <p:cNvPr id="109574" name="Picture 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5" y="955675"/>
            <a:ext cx="7769225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4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85725"/>
            <a:ext cx="7772400" cy="974725"/>
          </a:xfrm>
        </p:spPr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Traceroute and ICMP</a:t>
            </a:r>
            <a:endParaRPr lang="en-US">
              <a:cs typeface="+mj-cs"/>
            </a:endParaRPr>
          </a:p>
        </p:txBody>
      </p:sp>
      <p:sp>
        <p:nvSpPr>
          <p:cNvPr id="6656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11175" y="1166813"/>
            <a:ext cx="3887788" cy="4648200"/>
          </a:xfrm>
        </p:spPr>
        <p:txBody>
          <a:bodyPr/>
          <a:lstStyle/>
          <a:p>
            <a:pPr marL="282575" indent="-282575">
              <a:defRPr/>
            </a:pPr>
            <a:r>
              <a:rPr lang="en-US" sz="2400" dirty="0">
                <a:cs typeface="+mn-cs"/>
              </a:rPr>
              <a:t>source sends series of UDP segments to </a:t>
            </a:r>
            <a:r>
              <a:rPr lang="en-US" sz="2400" dirty="0" smtClean="0">
                <a:cs typeface="+mn-cs"/>
              </a:rPr>
              <a:t>destination</a:t>
            </a:r>
            <a:endParaRPr lang="en-US" sz="2400" dirty="0">
              <a:cs typeface="+mn-cs"/>
            </a:endParaRPr>
          </a:p>
          <a:p>
            <a:pPr marL="565150" lvl="1" indent="-222250">
              <a:defRPr/>
            </a:pPr>
            <a:r>
              <a:rPr lang="en-US" sz="2000" dirty="0"/>
              <a:t>first set has TTL =1</a:t>
            </a:r>
            <a:endParaRPr lang="en-US" sz="2000" dirty="0"/>
          </a:p>
          <a:p>
            <a:pPr marL="565150" lvl="1" indent="-222250">
              <a:defRPr/>
            </a:pPr>
            <a:r>
              <a:rPr lang="en-US" sz="2000" dirty="0"/>
              <a:t>second set has TTL=2, etc.</a:t>
            </a:r>
            <a:endParaRPr lang="en-US" sz="2000" dirty="0"/>
          </a:p>
          <a:p>
            <a:pPr marL="565150" lvl="1" indent="-222250">
              <a:defRPr/>
            </a:pPr>
            <a:r>
              <a:rPr lang="en-US" sz="2000" dirty="0"/>
              <a:t>unlikely port number</a:t>
            </a:r>
            <a:endParaRPr lang="en-US" sz="2000" dirty="0"/>
          </a:p>
          <a:p>
            <a:pPr marL="282575" indent="-282575">
              <a:defRPr/>
            </a:pPr>
            <a:r>
              <a:rPr lang="en-US" sz="2400" dirty="0">
                <a:cs typeface="+mn-cs"/>
              </a:rPr>
              <a:t>when </a:t>
            </a:r>
            <a:r>
              <a:rPr lang="en-US" sz="2400" dirty="0" smtClean="0">
                <a:cs typeface="+mn-cs"/>
              </a:rPr>
              <a:t>datagram in </a:t>
            </a:r>
            <a:r>
              <a:rPr lang="en-US" sz="2400" i="1" dirty="0" smtClean="0">
                <a:cs typeface="+mn-cs"/>
              </a:rPr>
              <a:t>n</a:t>
            </a:r>
            <a:r>
              <a:rPr lang="en-US" sz="2400" dirty="0" smtClean="0">
                <a:cs typeface="+mn-cs"/>
              </a:rPr>
              <a:t>th </a:t>
            </a:r>
            <a:r>
              <a:rPr lang="en-US" sz="2400" dirty="0">
                <a:cs typeface="+mn-cs"/>
              </a:rPr>
              <a:t>set </a:t>
            </a:r>
            <a:r>
              <a:rPr lang="en-US" sz="2400" dirty="0" smtClean="0">
                <a:cs typeface="+mn-cs"/>
              </a:rPr>
              <a:t>arrives </a:t>
            </a:r>
            <a:r>
              <a:rPr lang="en-US" sz="2400" dirty="0">
                <a:cs typeface="+mn-cs"/>
              </a:rPr>
              <a:t>to nth router:</a:t>
            </a:r>
            <a:endParaRPr lang="en-US" sz="2400" dirty="0">
              <a:cs typeface="+mn-cs"/>
            </a:endParaRPr>
          </a:p>
          <a:p>
            <a:pPr marL="523875" lvl="1" indent="-180975">
              <a:defRPr/>
            </a:pPr>
            <a:r>
              <a:rPr lang="en-US" sz="2000" dirty="0"/>
              <a:t>router discards </a:t>
            </a:r>
            <a:r>
              <a:rPr lang="en-US" sz="2000" dirty="0" smtClean="0"/>
              <a:t>datagram and sends </a:t>
            </a:r>
            <a:r>
              <a:rPr lang="en-US" sz="2000" dirty="0"/>
              <a:t>source ICMP </a:t>
            </a:r>
            <a:r>
              <a:rPr lang="en-US" sz="2000" dirty="0" smtClean="0"/>
              <a:t>message </a:t>
            </a:r>
            <a:r>
              <a:rPr lang="en-US" sz="2000" dirty="0"/>
              <a:t>(type 11, code 0)</a:t>
            </a:r>
            <a:endParaRPr lang="en-US" sz="2000" dirty="0"/>
          </a:p>
          <a:p>
            <a:pPr marL="523875" lvl="1" indent="-180975">
              <a:defRPr/>
            </a:pPr>
            <a:r>
              <a:rPr lang="en-US" sz="2000" dirty="0"/>
              <a:t>ICMP </a:t>
            </a:r>
            <a:r>
              <a:rPr lang="en-US" sz="2000" dirty="0" smtClean="0"/>
              <a:t>message include </a:t>
            </a:r>
            <a:r>
              <a:rPr lang="en-US" sz="2000" dirty="0"/>
              <a:t>name of router &amp; IP address</a:t>
            </a:r>
            <a:endParaRPr lang="en-US" sz="2000" dirty="0"/>
          </a:p>
        </p:txBody>
      </p:sp>
      <p:sp>
        <p:nvSpPr>
          <p:cNvPr id="66566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4895850" y="1177925"/>
            <a:ext cx="3810000" cy="2005013"/>
          </a:xfrm>
        </p:spPr>
        <p:txBody>
          <a:bodyPr/>
          <a:lstStyle/>
          <a:p>
            <a:pPr marL="282575" indent="-282575">
              <a:defRPr/>
            </a:pPr>
            <a:r>
              <a:rPr lang="en-US" sz="2400" dirty="0">
                <a:cs typeface="+mn-cs"/>
              </a:rPr>
              <a:t>when ICMP </a:t>
            </a:r>
            <a:r>
              <a:rPr lang="en-US" sz="2400" dirty="0" smtClean="0">
                <a:cs typeface="+mn-cs"/>
              </a:rPr>
              <a:t>message </a:t>
            </a:r>
            <a:r>
              <a:rPr lang="en-US" sz="2400" dirty="0">
                <a:cs typeface="+mn-cs"/>
              </a:rPr>
              <a:t>arrives, source records RTTs</a:t>
            </a:r>
            <a:endParaRPr lang="en-US" sz="2400" dirty="0">
              <a:cs typeface="+mn-cs"/>
            </a:endParaRPr>
          </a:p>
        </p:txBody>
      </p:sp>
      <p:sp>
        <p:nvSpPr>
          <p:cNvPr id="655365" name="Rectangle 5"/>
          <p:cNvSpPr>
            <a:spLocks noChangeArrowheads="1"/>
          </p:cNvSpPr>
          <p:nvPr/>
        </p:nvSpPr>
        <p:spPr bwMode="auto">
          <a:xfrm>
            <a:off x="4892675" y="2411413"/>
            <a:ext cx="3810000" cy="304323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panose="05000000000000000000" charset="0"/>
              <a:buNone/>
            </a:pPr>
            <a:r>
              <a:rPr lang="en-US" sz="2400" i="1" dirty="0">
                <a:solidFill>
                  <a:srgbClr val="000099"/>
                </a:solidFill>
                <a:latin typeface="Gill Sans MT" panose="020B0502020104020203" pitchFamily="34" charset="0"/>
              </a:rPr>
              <a:t>stopping criteria:</a:t>
            </a:r>
            <a:endParaRPr lang="en-US" sz="2400" i="1" dirty="0">
              <a:solidFill>
                <a:srgbClr val="000099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Gill Sans MT" panose="020B0502020104020203" pitchFamily="34" charset="0"/>
              </a:rPr>
              <a:t>UDP segment eventually arrives at destination host</a:t>
            </a:r>
            <a:endParaRPr lang="en-US" sz="2400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Gill Sans MT" panose="020B0502020104020203" pitchFamily="34" charset="0"/>
              </a:rPr>
              <a:t>destination returns ICMP </a:t>
            </a:r>
            <a:r>
              <a:rPr lang="ja-JP" altLang="en-US" sz="2400" dirty="0">
                <a:latin typeface="Gill Sans MT" panose="020B0502020104020203" pitchFamily="34" charset="0"/>
              </a:rPr>
              <a:t>“</a:t>
            </a:r>
            <a:r>
              <a:rPr lang="en-US" altLang="ja-JP" sz="2400" dirty="0">
                <a:latin typeface="Gill Sans MT" panose="020B0502020104020203" pitchFamily="34" charset="0"/>
              </a:rPr>
              <a:t>port unreachable</a:t>
            </a:r>
            <a:r>
              <a:rPr lang="ja-JP" altLang="en-US" sz="2400" dirty="0">
                <a:latin typeface="Gill Sans MT" panose="020B0502020104020203" pitchFamily="34" charset="0"/>
              </a:rPr>
              <a:t>”</a:t>
            </a:r>
            <a:r>
              <a:rPr lang="en-US" altLang="ja-JP" sz="2400" dirty="0">
                <a:latin typeface="Gill Sans MT" panose="020B0502020104020203" pitchFamily="34" charset="0"/>
              </a:rPr>
              <a:t> message (type 3, code 3)</a:t>
            </a:r>
            <a:endParaRPr lang="en-US" altLang="ja-JP" sz="2400" dirty="0">
              <a:latin typeface="Gill Sans MT" panose="020B0502020104020203" pitchFamily="34" charset="0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2400" dirty="0">
                <a:latin typeface="Gill Sans MT" panose="020B0502020104020203" pitchFamily="34" charset="0"/>
              </a:rPr>
              <a:t>source stops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110599" name="Picture 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811213"/>
            <a:ext cx="5484812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110600" name="Line 38"/>
          <p:cNvSpPr>
            <a:spLocks noChangeShapeType="1"/>
          </p:cNvSpPr>
          <p:nvPr/>
        </p:nvSpPr>
        <p:spPr bwMode="auto">
          <a:xfrm>
            <a:off x="1285875" y="5684890"/>
            <a:ext cx="288925" cy="265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01" name="Line 105"/>
          <p:cNvSpPr>
            <a:spLocks noChangeShapeType="1"/>
          </p:cNvSpPr>
          <p:nvPr/>
        </p:nvSpPr>
        <p:spPr bwMode="auto">
          <a:xfrm flipV="1">
            <a:off x="2079625" y="5735690"/>
            <a:ext cx="458788" cy="2079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02" name="Line 106"/>
          <p:cNvSpPr>
            <a:spLocks noChangeShapeType="1"/>
          </p:cNvSpPr>
          <p:nvPr/>
        </p:nvSpPr>
        <p:spPr bwMode="auto">
          <a:xfrm>
            <a:off x="3014663" y="5719815"/>
            <a:ext cx="485775" cy="2079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03" name="Line 108"/>
          <p:cNvSpPr>
            <a:spLocks noChangeShapeType="1"/>
          </p:cNvSpPr>
          <p:nvPr/>
        </p:nvSpPr>
        <p:spPr bwMode="auto">
          <a:xfrm flipH="1">
            <a:off x="2776538" y="5451528"/>
            <a:ext cx="34925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04" name="Line 113"/>
          <p:cNvSpPr>
            <a:spLocks noChangeShapeType="1"/>
          </p:cNvSpPr>
          <p:nvPr/>
        </p:nvSpPr>
        <p:spPr bwMode="auto">
          <a:xfrm flipH="1">
            <a:off x="3990975" y="5780140"/>
            <a:ext cx="620713" cy="1444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05" name="Line 260"/>
          <p:cNvSpPr>
            <a:spLocks noChangeShapeType="1"/>
          </p:cNvSpPr>
          <p:nvPr/>
        </p:nvSpPr>
        <p:spPr bwMode="auto">
          <a:xfrm>
            <a:off x="5110163" y="5745215"/>
            <a:ext cx="485775" cy="2079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06" name="Line 261"/>
          <p:cNvSpPr>
            <a:spLocks noChangeShapeType="1"/>
          </p:cNvSpPr>
          <p:nvPr/>
        </p:nvSpPr>
        <p:spPr bwMode="auto">
          <a:xfrm flipH="1">
            <a:off x="6048375" y="5691240"/>
            <a:ext cx="557213" cy="2778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07" name="Line 291"/>
          <p:cNvSpPr>
            <a:spLocks noChangeShapeType="1"/>
          </p:cNvSpPr>
          <p:nvPr/>
        </p:nvSpPr>
        <p:spPr bwMode="auto">
          <a:xfrm>
            <a:off x="2744788" y="5851578"/>
            <a:ext cx="228600" cy="311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08" name="Line 292"/>
          <p:cNvSpPr>
            <a:spLocks noChangeShapeType="1"/>
          </p:cNvSpPr>
          <p:nvPr/>
        </p:nvSpPr>
        <p:spPr bwMode="auto">
          <a:xfrm>
            <a:off x="4668838" y="5438828"/>
            <a:ext cx="228600" cy="311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09" name="Line 294"/>
          <p:cNvSpPr>
            <a:spLocks noChangeShapeType="1"/>
          </p:cNvSpPr>
          <p:nvPr/>
        </p:nvSpPr>
        <p:spPr bwMode="auto">
          <a:xfrm flipH="1">
            <a:off x="3386138" y="6042078"/>
            <a:ext cx="34925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610" name="Line 295"/>
          <p:cNvSpPr>
            <a:spLocks noChangeShapeType="1"/>
          </p:cNvSpPr>
          <p:nvPr/>
        </p:nvSpPr>
        <p:spPr bwMode="auto">
          <a:xfrm>
            <a:off x="3741738" y="5546778"/>
            <a:ext cx="6350" cy="2603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244" name="Text Box 300"/>
          <p:cNvSpPr txBox="1">
            <a:spLocks noChangeArrowheads="1"/>
          </p:cNvSpPr>
          <p:nvPr/>
        </p:nvSpPr>
        <p:spPr bwMode="auto">
          <a:xfrm>
            <a:off x="1387475" y="5403903"/>
            <a:ext cx="1073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rgbClr val="CC0000"/>
                </a:solidFill>
              </a:rPr>
              <a:t>3 probes</a:t>
            </a:r>
            <a:endParaRPr lang="en-US" sz="1800">
              <a:solidFill>
                <a:srgbClr val="CC0000"/>
              </a:solidFill>
            </a:endParaRPr>
          </a:p>
        </p:txBody>
      </p:sp>
      <p:sp>
        <p:nvSpPr>
          <p:cNvPr id="83246" name="Text Box 302"/>
          <p:cNvSpPr txBox="1">
            <a:spLocks noChangeArrowheads="1"/>
          </p:cNvSpPr>
          <p:nvPr/>
        </p:nvSpPr>
        <p:spPr bwMode="auto">
          <a:xfrm>
            <a:off x="2001838" y="5964290"/>
            <a:ext cx="1073150" cy="3667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rgbClr val="CC0000"/>
                </a:solidFill>
              </a:rPr>
              <a:t>3 probes</a:t>
            </a:r>
            <a:endParaRPr lang="en-US" sz="1800">
              <a:solidFill>
                <a:srgbClr val="CC0000"/>
              </a:solidFill>
            </a:endParaRPr>
          </a:p>
        </p:txBody>
      </p:sp>
      <p:sp>
        <p:nvSpPr>
          <p:cNvPr id="83248" name="Text Box 304"/>
          <p:cNvSpPr txBox="1">
            <a:spLocks noChangeArrowheads="1"/>
          </p:cNvSpPr>
          <p:nvPr/>
        </p:nvSpPr>
        <p:spPr bwMode="auto">
          <a:xfrm>
            <a:off x="3025775" y="5378503"/>
            <a:ext cx="1073150" cy="3667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rgbClr val="CC0000"/>
                </a:solidFill>
              </a:rPr>
              <a:t>3 probes</a:t>
            </a:r>
            <a:endParaRPr lang="en-US" sz="1800">
              <a:solidFill>
                <a:srgbClr val="CC0000"/>
              </a:solidFill>
            </a:endParaRPr>
          </a:p>
        </p:txBody>
      </p:sp>
      <p:grpSp>
        <p:nvGrpSpPr>
          <p:cNvPr id="110614" name="Group 21"/>
          <p:cNvGrpSpPr/>
          <p:nvPr/>
        </p:nvGrpSpPr>
        <p:grpSpPr bwMode="auto">
          <a:xfrm>
            <a:off x="517525" y="5340403"/>
            <a:ext cx="820738" cy="688975"/>
            <a:chOff x="-44" y="1473"/>
            <a:chExt cx="981" cy="1105"/>
          </a:xfrm>
        </p:grpSpPr>
        <p:pic>
          <p:nvPicPr>
            <p:cNvPr id="110666" name="Picture 22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667" name="Freeform 23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4176 w 356"/>
                <a:gd name="T3" fmla="*/ 248 h 368"/>
                <a:gd name="T4" fmla="*/ 4954 w 356"/>
                <a:gd name="T5" fmla="*/ 5173 h 368"/>
                <a:gd name="T6" fmla="*/ 1092 w 356"/>
                <a:gd name="T7" fmla="*/ 646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110615" name="Group 24"/>
          <p:cNvGrpSpPr/>
          <p:nvPr/>
        </p:nvGrpSpPr>
        <p:grpSpPr bwMode="auto">
          <a:xfrm flipH="1">
            <a:off x="6565900" y="5378503"/>
            <a:ext cx="754063" cy="669925"/>
            <a:chOff x="-44" y="1473"/>
            <a:chExt cx="981" cy="1105"/>
          </a:xfrm>
        </p:grpSpPr>
        <p:pic>
          <p:nvPicPr>
            <p:cNvPr id="110664" name="Picture 25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665" name="Freeform 2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4176 w 356"/>
                <a:gd name="T3" fmla="*/ 248 h 368"/>
                <a:gd name="T4" fmla="*/ 4954 w 356"/>
                <a:gd name="T5" fmla="*/ 5173 h 368"/>
                <a:gd name="T6" fmla="*/ 1092 w 356"/>
                <a:gd name="T7" fmla="*/ 646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6"/>
                <a:gd name="T16" fmla="*/ 0 h 368"/>
                <a:gd name="T17" fmla="*/ 356 w 356"/>
                <a:gd name="T18" fmla="*/ 368 h 36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110616" name="Group 27"/>
          <p:cNvGrpSpPr/>
          <p:nvPr/>
        </p:nvGrpSpPr>
        <p:grpSpPr bwMode="auto">
          <a:xfrm>
            <a:off x="5513388" y="5878565"/>
            <a:ext cx="617537" cy="250825"/>
            <a:chOff x="2356" y="1300"/>
            <a:chExt cx="555" cy="194"/>
          </a:xfrm>
        </p:grpSpPr>
        <p:sp>
          <p:nvSpPr>
            <p:cNvPr id="110656" name="Oval 407"/>
            <p:cNvSpPr>
              <a:spLocks noChangeArrowheads="1"/>
            </p:cNvSpPr>
            <p:nvPr/>
          </p:nvSpPr>
          <p:spPr bwMode="auto">
            <a:xfrm>
              <a:off x="2357" y="1385"/>
              <a:ext cx="551" cy="109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57" name="Rectangle 410"/>
            <p:cNvSpPr>
              <a:spLocks noChangeArrowheads="1"/>
            </p:cNvSpPr>
            <p:nvPr/>
          </p:nvSpPr>
          <p:spPr bwMode="auto">
            <a:xfrm>
              <a:off x="2357" y="1374"/>
              <a:ext cx="554" cy="66"/>
            </a:xfrm>
            <a:prstGeom prst="rect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58" name="Oval 411"/>
            <p:cNvSpPr>
              <a:spLocks noChangeArrowheads="1"/>
            </p:cNvSpPr>
            <p:nvPr/>
          </p:nvSpPr>
          <p:spPr bwMode="auto">
            <a:xfrm>
              <a:off x="2356" y="1300"/>
              <a:ext cx="551" cy="127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10659" name="Group 31"/>
            <p:cNvGrpSpPr/>
            <p:nvPr/>
          </p:nvGrpSpPr>
          <p:grpSpPr bwMode="auto">
            <a:xfrm>
              <a:off x="2468" y="1332"/>
              <a:ext cx="310" cy="60"/>
              <a:chOff x="2468" y="1332"/>
              <a:chExt cx="310" cy="60"/>
            </a:xfrm>
          </p:grpSpPr>
          <p:sp>
            <p:nvSpPr>
              <p:cNvPr id="110662" name="Freeform 32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663" name="Freeform 33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0660" name="Line 34"/>
            <p:cNvSpPr>
              <a:spLocks noChangeShapeType="1"/>
            </p:cNvSpPr>
            <p:nvPr/>
          </p:nvSpPr>
          <p:spPr bwMode="auto">
            <a:xfrm>
              <a:off x="2357" y="1361"/>
              <a:ext cx="0" cy="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661" name="Line 35"/>
            <p:cNvSpPr>
              <a:spLocks noChangeShapeType="1"/>
            </p:cNvSpPr>
            <p:nvPr/>
          </p:nvSpPr>
          <p:spPr bwMode="auto">
            <a:xfrm>
              <a:off x="2907" y="1363"/>
              <a:ext cx="0" cy="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617" name="Group 36"/>
          <p:cNvGrpSpPr/>
          <p:nvPr/>
        </p:nvGrpSpPr>
        <p:grpSpPr bwMode="auto">
          <a:xfrm>
            <a:off x="4545013" y="5607103"/>
            <a:ext cx="617537" cy="250825"/>
            <a:chOff x="2356" y="1300"/>
            <a:chExt cx="555" cy="194"/>
          </a:xfrm>
        </p:grpSpPr>
        <p:sp>
          <p:nvSpPr>
            <p:cNvPr id="110648" name="Oval 407"/>
            <p:cNvSpPr>
              <a:spLocks noChangeArrowheads="1"/>
            </p:cNvSpPr>
            <p:nvPr/>
          </p:nvSpPr>
          <p:spPr bwMode="auto">
            <a:xfrm>
              <a:off x="2357" y="1385"/>
              <a:ext cx="551" cy="109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49" name="Rectangle 410"/>
            <p:cNvSpPr>
              <a:spLocks noChangeArrowheads="1"/>
            </p:cNvSpPr>
            <p:nvPr/>
          </p:nvSpPr>
          <p:spPr bwMode="auto">
            <a:xfrm>
              <a:off x="2357" y="1374"/>
              <a:ext cx="554" cy="66"/>
            </a:xfrm>
            <a:prstGeom prst="rect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50" name="Oval 411"/>
            <p:cNvSpPr>
              <a:spLocks noChangeArrowheads="1"/>
            </p:cNvSpPr>
            <p:nvPr/>
          </p:nvSpPr>
          <p:spPr bwMode="auto">
            <a:xfrm>
              <a:off x="2356" y="1300"/>
              <a:ext cx="551" cy="127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10651" name="Group 40"/>
            <p:cNvGrpSpPr/>
            <p:nvPr/>
          </p:nvGrpSpPr>
          <p:grpSpPr bwMode="auto">
            <a:xfrm>
              <a:off x="2468" y="1332"/>
              <a:ext cx="310" cy="60"/>
              <a:chOff x="2468" y="1332"/>
              <a:chExt cx="310" cy="60"/>
            </a:xfrm>
          </p:grpSpPr>
          <p:sp>
            <p:nvSpPr>
              <p:cNvPr id="110654" name="Freeform 41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655" name="Freeform 42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0652" name="Line 43"/>
            <p:cNvSpPr>
              <a:spLocks noChangeShapeType="1"/>
            </p:cNvSpPr>
            <p:nvPr/>
          </p:nvSpPr>
          <p:spPr bwMode="auto">
            <a:xfrm>
              <a:off x="2357" y="1361"/>
              <a:ext cx="0" cy="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653" name="Line 44"/>
            <p:cNvSpPr>
              <a:spLocks noChangeShapeType="1"/>
            </p:cNvSpPr>
            <p:nvPr/>
          </p:nvSpPr>
          <p:spPr bwMode="auto">
            <a:xfrm>
              <a:off x="2907" y="1363"/>
              <a:ext cx="0" cy="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618" name="Group 45"/>
          <p:cNvGrpSpPr/>
          <p:nvPr/>
        </p:nvGrpSpPr>
        <p:grpSpPr bwMode="auto">
          <a:xfrm>
            <a:off x="3394075" y="5816653"/>
            <a:ext cx="617538" cy="250825"/>
            <a:chOff x="2356" y="1300"/>
            <a:chExt cx="555" cy="194"/>
          </a:xfrm>
        </p:grpSpPr>
        <p:sp>
          <p:nvSpPr>
            <p:cNvPr id="110640" name="Oval 407"/>
            <p:cNvSpPr>
              <a:spLocks noChangeArrowheads="1"/>
            </p:cNvSpPr>
            <p:nvPr/>
          </p:nvSpPr>
          <p:spPr bwMode="auto">
            <a:xfrm>
              <a:off x="2357" y="1385"/>
              <a:ext cx="551" cy="109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41" name="Rectangle 410"/>
            <p:cNvSpPr>
              <a:spLocks noChangeArrowheads="1"/>
            </p:cNvSpPr>
            <p:nvPr/>
          </p:nvSpPr>
          <p:spPr bwMode="auto">
            <a:xfrm>
              <a:off x="2357" y="1374"/>
              <a:ext cx="554" cy="66"/>
            </a:xfrm>
            <a:prstGeom prst="rect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42" name="Oval 411"/>
            <p:cNvSpPr>
              <a:spLocks noChangeArrowheads="1"/>
            </p:cNvSpPr>
            <p:nvPr/>
          </p:nvSpPr>
          <p:spPr bwMode="auto">
            <a:xfrm>
              <a:off x="2356" y="1300"/>
              <a:ext cx="551" cy="127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10643" name="Group 49"/>
            <p:cNvGrpSpPr/>
            <p:nvPr/>
          </p:nvGrpSpPr>
          <p:grpSpPr bwMode="auto">
            <a:xfrm>
              <a:off x="2468" y="1332"/>
              <a:ext cx="310" cy="60"/>
              <a:chOff x="2468" y="1332"/>
              <a:chExt cx="310" cy="60"/>
            </a:xfrm>
          </p:grpSpPr>
          <p:sp>
            <p:nvSpPr>
              <p:cNvPr id="110646" name="Freeform 50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647" name="Freeform 51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0644" name="Line 52"/>
            <p:cNvSpPr>
              <a:spLocks noChangeShapeType="1"/>
            </p:cNvSpPr>
            <p:nvPr/>
          </p:nvSpPr>
          <p:spPr bwMode="auto">
            <a:xfrm>
              <a:off x="2357" y="1361"/>
              <a:ext cx="0" cy="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645" name="Line 53"/>
            <p:cNvSpPr>
              <a:spLocks noChangeShapeType="1"/>
            </p:cNvSpPr>
            <p:nvPr/>
          </p:nvSpPr>
          <p:spPr bwMode="auto">
            <a:xfrm>
              <a:off x="2907" y="1363"/>
              <a:ext cx="0" cy="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619" name="Group 54"/>
          <p:cNvGrpSpPr/>
          <p:nvPr/>
        </p:nvGrpSpPr>
        <p:grpSpPr bwMode="auto">
          <a:xfrm>
            <a:off x="2392363" y="5570590"/>
            <a:ext cx="617537" cy="250825"/>
            <a:chOff x="2356" y="1300"/>
            <a:chExt cx="555" cy="194"/>
          </a:xfrm>
        </p:grpSpPr>
        <p:sp>
          <p:nvSpPr>
            <p:cNvPr id="110632" name="Oval 407"/>
            <p:cNvSpPr>
              <a:spLocks noChangeArrowheads="1"/>
            </p:cNvSpPr>
            <p:nvPr/>
          </p:nvSpPr>
          <p:spPr bwMode="auto">
            <a:xfrm>
              <a:off x="2357" y="1385"/>
              <a:ext cx="551" cy="109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33" name="Rectangle 410"/>
            <p:cNvSpPr>
              <a:spLocks noChangeArrowheads="1"/>
            </p:cNvSpPr>
            <p:nvPr/>
          </p:nvSpPr>
          <p:spPr bwMode="auto">
            <a:xfrm>
              <a:off x="2357" y="1374"/>
              <a:ext cx="554" cy="66"/>
            </a:xfrm>
            <a:prstGeom prst="rect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34" name="Oval 411"/>
            <p:cNvSpPr>
              <a:spLocks noChangeArrowheads="1"/>
            </p:cNvSpPr>
            <p:nvPr/>
          </p:nvSpPr>
          <p:spPr bwMode="auto">
            <a:xfrm>
              <a:off x="2356" y="1300"/>
              <a:ext cx="551" cy="127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10635" name="Group 58"/>
            <p:cNvGrpSpPr/>
            <p:nvPr/>
          </p:nvGrpSpPr>
          <p:grpSpPr bwMode="auto">
            <a:xfrm>
              <a:off x="2468" y="1332"/>
              <a:ext cx="310" cy="60"/>
              <a:chOff x="2468" y="1332"/>
              <a:chExt cx="310" cy="60"/>
            </a:xfrm>
          </p:grpSpPr>
          <p:sp>
            <p:nvSpPr>
              <p:cNvPr id="110638" name="Freeform 59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639" name="Freeform 60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0636" name="Line 61"/>
            <p:cNvSpPr>
              <a:spLocks noChangeShapeType="1"/>
            </p:cNvSpPr>
            <p:nvPr/>
          </p:nvSpPr>
          <p:spPr bwMode="auto">
            <a:xfrm>
              <a:off x="2357" y="1361"/>
              <a:ext cx="0" cy="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637" name="Line 62"/>
            <p:cNvSpPr>
              <a:spLocks noChangeShapeType="1"/>
            </p:cNvSpPr>
            <p:nvPr/>
          </p:nvSpPr>
          <p:spPr bwMode="auto">
            <a:xfrm>
              <a:off x="2907" y="1363"/>
              <a:ext cx="0" cy="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620" name="Group 63"/>
          <p:cNvGrpSpPr/>
          <p:nvPr/>
        </p:nvGrpSpPr>
        <p:grpSpPr bwMode="auto">
          <a:xfrm>
            <a:off x="1517650" y="5837290"/>
            <a:ext cx="617538" cy="250825"/>
            <a:chOff x="2356" y="1300"/>
            <a:chExt cx="555" cy="194"/>
          </a:xfrm>
        </p:grpSpPr>
        <p:sp>
          <p:nvSpPr>
            <p:cNvPr id="110624" name="Oval 407"/>
            <p:cNvSpPr>
              <a:spLocks noChangeArrowheads="1"/>
            </p:cNvSpPr>
            <p:nvPr/>
          </p:nvSpPr>
          <p:spPr bwMode="auto">
            <a:xfrm>
              <a:off x="2357" y="1385"/>
              <a:ext cx="551" cy="109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25" name="Rectangle 410"/>
            <p:cNvSpPr>
              <a:spLocks noChangeArrowheads="1"/>
            </p:cNvSpPr>
            <p:nvPr/>
          </p:nvSpPr>
          <p:spPr bwMode="auto">
            <a:xfrm>
              <a:off x="2357" y="1374"/>
              <a:ext cx="554" cy="66"/>
            </a:xfrm>
            <a:prstGeom prst="rect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sp>
          <p:nvSpPr>
            <p:cNvPr id="110626" name="Oval 411"/>
            <p:cNvSpPr>
              <a:spLocks noChangeArrowheads="1"/>
            </p:cNvSpPr>
            <p:nvPr/>
          </p:nvSpPr>
          <p:spPr bwMode="auto">
            <a:xfrm>
              <a:off x="2356" y="1300"/>
              <a:ext cx="551" cy="127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rgbClr val="FFFFFF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 sz="2400">
                <a:latin typeface="Times New Roman" panose="02020603050405020304" charset="0"/>
                <a:cs typeface="Arial" panose="020B0604020202020204" pitchFamily="34" charset="0"/>
              </a:endParaRPr>
            </a:p>
          </p:txBody>
        </p:sp>
        <p:grpSp>
          <p:nvGrpSpPr>
            <p:cNvPr id="110627" name="Group 67"/>
            <p:cNvGrpSpPr/>
            <p:nvPr/>
          </p:nvGrpSpPr>
          <p:grpSpPr bwMode="auto">
            <a:xfrm>
              <a:off x="2468" y="1332"/>
              <a:ext cx="310" cy="60"/>
              <a:chOff x="2468" y="1332"/>
              <a:chExt cx="310" cy="60"/>
            </a:xfrm>
          </p:grpSpPr>
          <p:sp>
            <p:nvSpPr>
              <p:cNvPr id="110630" name="Freeform 68"/>
              <p:cNvSpPr/>
              <p:nvPr/>
            </p:nvSpPr>
            <p:spPr bwMode="auto">
              <a:xfrm>
                <a:off x="2468" y="1332"/>
                <a:ext cx="310" cy="60"/>
              </a:xfrm>
              <a:custGeom>
                <a:avLst/>
                <a:gdLst>
                  <a:gd name="T0" fmla="*/ 0 w 310"/>
                  <a:gd name="T1" fmla="*/ 60 h 60"/>
                  <a:gd name="T2" fmla="*/ 96 w 310"/>
                  <a:gd name="T3" fmla="*/ 60 h 60"/>
                  <a:gd name="T4" fmla="*/ 192 w 310"/>
                  <a:gd name="T5" fmla="*/ 0 h 60"/>
                  <a:gd name="T6" fmla="*/ 310 w 310"/>
                  <a:gd name="T7" fmla="*/ 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0"/>
                  <a:gd name="T13" fmla="*/ 0 h 60"/>
                  <a:gd name="T14" fmla="*/ 310 w 310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0" h="60">
                    <a:moveTo>
                      <a:pt x="0" y="60"/>
                    </a:moveTo>
                    <a:lnTo>
                      <a:pt x="96" y="60"/>
                    </a:lnTo>
                    <a:lnTo>
                      <a:pt x="192" y="0"/>
                    </a:lnTo>
                    <a:lnTo>
                      <a:pt x="310" y="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631" name="Freeform 69"/>
              <p:cNvSpPr/>
              <p:nvPr/>
            </p:nvSpPr>
            <p:spPr bwMode="auto">
              <a:xfrm>
                <a:off x="2482" y="1332"/>
                <a:ext cx="282" cy="60"/>
              </a:xfrm>
              <a:custGeom>
                <a:avLst/>
                <a:gdLst>
                  <a:gd name="T0" fmla="*/ 0 w 282"/>
                  <a:gd name="T1" fmla="*/ 0 h 60"/>
                  <a:gd name="T2" fmla="*/ 96 w 282"/>
                  <a:gd name="T3" fmla="*/ 0 h 60"/>
                  <a:gd name="T4" fmla="*/ 192 w 282"/>
                  <a:gd name="T5" fmla="*/ 60 h 60"/>
                  <a:gd name="T6" fmla="*/ 282 w 282"/>
                  <a:gd name="T7" fmla="*/ 60 h 6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2"/>
                  <a:gd name="T13" fmla="*/ 0 h 60"/>
                  <a:gd name="T14" fmla="*/ 282 w 282"/>
                  <a:gd name="T15" fmla="*/ 60 h 6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2" h="60">
                    <a:moveTo>
                      <a:pt x="0" y="0"/>
                    </a:moveTo>
                    <a:lnTo>
                      <a:pt x="96" y="0"/>
                    </a:lnTo>
                    <a:lnTo>
                      <a:pt x="192" y="60"/>
                    </a:lnTo>
                    <a:lnTo>
                      <a:pt x="282" y="60"/>
                    </a:lnTo>
                  </a:path>
                </a:pathLst>
              </a:custGeom>
              <a:noFill/>
              <a:ln w="28575" cmpd="sng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0628" name="Line 70"/>
            <p:cNvSpPr>
              <a:spLocks noChangeShapeType="1"/>
            </p:cNvSpPr>
            <p:nvPr/>
          </p:nvSpPr>
          <p:spPr bwMode="auto">
            <a:xfrm>
              <a:off x="2357" y="1361"/>
              <a:ext cx="0" cy="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629" name="Line 71"/>
            <p:cNvSpPr>
              <a:spLocks noChangeShapeType="1"/>
            </p:cNvSpPr>
            <p:nvPr/>
          </p:nvSpPr>
          <p:spPr bwMode="auto">
            <a:xfrm>
              <a:off x="2907" y="1363"/>
              <a:ext cx="0" cy="8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3247" name="Freeform 303"/>
          <p:cNvSpPr/>
          <p:nvPr/>
        </p:nvSpPr>
        <p:spPr bwMode="auto">
          <a:xfrm>
            <a:off x="1257300" y="5624565"/>
            <a:ext cx="2247900" cy="403225"/>
          </a:xfrm>
          <a:custGeom>
            <a:avLst/>
            <a:gdLst>
              <a:gd name="T0" fmla="*/ 2147483647 w 1416"/>
              <a:gd name="T1" fmla="*/ 2147483647 h 254"/>
              <a:gd name="T2" fmla="*/ 2147483647 w 1416"/>
              <a:gd name="T3" fmla="*/ 2147483647 h 254"/>
              <a:gd name="T4" fmla="*/ 2147483647 w 1416"/>
              <a:gd name="T5" fmla="*/ 2147483647 h 254"/>
              <a:gd name="T6" fmla="*/ 2147483647 w 1416"/>
              <a:gd name="T7" fmla="*/ 2147483647 h 254"/>
              <a:gd name="T8" fmla="*/ 2147483647 w 1416"/>
              <a:gd name="T9" fmla="*/ 2147483647 h 254"/>
              <a:gd name="T10" fmla="*/ 2147483647 w 1416"/>
              <a:gd name="T11" fmla="*/ 2147483647 h 254"/>
              <a:gd name="T12" fmla="*/ 0 w 1416"/>
              <a:gd name="T13" fmla="*/ 2147483647 h 25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416"/>
              <a:gd name="T22" fmla="*/ 0 h 254"/>
              <a:gd name="T23" fmla="*/ 1416 w 1416"/>
              <a:gd name="T24" fmla="*/ 254 h 254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416" h="254">
                <a:moveTo>
                  <a:pt x="76" y="30"/>
                </a:moveTo>
                <a:cubicBezTo>
                  <a:pt x="137" y="11"/>
                  <a:pt x="200" y="170"/>
                  <a:pt x="324" y="170"/>
                </a:cubicBezTo>
                <a:cubicBezTo>
                  <a:pt x="461" y="165"/>
                  <a:pt x="717" y="0"/>
                  <a:pt x="896" y="2"/>
                </a:cubicBezTo>
                <a:cubicBezTo>
                  <a:pt x="1075" y="4"/>
                  <a:pt x="1416" y="122"/>
                  <a:pt x="1400" y="182"/>
                </a:cubicBezTo>
                <a:cubicBezTo>
                  <a:pt x="1384" y="242"/>
                  <a:pt x="1073" y="63"/>
                  <a:pt x="896" y="74"/>
                </a:cubicBezTo>
                <a:cubicBezTo>
                  <a:pt x="719" y="85"/>
                  <a:pt x="489" y="254"/>
                  <a:pt x="340" y="250"/>
                </a:cubicBezTo>
                <a:cubicBezTo>
                  <a:pt x="191" y="246"/>
                  <a:pt x="62" y="32"/>
                  <a:pt x="0" y="50"/>
                </a:cubicBezTo>
              </a:path>
            </a:pathLst>
          </a:custGeom>
          <a:noFill/>
          <a:ln w="28575">
            <a:solidFill>
              <a:srgbClr val="CC0000"/>
            </a:solidFill>
            <a:rou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83243" name="Freeform 299"/>
          <p:cNvSpPr/>
          <p:nvPr/>
        </p:nvSpPr>
        <p:spPr bwMode="auto">
          <a:xfrm>
            <a:off x="1289050" y="5661078"/>
            <a:ext cx="419100" cy="419100"/>
          </a:xfrm>
          <a:custGeom>
            <a:avLst/>
            <a:gdLst>
              <a:gd name="T0" fmla="*/ 2147483647 w 264"/>
              <a:gd name="T1" fmla="*/ 0 h 264"/>
              <a:gd name="T2" fmla="*/ 2147483647 w 264"/>
              <a:gd name="T3" fmla="*/ 2147483647 h 264"/>
              <a:gd name="T4" fmla="*/ 0 w 264"/>
              <a:gd name="T5" fmla="*/ 2147483647 h 264"/>
              <a:gd name="T6" fmla="*/ 0 60000 65536"/>
              <a:gd name="T7" fmla="*/ 0 60000 65536"/>
              <a:gd name="T8" fmla="*/ 0 60000 65536"/>
              <a:gd name="T9" fmla="*/ 0 w 264"/>
              <a:gd name="T10" fmla="*/ 0 h 264"/>
              <a:gd name="T11" fmla="*/ 264 w 264"/>
              <a:gd name="T12" fmla="*/ 264 h 26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64" h="264">
                <a:moveTo>
                  <a:pt x="60" y="0"/>
                </a:moveTo>
                <a:cubicBezTo>
                  <a:pt x="86" y="31"/>
                  <a:pt x="264" y="176"/>
                  <a:pt x="228" y="220"/>
                </a:cubicBezTo>
                <a:cubicBezTo>
                  <a:pt x="192" y="264"/>
                  <a:pt x="60" y="109"/>
                  <a:pt x="0" y="88"/>
                </a:cubicBezTo>
              </a:path>
            </a:pathLst>
          </a:custGeom>
          <a:noFill/>
          <a:ln w="28575">
            <a:solidFill>
              <a:srgbClr val="CC0000"/>
            </a:solidFill>
            <a:rou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83245" name="Freeform 301"/>
          <p:cNvSpPr/>
          <p:nvPr/>
        </p:nvSpPr>
        <p:spPr bwMode="auto">
          <a:xfrm>
            <a:off x="1282700" y="5575353"/>
            <a:ext cx="1346200" cy="474662"/>
          </a:xfrm>
          <a:custGeom>
            <a:avLst/>
            <a:gdLst>
              <a:gd name="T0" fmla="*/ 2147483647 w 848"/>
              <a:gd name="T1" fmla="*/ 2147483647 h 299"/>
              <a:gd name="T2" fmla="*/ 2147483647 w 848"/>
              <a:gd name="T3" fmla="*/ 2147483647 h 299"/>
              <a:gd name="T4" fmla="*/ 2147483647 w 848"/>
              <a:gd name="T5" fmla="*/ 2147483647 h 299"/>
              <a:gd name="T6" fmla="*/ 2147483647 w 848"/>
              <a:gd name="T7" fmla="*/ 2147483647 h 299"/>
              <a:gd name="T8" fmla="*/ 0 w 848"/>
              <a:gd name="T9" fmla="*/ 2147483647 h 29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48"/>
              <a:gd name="T16" fmla="*/ 0 h 299"/>
              <a:gd name="T17" fmla="*/ 848 w 848"/>
              <a:gd name="T18" fmla="*/ 299 h 29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48" h="299">
                <a:moveTo>
                  <a:pt x="76" y="76"/>
                </a:moveTo>
                <a:cubicBezTo>
                  <a:pt x="137" y="57"/>
                  <a:pt x="200" y="216"/>
                  <a:pt x="324" y="216"/>
                </a:cubicBezTo>
                <a:cubicBezTo>
                  <a:pt x="448" y="216"/>
                  <a:pt x="792" y="0"/>
                  <a:pt x="820" y="76"/>
                </a:cubicBezTo>
                <a:cubicBezTo>
                  <a:pt x="848" y="152"/>
                  <a:pt x="469" y="245"/>
                  <a:pt x="340" y="296"/>
                </a:cubicBezTo>
                <a:cubicBezTo>
                  <a:pt x="203" y="299"/>
                  <a:pt x="62" y="78"/>
                  <a:pt x="0" y="96"/>
                </a:cubicBezTo>
              </a:path>
            </a:pathLst>
          </a:custGeom>
          <a:noFill/>
          <a:ln w="28575">
            <a:solidFill>
              <a:srgbClr val="CC0000"/>
            </a:solidFill>
            <a:rou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7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7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55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65" grpId="0"/>
      <p:bldP spid="83244" grpId="0"/>
      <p:bldP spid="83246" grpId="0"/>
      <p:bldP spid="83248" grpId="0"/>
      <p:bldP spid="83247" grpId="0" animBg="1"/>
      <p:bldP spid="83243" grpId="0" animBg="1"/>
      <p:bldP spid="8324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051" name="Picture 224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25" y="836613"/>
            <a:ext cx="3972409" cy="183448"/>
          </a:xfrm>
          <a:prstGeom prst="rect">
            <a:avLst/>
          </a:prstGeom>
          <a:noFill/>
          <a:ln>
            <a:noFill/>
          </a:ln>
        </p:spPr>
      </p:pic>
      <p:sp>
        <p:nvSpPr>
          <p:cNvPr id="13005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52413"/>
            <a:ext cx="7772400" cy="685800"/>
          </a:xfrm>
        </p:spPr>
        <p:txBody>
          <a:bodyPr/>
          <a:lstStyle/>
          <a:p>
            <a:r>
              <a:rPr lang="en-US" sz="4000" dirty="0" smtClean="0">
                <a:latin typeface="Gill Sans MT" panose="020B0502020104020203" pitchFamily="34" charset="0"/>
              </a:rPr>
              <a:t>Routing</a:t>
            </a:r>
            <a:r>
              <a:rPr lang="en-US" altLang="ja-JP" sz="4000" dirty="0" smtClean="0">
                <a:latin typeface="Gill Sans MT" panose="020B0502020104020203" pitchFamily="34" charset="0"/>
              </a:rPr>
              <a:t> protocols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84998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822261" y="1363819"/>
            <a:ext cx="7353300" cy="4274607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3200" i="1" dirty="0" smtClean="0">
                <a:solidFill>
                  <a:srgbClr val="CC0000"/>
                </a:solidFill>
                <a:cs typeface="+mn-cs"/>
              </a:rPr>
              <a:t>Routing </a:t>
            </a:r>
            <a:r>
              <a:rPr lang="en-US" sz="3200" i="1" dirty="0">
                <a:solidFill>
                  <a:srgbClr val="CC0000"/>
                </a:solidFill>
                <a:cs typeface="+mn-cs"/>
              </a:rPr>
              <a:t>p</a:t>
            </a:r>
            <a:r>
              <a:rPr lang="en-US" sz="3200" i="1" dirty="0" smtClean="0">
                <a:solidFill>
                  <a:srgbClr val="CC0000"/>
                </a:solidFill>
                <a:cs typeface="+mn-cs"/>
              </a:rPr>
              <a:t>rotocol goal:</a:t>
            </a:r>
            <a:r>
              <a:rPr lang="en-US" sz="3200" dirty="0"/>
              <a:t> </a:t>
            </a:r>
            <a:r>
              <a:rPr lang="en-US" dirty="0"/>
              <a:t>determine </a:t>
            </a:r>
            <a:r>
              <a:rPr lang="en-US" dirty="0" smtClean="0"/>
              <a:t>“good” paths </a:t>
            </a:r>
            <a:r>
              <a:rPr lang="en-US" dirty="0"/>
              <a:t>(equivalently, routes), from </a:t>
            </a:r>
            <a:r>
              <a:rPr lang="en-US" dirty="0" smtClean="0"/>
              <a:t>sending hosts </a:t>
            </a:r>
            <a:r>
              <a:rPr lang="en-US" dirty="0"/>
              <a:t>to </a:t>
            </a:r>
            <a:r>
              <a:rPr lang="en-US" dirty="0" smtClean="0"/>
              <a:t>receiving host, </a:t>
            </a:r>
            <a:r>
              <a:rPr lang="en-US" dirty="0"/>
              <a:t>through </a:t>
            </a:r>
            <a:r>
              <a:rPr lang="en-US" dirty="0" smtClean="0"/>
              <a:t>network of routers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>
                <a:cs typeface="+mn-cs"/>
              </a:rPr>
              <a:t>path: sequence of routers packets will traverse in going from given initial source host to given final destination host</a:t>
            </a:r>
            <a:endParaRPr lang="en-US" dirty="0">
              <a:cs typeface="+mn-cs"/>
            </a:endParaRPr>
          </a:p>
          <a:p>
            <a:pPr>
              <a:lnSpc>
                <a:spcPct val="100000"/>
              </a:lnSpc>
              <a:defRPr/>
            </a:pPr>
            <a:r>
              <a:rPr lang="en-US" dirty="0" smtClean="0">
                <a:cs typeface="+mn-cs"/>
              </a:rPr>
              <a:t>“good”: least “cost”, “fastest”, “least congested”</a:t>
            </a:r>
            <a:endParaRPr lang="en-US" sz="2400" dirty="0" smtClean="0">
              <a:cs typeface="+mn-cs"/>
            </a:endParaRPr>
          </a:p>
          <a:p>
            <a:pPr>
              <a:lnSpc>
                <a:spcPct val="100000"/>
              </a:lnSpc>
              <a:defRPr/>
            </a:pPr>
            <a:r>
              <a:rPr lang="en-US" dirty="0" smtClean="0">
                <a:cs typeface="+mn-cs"/>
              </a:rPr>
              <a:t>routing: a “top-10” networking challenge!</a:t>
            </a:r>
            <a:endParaRPr lang="en-US" sz="3200" dirty="0">
              <a:cs typeface="+mn-cs"/>
            </a:endParaRPr>
          </a:p>
        </p:txBody>
      </p:sp>
      <p:sp>
        <p:nvSpPr>
          <p:cNvPr id="23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23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Picture 2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63" y="1025525"/>
            <a:ext cx="4113212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4301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5.1 </a:t>
            </a:r>
            <a:r>
              <a:rPr lang="en-US" sz="2400" dirty="0">
                <a:latin typeface="Gill Sans MT" panose="020B0502020104020203" pitchFamily="34" charset="0"/>
              </a:rPr>
              <a:t>introduction</a:t>
            </a:r>
            <a:endParaRPr lang="en-US" sz="2400" dirty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5.2 routing protocols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link state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Gill Sans MT" panose="020B0502020104020203" pitchFamily="34" charset="0"/>
              </a:rPr>
              <a:t>distance vector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5.3 intra</a:t>
            </a:r>
            <a:r>
              <a:rPr lang="en-US" sz="2400" dirty="0"/>
              <a:t>-AS </a:t>
            </a:r>
            <a:r>
              <a:rPr lang="en-US" sz="2400" dirty="0" smtClean="0"/>
              <a:t>routing </a:t>
            </a:r>
            <a:r>
              <a:rPr lang="en-US" sz="2400" dirty="0"/>
              <a:t>in the Internet: </a:t>
            </a:r>
            <a:r>
              <a:rPr lang="en-US" sz="2400" dirty="0" smtClean="0"/>
              <a:t>OSPF</a:t>
            </a:r>
            <a:endParaRPr lang="en-US" sz="2400" dirty="0" smtClean="0"/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/>
              <a:t>5.4 routing among </a:t>
            </a:r>
            <a:r>
              <a:rPr lang="en-US" sz="2400" dirty="0"/>
              <a:t>the ISPs: B</a:t>
            </a:r>
            <a:r>
              <a:rPr lang="en-US" sz="2400" dirty="0" smtClean="0"/>
              <a:t>GP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3013" name="Rectangle 4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marL="462280" indent="-462280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2400" dirty="0" smtClean="0">
                <a:latin typeface="Gill Sans MT" panose="020B0502020104020203" pitchFamily="34" charset="0"/>
              </a:rPr>
              <a:t>5.5 The SDN </a:t>
            </a:r>
            <a:r>
              <a:rPr lang="en-US" sz="2400" dirty="0">
                <a:latin typeface="Gill Sans MT" panose="020B0502020104020203" pitchFamily="34" charset="0"/>
              </a:rPr>
              <a:t>c</a:t>
            </a:r>
            <a:r>
              <a:rPr lang="en-US" sz="2400" dirty="0" smtClean="0">
                <a:latin typeface="Gill Sans MT" panose="020B0502020104020203" pitchFamily="34" charset="0"/>
              </a:rPr>
              <a:t>ontrol </a:t>
            </a:r>
            <a:r>
              <a:rPr lang="en-US" sz="2400" dirty="0">
                <a:latin typeface="Gill Sans MT" panose="020B0502020104020203" pitchFamily="34" charset="0"/>
              </a:rPr>
              <a:t>p</a:t>
            </a:r>
            <a:r>
              <a:rPr lang="en-US" sz="2400" dirty="0" smtClean="0">
                <a:latin typeface="Gill Sans MT" panose="020B0502020104020203" pitchFamily="34" charset="0"/>
              </a:rPr>
              <a:t>lane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5.6 </a:t>
            </a:r>
            <a:r>
              <a:rPr lang="en-US" sz="2400" dirty="0">
                <a:solidFill>
                  <a:srgbClr val="000000"/>
                </a:solidFill>
              </a:rPr>
              <a:t>ICMP: The Internet Control Message Protocol </a:t>
            </a:r>
            <a:endParaRPr lang="en-US" sz="2400" dirty="0">
              <a:solidFill>
                <a:srgbClr val="000000"/>
              </a:solidFill>
            </a:endParaRPr>
          </a:p>
          <a:p>
            <a:pPr marL="462280" indent="-462280">
              <a:lnSpc>
                <a:spcPct val="100000"/>
              </a:lnSpc>
              <a:buNone/>
            </a:pPr>
            <a:r>
              <a:rPr lang="en-US" sz="2400" dirty="0">
                <a:solidFill>
                  <a:srgbClr val="CC0000"/>
                </a:solidFill>
              </a:rPr>
              <a:t>5.7 Network </a:t>
            </a:r>
            <a:r>
              <a:rPr lang="en-US" sz="2400" dirty="0" smtClean="0">
                <a:solidFill>
                  <a:srgbClr val="CC0000"/>
                </a:solidFill>
              </a:rPr>
              <a:t>management </a:t>
            </a:r>
            <a:r>
              <a:rPr lang="en-US" sz="2400" dirty="0">
                <a:solidFill>
                  <a:srgbClr val="CC0000"/>
                </a:solidFill>
              </a:rPr>
              <a:t>and SNMP</a:t>
            </a:r>
            <a:endParaRPr lang="en-US" sz="2400" dirty="0">
              <a:solidFill>
                <a:srgbClr val="CC0000"/>
              </a:solidFill>
              <a:latin typeface="Gill Sans MT" panose="020B0502020104020203" pitchFamily="34" charset="0"/>
            </a:endParaRPr>
          </a:p>
        </p:txBody>
      </p:sp>
      <p:sp>
        <p:nvSpPr>
          <p:cNvPr id="43014" name="Rectangle 2"/>
          <p:cNvSpPr>
            <a:spLocks noChangeArrowheads="1"/>
          </p:cNvSpPr>
          <p:nvPr/>
        </p:nvSpPr>
        <p:spPr bwMode="auto"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Chapter </a:t>
            </a:r>
            <a:r>
              <a:rPr lang="en-US" sz="4400" dirty="0" smtClean="0">
                <a:solidFill>
                  <a:srgbClr val="000099"/>
                </a:solidFill>
                <a:latin typeface="Gill Sans MT" panose="020B0502020104020203" pitchFamily="34" charset="0"/>
              </a:rPr>
              <a:t>5: </a:t>
            </a:r>
            <a:r>
              <a:rPr lang="en-US" sz="4400" dirty="0">
                <a:solidFill>
                  <a:srgbClr val="000099"/>
                </a:solidFill>
                <a:latin typeface="Gill Sans MT" panose="020B0502020104020203" pitchFamily="34" charset="0"/>
              </a:rPr>
              <a:t>outline</a:t>
            </a:r>
            <a:endParaRPr lang="en-US" sz="4400" dirty="0">
              <a:solidFill>
                <a:srgbClr val="000099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25" y="870123"/>
            <a:ext cx="73136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1448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sz="4400" dirty="0" smtClean="0"/>
              <a:t>What is network management?</a:t>
            </a:r>
            <a:endParaRPr lang="en-US" sz="4400" dirty="0" smtClean="0"/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252632"/>
            <a:ext cx="8191500" cy="3067050"/>
          </a:xfrm>
        </p:spPr>
        <p:txBody>
          <a:bodyPr/>
          <a:lstStyle/>
          <a:p>
            <a:pPr>
              <a:defRPr/>
            </a:pPr>
            <a:r>
              <a:rPr lang="en-US" sz="2400" dirty="0" smtClean="0">
                <a:solidFill>
                  <a:srgbClr val="CC0000"/>
                </a:solidFill>
              </a:rPr>
              <a:t>autonomous systems (aka </a:t>
            </a:r>
            <a:r>
              <a:rPr lang="ja-JP" altLang="en-US" sz="2400" dirty="0" smtClean="0">
                <a:solidFill>
                  <a:srgbClr val="CC0000"/>
                </a:solidFill>
                <a:latin typeface="Arial" panose="020B0604020202020204"/>
              </a:rPr>
              <a:t>“</a:t>
            </a:r>
            <a:r>
              <a:rPr lang="en-US" sz="2400" dirty="0" smtClean="0">
                <a:solidFill>
                  <a:srgbClr val="CC0000"/>
                </a:solidFill>
              </a:rPr>
              <a:t>network</a:t>
            </a:r>
            <a:r>
              <a:rPr lang="ja-JP" altLang="en-US" sz="2400" dirty="0" smtClean="0">
                <a:solidFill>
                  <a:srgbClr val="CC0000"/>
                </a:solidFill>
                <a:latin typeface="Arial" panose="020B0604020202020204"/>
              </a:rPr>
              <a:t>”</a:t>
            </a:r>
            <a:r>
              <a:rPr lang="en-US" sz="2400" dirty="0" smtClean="0">
                <a:solidFill>
                  <a:srgbClr val="CC0000"/>
                </a:solidFill>
              </a:rPr>
              <a:t>): </a:t>
            </a:r>
            <a:r>
              <a:rPr lang="en-US" sz="2400" dirty="0" smtClean="0"/>
              <a:t>1000s of interacting hardware/software components</a:t>
            </a:r>
            <a:endParaRPr lang="en-US" sz="2400" dirty="0" smtClean="0"/>
          </a:p>
          <a:p>
            <a:pPr>
              <a:defRPr/>
            </a:pPr>
            <a:r>
              <a:rPr lang="en-US" sz="2400" dirty="0" smtClean="0"/>
              <a:t>other complex systems requiring monitoring, control:</a:t>
            </a:r>
            <a:endParaRPr lang="en-US" sz="2400" dirty="0" smtClean="0"/>
          </a:p>
          <a:p>
            <a:pPr lvl="1">
              <a:defRPr/>
            </a:pPr>
            <a:r>
              <a:rPr lang="en-US" dirty="0" smtClean="0"/>
              <a:t>jet airplane</a:t>
            </a:r>
            <a:endParaRPr lang="en-US" dirty="0" smtClean="0"/>
          </a:p>
          <a:p>
            <a:pPr lvl="1">
              <a:defRPr/>
            </a:pPr>
            <a:r>
              <a:rPr lang="en-US" dirty="0" smtClean="0"/>
              <a:t>nuclear power plant</a:t>
            </a:r>
            <a:endParaRPr lang="en-US" dirty="0" smtClean="0"/>
          </a:p>
          <a:p>
            <a:pPr lvl="1">
              <a:defRPr/>
            </a:pPr>
            <a:r>
              <a:rPr lang="en-US" dirty="0" smtClean="0"/>
              <a:t>others?</a:t>
            </a:r>
            <a:endParaRPr lang="en-US" dirty="0" smtClean="0"/>
          </a:p>
        </p:txBody>
      </p:sp>
      <p:sp>
        <p:nvSpPr>
          <p:cNvPr id="54277" name="Text Box 5"/>
          <p:cNvSpPr txBox="1">
            <a:spLocks noChangeArrowheads="1"/>
          </p:cNvSpPr>
          <p:nvPr/>
        </p:nvSpPr>
        <p:spPr bwMode="auto">
          <a:xfrm>
            <a:off x="1522413" y="3845193"/>
            <a:ext cx="6962775" cy="20002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000" dirty="0">
                <a:latin typeface="Arial" panose="020B0604020202020204"/>
                <a:cs typeface="Arial" panose="020B0604020202020204"/>
              </a:rPr>
              <a:t>"</a:t>
            </a:r>
            <a:r>
              <a:rPr lang="en-US" sz="2000" dirty="0">
                <a:solidFill>
                  <a:srgbClr val="000099"/>
                </a:solidFill>
                <a:latin typeface="Arial" panose="020B0604020202020204"/>
                <a:cs typeface="Arial" panose="020B0604020202020204"/>
              </a:rPr>
              <a:t>Network management</a:t>
            </a:r>
            <a:r>
              <a:rPr lang="en-US" sz="2000" dirty="0">
                <a:latin typeface="Arial" panose="020B0604020202020204"/>
                <a:cs typeface="Arial" panose="020B0604020202020204"/>
              </a:rPr>
              <a:t> includes the deployment, integration </a:t>
            </a:r>
            <a:endParaRPr lang="en-US" sz="2000" dirty="0">
              <a:latin typeface="Arial" panose="020B0604020202020204"/>
              <a:cs typeface="Arial" panose="020B0604020202020204"/>
            </a:endParaRPr>
          </a:p>
          <a:p>
            <a:pPr algn="l">
              <a:defRPr/>
            </a:pPr>
            <a:r>
              <a:rPr lang="en-US" sz="2000" dirty="0">
                <a:latin typeface="Arial" panose="020B0604020202020204"/>
                <a:cs typeface="Arial" panose="020B0604020202020204"/>
              </a:rPr>
              <a:t>and coordination of the hardware, software, and human </a:t>
            </a:r>
            <a:endParaRPr lang="en-US" sz="2000" dirty="0">
              <a:latin typeface="Arial" panose="020B0604020202020204"/>
              <a:cs typeface="Arial" panose="020B0604020202020204"/>
            </a:endParaRPr>
          </a:p>
          <a:p>
            <a:pPr algn="l">
              <a:defRPr/>
            </a:pPr>
            <a:r>
              <a:rPr lang="en-US" sz="2000" dirty="0">
                <a:latin typeface="Arial" panose="020B0604020202020204"/>
                <a:cs typeface="Arial" panose="020B0604020202020204"/>
              </a:rPr>
              <a:t>elements to monitor, test, poll, configure, analyze, evaluate, </a:t>
            </a:r>
            <a:endParaRPr lang="en-US" sz="2000" dirty="0">
              <a:latin typeface="Arial" panose="020B0604020202020204"/>
              <a:cs typeface="Arial" panose="020B0604020202020204"/>
            </a:endParaRPr>
          </a:p>
          <a:p>
            <a:pPr algn="l">
              <a:defRPr/>
            </a:pPr>
            <a:r>
              <a:rPr lang="en-US" sz="2000" dirty="0">
                <a:latin typeface="Arial" panose="020B0604020202020204"/>
                <a:cs typeface="Arial" panose="020B0604020202020204"/>
              </a:rPr>
              <a:t>and control the network and element resources to meet the </a:t>
            </a:r>
            <a:endParaRPr lang="en-US" sz="2000" dirty="0">
              <a:latin typeface="Arial" panose="020B0604020202020204"/>
              <a:cs typeface="Arial" panose="020B0604020202020204"/>
            </a:endParaRPr>
          </a:p>
          <a:p>
            <a:pPr algn="l">
              <a:defRPr/>
            </a:pPr>
            <a:r>
              <a:rPr lang="en-US" sz="2000" dirty="0">
                <a:latin typeface="Arial" panose="020B0604020202020204"/>
                <a:cs typeface="Arial" panose="020B0604020202020204"/>
              </a:rPr>
              <a:t>real-time, operational performance, and Quality of Service </a:t>
            </a:r>
            <a:endParaRPr lang="en-US" sz="2000" dirty="0">
              <a:latin typeface="Arial" panose="020B0604020202020204"/>
              <a:cs typeface="Arial" panose="020B0604020202020204"/>
            </a:endParaRPr>
          </a:p>
          <a:p>
            <a:pPr algn="l">
              <a:defRPr/>
            </a:pPr>
            <a:r>
              <a:rPr lang="en-US" sz="2000" dirty="0">
                <a:latin typeface="Arial" panose="020B0604020202020204"/>
                <a:cs typeface="Arial" panose="020B0604020202020204"/>
              </a:rPr>
              <a:t>requirements at a reasonable cost."</a:t>
            </a:r>
            <a:r>
              <a:rPr lang="en-US" dirty="0">
                <a:latin typeface="Arial" panose="020B0604020202020204"/>
                <a:cs typeface="Arial" panose="020B0604020202020204"/>
              </a:rPr>
              <a:t> 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4278" name="Rectangle 6"/>
          <p:cNvSpPr>
            <a:spLocks noChangeArrowheads="1"/>
          </p:cNvSpPr>
          <p:nvPr/>
        </p:nvSpPr>
        <p:spPr bwMode="auto">
          <a:xfrm>
            <a:off x="1427163" y="3815030"/>
            <a:ext cx="7148512" cy="2093913"/>
          </a:xfrm>
          <a:prstGeom prst="rect">
            <a:avLst/>
          </a:prstGeom>
          <a:noFill/>
          <a:ln w="28575">
            <a:solidFill>
              <a:srgbClr val="CC0000"/>
            </a:solidFill>
            <a:miter lim="800000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graphicFrame>
        <p:nvGraphicFramePr>
          <p:cNvPr id="33800" name="Object 8"/>
          <p:cNvGraphicFramePr>
            <a:graphicFrameLocks noChangeAspect="1"/>
          </p:cNvGraphicFramePr>
          <p:nvPr/>
        </p:nvGraphicFramePr>
        <p:xfrm>
          <a:off x="342900" y="4008705"/>
          <a:ext cx="1123950" cy="160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Clip" r:id="rId2" imgW="2871470" imgH="4087495" progId="MS_ClipArt_Gallery.2">
                  <p:embed/>
                </p:oleObj>
              </mc:Choice>
              <mc:Fallback>
                <p:oleObj name="Clip" r:id="rId2" imgW="2871470" imgH="4087495" progId="MS_ClipArt_Gallery.2">
                  <p:embed/>
                  <p:pic>
                    <p:nvPicPr>
                      <p:cNvPr id="0" name="图片 10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4008705"/>
                        <a:ext cx="1123950" cy="1600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2"/>
          <p:cNvSpPr/>
          <p:nvPr/>
        </p:nvSpPr>
        <p:spPr bwMode="auto">
          <a:xfrm rot="16383367">
            <a:off x="1251820" y="2563335"/>
            <a:ext cx="4057421" cy="2452239"/>
          </a:xfrm>
          <a:custGeom>
            <a:avLst/>
            <a:gdLst>
              <a:gd name="T0" fmla="*/ 6 w 1794"/>
              <a:gd name="T1" fmla="*/ 483 h 933"/>
              <a:gd name="T2" fmla="*/ 108 w 1794"/>
              <a:gd name="T3" fmla="*/ 125 h 933"/>
              <a:gd name="T4" fmla="*/ 559 w 1794"/>
              <a:gd name="T5" fmla="*/ 100 h 933"/>
              <a:gd name="T6" fmla="*/ 1128 w 1794"/>
              <a:gd name="T7" fmla="*/ 29 h 933"/>
              <a:gd name="T8" fmla="*/ 1716 w 1794"/>
              <a:gd name="T9" fmla="*/ 275 h 933"/>
              <a:gd name="T10" fmla="*/ 1596 w 1794"/>
              <a:gd name="T11" fmla="*/ 827 h 933"/>
              <a:gd name="T12" fmla="*/ 1380 w 1794"/>
              <a:gd name="T13" fmla="*/ 911 h 933"/>
              <a:gd name="T14" fmla="*/ 840 w 1794"/>
              <a:gd name="T15" fmla="*/ 929 h 933"/>
              <a:gd name="T16" fmla="*/ 414 w 1794"/>
              <a:gd name="T17" fmla="*/ 911 h 933"/>
              <a:gd name="T18" fmla="*/ 143 w 1794"/>
              <a:gd name="T19" fmla="*/ 832 h 933"/>
              <a:gd name="T20" fmla="*/ 6 w 1794"/>
              <a:gd name="T21" fmla="*/ 483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MS PGothic" panose="020B0600070205080204" charset="-128"/>
              <a:cs typeface="MS PGothic" panose="020B0600070205080204" charset="-128"/>
            </a:endParaRPr>
          </a:p>
        </p:txBody>
      </p:sp>
      <p:pic>
        <p:nvPicPr>
          <p:cNvPr id="35841" name="Picture 6" descr="underline_bas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25" y="898525"/>
            <a:ext cx="82280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88913"/>
            <a:ext cx="8631238" cy="947737"/>
          </a:xfrm>
        </p:spPr>
        <p:txBody>
          <a:bodyPr/>
          <a:lstStyle/>
          <a:p>
            <a:pPr>
              <a:defRPr/>
            </a:pPr>
            <a:r>
              <a:rPr lang="en-US" sz="4000" dirty="0" smtClean="0"/>
              <a:t>Infrastructure for network management</a:t>
            </a:r>
            <a:endParaRPr lang="en-US" sz="4000" dirty="0" smtClean="0"/>
          </a:p>
        </p:txBody>
      </p:sp>
      <p:sp>
        <p:nvSpPr>
          <p:cNvPr id="35068" name="Line 252"/>
          <p:cNvSpPr>
            <a:spLocks noChangeShapeType="1"/>
          </p:cNvSpPr>
          <p:nvPr/>
        </p:nvSpPr>
        <p:spPr bwMode="auto">
          <a:xfrm flipV="1">
            <a:off x="3308350" y="2808288"/>
            <a:ext cx="338138" cy="10429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5070" name="Line 254"/>
          <p:cNvSpPr>
            <a:spLocks noChangeShapeType="1"/>
          </p:cNvSpPr>
          <p:nvPr/>
        </p:nvSpPr>
        <p:spPr bwMode="auto">
          <a:xfrm flipV="1">
            <a:off x="3641725" y="3762375"/>
            <a:ext cx="187325" cy="2111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5072" name="Line 256"/>
          <p:cNvSpPr>
            <a:spLocks noChangeShapeType="1"/>
          </p:cNvSpPr>
          <p:nvPr/>
        </p:nvSpPr>
        <p:spPr bwMode="auto">
          <a:xfrm flipV="1">
            <a:off x="3117850" y="5441950"/>
            <a:ext cx="350838" cy="31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5088" name="Line 272"/>
          <p:cNvSpPr>
            <a:spLocks noChangeShapeType="1"/>
          </p:cNvSpPr>
          <p:nvPr/>
        </p:nvSpPr>
        <p:spPr bwMode="auto">
          <a:xfrm>
            <a:off x="3541713" y="4252913"/>
            <a:ext cx="373062" cy="5540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5149" name="Text Box 333"/>
          <p:cNvSpPr txBox="1">
            <a:spLocks noChangeArrowheads="1"/>
          </p:cNvSpPr>
          <p:nvPr/>
        </p:nvSpPr>
        <p:spPr bwMode="auto">
          <a:xfrm>
            <a:off x="2014538" y="5565775"/>
            <a:ext cx="1690387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dirty="0">
                <a:latin typeface="Arial" panose="020B0604020202020204"/>
                <a:cs typeface="Arial" panose="020B0604020202020204"/>
              </a:rPr>
              <a:t>managed device</a:t>
            </a:r>
            <a:endParaRPr lang="en-US" sz="1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5154" name="Text Box 338"/>
          <p:cNvSpPr txBox="1">
            <a:spLocks noChangeArrowheads="1"/>
          </p:cNvSpPr>
          <p:nvPr/>
        </p:nvSpPr>
        <p:spPr bwMode="auto">
          <a:xfrm>
            <a:off x="3860800" y="5299075"/>
            <a:ext cx="1690387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dirty="0">
                <a:latin typeface="Arial" panose="020B0604020202020204"/>
                <a:cs typeface="Arial" panose="020B0604020202020204"/>
              </a:rPr>
              <a:t>managed device</a:t>
            </a:r>
            <a:endParaRPr lang="en-US" sz="1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5155" name="Text Box 339"/>
          <p:cNvSpPr txBox="1">
            <a:spLocks noChangeArrowheads="1"/>
          </p:cNvSpPr>
          <p:nvPr/>
        </p:nvSpPr>
        <p:spPr bwMode="auto">
          <a:xfrm>
            <a:off x="4079792" y="2506245"/>
            <a:ext cx="1690387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dirty="0">
                <a:latin typeface="Arial" panose="020B0604020202020204"/>
                <a:cs typeface="Arial" panose="020B0604020202020204"/>
              </a:rPr>
              <a:t>managed device</a:t>
            </a:r>
            <a:endParaRPr lang="en-US" sz="1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5156" name="Text Box 340"/>
          <p:cNvSpPr txBox="1">
            <a:spLocks noChangeArrowheads="1"/>
          </p:cNvSpPr>
          <p:nvPr/>
        </p:nvSpPr>
        <p:spPr bwMode="auto">
          <a:xfrm>
            <a:off x="4033838" y="3765550"/>
            <a:ext cx="1690387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>
                <a:latin typeface="Arial" panose="020B0604020202020204"/>
                <a:cs typeface="Arial" panose="020B0604020202020204"/>
              </a:rPr>
              <a:t>managed device</a:t>
            </a:r>
            <a:endParaRPr lang="en-US"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5163" name="Text Box 347"/>
          <p:cNvSpPr txBox="1">
            <a:spLocks noChangeArrowheads="1"/>
          </p:cNvSpPr>
          <p:nvPr/>
        </p:nvSpPr>
        <p:spPr bwMode="auto">
          <a:xfrm>
            <a:off x="436563" y="1217613"/>
            <a:ext cx="1770062" cy="5238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latin typeface="Gill Sans"/>
                <a:cs typeface="Gill Sans"/>
              </a:rPr>
              <a:t>definitions:</a:t>
            </a:r>
            <a:endParaRPr lang="en-US" sz="2800" dirty="0">
              <a:latin typeface="Gill Sans"/>
              <a:cs typeface="Gill Sans"/>
            </a:endParaRPr>
          </a:p>
        </p:txBody>
      </p:sp>
      <p:sp>
        <p:nvSpPr>
          <p:cNvPr id="35164" name="Text Box 348"/>
          <p:cNvSpPr txBox="1">
            <a:spLocks noChangeArrowheads="1"/>
          </p:cNvSpPr>
          <p:nvPr/>
        </p:nvSpPr>
        <p:spPr bwMode="auto">
          <a:xfrm>
            <a:off x="5996822" y="2283242"/>
            <a:ext cx="2973388" cy="2616101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000099"/>
                </a:solidFill>
                <a:latin typeface="Gill Sans"/>
                <a:cs typeface="Gill Sans"/>
              </a:rPr>
              <a:t>managed </a:t>
            </a:r>
            <a:r>
              <a:rPr lang="en-US" sz="2400" i="1" dirty="0" smtClean="0">
                <a:solidFill>
                  <a:srgbClr val="000099"/>
                </a:solidFill>
                <a:latin typeface="Gill Sans"/>
                <a:cs typeface="Gill Sans"/>
              </a:rPr>
              <a:t>devices</a:t>
            </a:r>
            <a:r>
              <a:rPr lang="en-US" sz="2400" dirty="0">
                <a:latin typeface="Gill Sans"/>
                <a:cs typeface="Gill Sans"/>
              </a:rPr>
              <a:t> </a:t>
            </a:r>
            <a:r>
              <a:rPr lang="en-US" sz="2400" dirty="0" smtClean="0">
                <a:latin typeface="Gill Sans"/>
                <a:cs typeface="Gill Sans"/>
              </a:rPr>
              <a:t>contain</a:t>
            </a:r>
            <a:r>
              <a:rPr lang="en-US" sz="2400" dirty="0">
                <a:latin typeface="Gill Sans"/>
                <a:cs typeface="Gill Sans"/>
              </a:rPr>
              <a:t> </a:t>
            </a:r>
            <a:r>
              <a:rPr lang="en-US" sz="2400" i="1" dirty="0" smtClean="0">
                <a:solidFill>
                  <a:srgbClr val="000099"/>
                </a:solidFill>
                <a:latin typeface="Gill Sans"/>
                <a:cs typeface="Gill Sans"/>
              </a:rPr>
              <a:t>managed </a:t>
            </a:r>
            <a:r>
              <a:rPr lang="en-US" sz="2400" i="1" dirty="0">
                <a:solidFill>
                  <a:srgbClr val="000099"/>
                </a:solidFill>
                <a:latin typeface="Gill Sans"/>
                <a:cs typeface="Gill Sans"/>
              </a:rPr>
              <a:t>objects</a:t>
            </a:r>
            <a:r>
              <a:rPr lang="en-US" sz="2400" dirty="0">
                <a:latin typeface="Gill Sans"/>
                <a:cs typeface="Gill Sans"/>
              </a:rPr>
              <a:t> whose </a:t>
            </a:r>
            <a:r>
              <a:rPr lang="en-US" sz="2400" dirty="0" smtClean="0">
                <a:latin typeface="Gill Sans"/>
                <a:cs typeface="Gill Sans"/>
              </a:rPr>
              <a:t> data </a:t>
            </a:r>
            <a:r>
              <a:rPr lang="en-US" sz="2400" dirty="0">
                <a:latin typeface="Gill Sans"/>
                <a:cs typeface="Gill Sans"/>
              </a:rPr>
              <a:t>is gathered into </a:t>
            </a:r>
            <a:r>
              <a:rPr lang="en-US" sz="2400" dirty="0" smtClean="0">
                <a:latin typeface="Gill Sans"/>
                <a:cs typeface="Gill Sans"/>
              </a:rPr>
              <a:t>a </a:t>
            </a:r>
            <a:r>
              <a:rPr lang="en-US" sz="2400" i="1" dirty="0" smtClean="0">
                <a:solidFill>
                  <a:srgbClr val="000099"/>
                </a:solidFill>
                <a:latin typeface="Gill Sans"/>
                <a:cs typeface="Gill Sans"/>
              </a:rPr>
              <a:t>Management Information Base </a:t>
            </a:r>
            <a:r>
              <a:rPr lang="en-US" sz="2400" i="1" dirty="0">
                <a:solidFill>
                  <a:srgbClr val="000099"/>
                </a:solidFill>
                <a:latin typeface="Gill Sans"/>
                <a:cs typeface="Gill Sans"/>
              </a:rPr>
              <a:t>(MIB)</a:t>
            </a:r>
            <a:r>
              <a:rPr lang="en-US" sz="2400" i="1" dirty="0">
                <a:latin typeface="Gill Sans"/>
                <a:cs typeface="Gill Sans"/>
              </a:rPr>
              <a:t> </a:t>
            </a:r>
            <a:endParaRPr lang="en-US" sz="2400" i="1" dirty="0">
              <a:latin typeface="Gill Sans"/>
              <a:cs typeface="Gill Sans"/>
            </a:endParaRPr>
          </a:p>
          <a:p>
            <a:pPr>
              <a:defRPr/>
            </a:pPr>
            <a:endParaRPr lang="en-US" sz="2000" dirty="0">
              <a:cs typeface="+mn-cs"/>
            </a:endParaRPr>
          </a:p>
        </p:txBody>
      </p:sp>
      <p:grpSp>
        <p:nvGrpSpPr>
          <p:cNvPr id="5" name="Group 4"/>
          <p:cNvGrpSpPr/>
          <p:nvPr/>
        </p:nvGrpSpPr>
        <p:grpSpPr bwMode="auto">
          <a:xfrm>
            <a:off x="428625" y="1933575"/>
            <a:ext cx="2047875" cy="1133475"/>
            <a:chOff x="428625" y="1933980"/>
            <a:chExt cx="2047875" cy="1133070"/>
          </a:xfrm>
        </p:grpSpPr>
        <p:grpSp>
          <p:nvGrpSpPr>
            <p:cNvPr id="35941" name="Group 345"/>
            <p:cNvGrpSpPr/>
            <p:nvPr/>
          </p:nvGrpSpPr>
          <p:grpSpPr bwMode="auto">
            <a:xfrm>
              <a:off x="428625" y="2295525"/>
              <a:ext cx="2047875" cy="771525"/>
              <a:chOff x="396" y="1116"/>
              <a:chExt cx="1290" cy="486"/>
            </a:xfrm>
          </p:grpSpPr>
          <p:sp>
            <p:nvSpPr>
              <p:cNvPr id="35096" name="Oval 280"/>
              <p:cNvSpPr>
                <a:spLocks noChangeArrowheads="1"/>
              </p:cNvSpPr>
              <p:nvPr/>
            </p:nvSpPr>
            <p:spPr bwMode="auto">
              <a:xfrm>
                <a:off x="396" y="1116"/>
                <a:ext cx="1290" cy="48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35092" name="Text Box 276"/>
              <p:cNvSpPr txBox="1">
                <a:spLocks noChangeArrowheads="1"/>
              </p:cNvSpPr>
              <p:nvPr/>
            </p:nvSpPr>
            <p:spPr bwMode="auto">
              <a:xfrm>
                <a:off x="445" y="1142"/>
                <a:ext cx="684" cy="36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600" dirty="0">
                    <a:latin typeface="Arial" panose="020B0604020202020204"/>
                    <a:cs typeface="Arial" panose="020B0604020202020204"/>
                  </a:rPr>
                  <a:t>managing</a:t>
                </a:r>
                <a:endParaRPr lang="en-US" sz="1600" dirty="0">
                  <a:latin typeface="Arial" panose="020B0604020202020204"/>
                  <a:cs typeface="Arial" panose="020B0604020202020204"/>
                </a:endParaRPr>
              </a:p>
              <a:p>
                <a:pPr>
                  <a:defRPr/>
                </a:pPr>
                <a:r>
                  <a:rPr lang="en-US" sz="1600" dirty="0">
                    <a:latin typeface="Arial" panose="020B0604020202020204"/>
                    <a:cs typeface="Arial" panose="020B0604020202020204"/>
                  </a:rPr>
                  <a:t>entity</a:t>
                </a:r>
                <a:endParaRPr lang="en-US" sz="1600" dirty="0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35093" name="Text Box 277"/>
              <p:cNvSpPr txBox="1">
                <a:spLocks noChangeArrowheads="1"/>
              </p:cNvSpPr>
              <p:nvPr/>
            </p:nvSpPr>
            <p:spPr bwMode="auto">
              <a:xfrm>
                <a:off x="1160" y="1262"/>
                <a:ext cx="368" cy="213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600">
                    <a:solidFill>
                      <a:schemeClr val="bg1"/>
                    </a:solidFill>
                    <a:latin typeface="Arial" panose="020B0604020202020204"/>
                    <a:cs typeface="Arial" panose="020B0604020202020204"/>
                  </a:rPr>
                  <a:t>data</a:t>
                </a:r>
                <a:endParaRPr lang="en-US" sz="1600"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35165" name="Text Box 349"/>
            <p:cNvSpPr txBox="1">
              <a:spLocks noChangeArrowheads="1"/>
            </p:cNvSpPr>
            <p:nvPr/>
          </p:nvSpPr>
          <p:spPr bwMode="auto">
            <a:xfrm>
              <a:off x="455613" y="1933980"/>
              <a:ext cx="1657486" cy="33843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i="1" dirty="0">
                  <a:solidFill>
                    <a:srgbClr val="000099"/>
                  </a:solidFill>
                  <a:latin typeface="Arial" panose="020B0604020202020204"/>
                  <a:cs typeface="Arial" panose="020B0604020202020204"/>
                </a:rPr>
                <a:t>managing entity</a:t>
              </a:r>
              <a:endParaRPr lang="en-US" sz="1600" dirty="0">
                <a:solidFill>
                  <a:srgbClr val="000099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pic>
        <p:nvPicPr>
          <p:cNvPr id="9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163" y="3857625"/>
            <a:ext cx="876300" cy="388938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5862" name="Group 906"/>
          <p:cNvGrpSpPr/>
          <p:nvPr/>
        </p:nvGrpSpPr>
        <p:grpSpPr bwMode="auto">
          <a:xfrm>
            <a:off x="3786188" y="4800600"/>
            <a:ext cx="366712" cy="579438"/>
            <a:chOff x="4140" y="429"/>
            <a:chExt cx="1425" cy="2396"/>
          </a:xfrm>
        </p:grpSpPr>
        <p:sp>
          <p:nvSpPr>
            <p:cNvPr id="35909" name="Freeform 907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 sz="1600"/>
            </a:p>
          </p:txBody>
        </p:sp>
        <p:sp>
          <p:nvSpPr>
            <p:cNvPr id="99" name="Rectangle 908"/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5911" name="Freeform 909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 sz="1600"/>
            </a:p>
          </p:txBody>
        </p:sp>
        <p:sp>
          <p:nvSpPr>
            <p:cNvPr id="35912" name="Freeform 910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 sz="1600"/>
            </a:p>
          </p:txBody>
        </p:sp>
        <p:sp>
          <p:nvSpPr>
            <p:cNvPr id="102" name="Rectangle 911"/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35914" name="Group 912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28" name="AutoShape 913"/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29" name="AutoShape 914"/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104" name="Rectangle 915"/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35916" name="Group 916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26" name="AutoShape 917"/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27" name="AutoShape 918"/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106" name="Rectangle 919"/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07" name="Rectangle 920"/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35919" name="Group 921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24" name="AutoShape 922"/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25" name="AutoShape 923"/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35920" name="Freeform 924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 sz="1600"/>
            </a:p>
          </p:txBody>
        </p:sp>
        <p:grpSp>
          <p:nvGrpSpPr>
            <p:cNvPr id="35921" name="Group 925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22" name="AutoShape 926"/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23" name="AutoShape 927"/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111" name="Rectangle 928"/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5923" name="Freeform 929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 sz="1600"/>
            </a:p>
          </p:txBody>
        </p:sp>
        <p:sp>
          <p:nvSpPr>
            <p:cNvPr id="35924" name="Freeform 930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 sz="1600"/>
            </a:p>
          </p:txBody>
        </p:sp>
        <p:sp>
          <p:nvSpPr>
            <p:cNvPr id="114" name="Oval 931"/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5926" name="Freeform 932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</p:spPr>
          <p:txBody>
            <a:bodyPr/>
            <a:lstStyle/>
            <a:p>
              <a:endParaRPr lang="en-US" sz="1600"/>
            </a:p>
          </p:txBody>
        </p:sp>
        <p:sp>
          <p:nvSpPr>
            <p:cNvPr id="116" name="AutoShape 933"/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17" name="AutoShape 934"/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18" name="Oval 935"/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19" name="Oval 936"/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 hangingPunct="1">
                <a:defRPr/>
              </a:pPr>
              <a:endParaRPr lang="en-US" sz="1600">
                <a:solidFill>
                  <a:srgbClr val="FF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20" name="Oval 937"/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21" name="Rectangle 938"/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35863" name="Group 44"/>
          <p:cNvGrpSpPr/>
          <p:nvPr/>
        </p:nvGrpSpPr>
        <p:grpSpPr bwMode="auto">
          <a:xfrm>
            <a:off x="3251200" y="2220913"/>
            <a:ext cx="903288" cy="727075"/>
            <a:chOff x="-44" y="1473"/>
            <a:chExt cx="981" cy="1105"/>
          </a:xfrm>
        </p:grpSpPr>
        <p:pic>
          <p:nvPicPr>
            <p:cNvPr id="35907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908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296 w 356"/>
                <a:gd name="T3" fmla="*/ 69 h 368"/>
                <a:gd name="T4" fmla="*/ 1537 w 356"/>
                <a:gd name="T5" fmla="*/ 1447 h 368"/>
                <a:gd name="T6" fmla="*/ 339 w 356"/>
                <a:gd name="T7" fmla="*/ 1810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</p:spPr>
          <p:txBody>
            <a:bodyPr wrap="none"/>
            <a:lstStyle/>
            <a:p>
              <a:endParaRPr lang="en-US" sz="1600"/>
            </a:p>
          </p:txBody>
        </p:sp>
      </p:grpSp>
      <p:grpSp>
        <p:nvGrpSpPr>
          <p:cNvPr id="35864" name="Group 44"/>
          <p:cNvGrpSpPr/>
          <p:nvPr/>
        </p:nvGrpSpPr>
        <p:grpSpPr bwMode="auto">
          <a:xfrm>
            <a:off x="2055813" y="2655888"/>
            <a:ext cx="903287" cy="727075"/>
            <a:chOff x="-44" y="1473"/>
            <a:chExt cx="981" cy="1105"/>
          </a:xfrm>
        </p:grpSpPr>
        <p:pic>
          <p:nvPicPr>
            <p:cNvPr id="35905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906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296 w 356"/>
                <a:gd name="T3" fmla="*/ 69 h 368"/>
                <a:gd name="T4" fmla="*/ 1537 w 356"/>
                <a:gd name="T5" fmla="*/ 1447 h 368"/>
                <a:gd name="T6" fmla="*/ 339 w 356"/>
                <a:gd name="T7" fmla="*/ 1810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</p:spPr>
          <p:txBody>
            <a:bodyPr wrap="none"/>
            <a:lstStyle/>
            <a:p>
              <a:endParaRPr lang="en-US" sz="1600"/>
            </a:p>
          </p:txBody>
        </p:sp>
      </p:grpSp>
      <p:sp>
        <p:nvSpPr>
          <p:cNvPr id="136" name="Line 272"/>
          <p:cNvSpPr>
            <a:spLocks noChangeShapeType="1"/>
          </p:cNvSpPr>
          <p:nvPr/>
        </p:nvSpPr>
        <p:spPr bwMode="auto">
          <a:xfrm>
            <a:off x="2733675" y="3303588"/>
            <a:ext cx="371475" cy="5540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37" name="Line 272"/>
          <p:cNvSpPr>
            <a:spLocks noChangeShapeType="1"/>
          </p:cNvSpPr>
          <p:nvPr/>
        </p:nvSpPr>
        <p:spPr bwMode="auto">
          <a:xfrm flipH="1">
            <a:off x="2947988" y="4241800"/>
            <a:ext cx="309562" cy="10239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60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3" name="Group 2"/>
          <p:cNvGrpSpPr/>
          <p:nvPr/>
        </p:nvGrpSpPr>
        <p:grpSpPr bwMode="auto">
          <a:xfrm>
            <a:off x="4006850" y="4752975"/>
            <a:ext cx="1293813" cy="615950"/>
            <a:chOff x="6563312" y="4346525"/>
            <a:chExt cx="1292995" cy="615298"/>
          </a:xfrm>
        </p:grpSpPr>
        <p:sp>
          <p:nvSpPr>
            <p:cNvPr id="35122" name="Oval 306"/>
            <p:cNvSpPr>
              <a:spLocks noChangeArrowheads="1"/>
            </p:cNvSpPr>
            <p:nvPr/>
          </p:nvSpPr>
          <p:spPr bwMode="auto">
            <a:xfrm>
              <a:off x="6563312" y="4346525"/>
              <a:ext cx="1292995" cy="61529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5118" name="Text Box 302"/>
            <p:cNvSpPr txBox="1">
              <a:spLocks noChangeArrowheads="1"/>
            </p:cNvSpPr>
            <p:nvPr/>
          </p:nvSpPr>
          <p:spPr bwMode="auto">
            <a:xfrm>
              <a:off x="6607734" y="4465462"/>
              <a:ext cx="633544" cy="30745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Arial" panose="020B0604020202020204"/>
                  <a:cs typeface="Arial" panose="020B0604020202020204"/>
                </a:rPr>
                <a:t>agent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35902" name="Group 303"/>
            <p:cNvGrpSpPr/>
            <p:nvPr/>
          </p:nvGrpSpPr>
          <p:grpSpPr bwMode="auto">
            <a:xfrm>
              <a:off x="7112206" y="4464844"/>
              <a:ext cx="567758" cy="370756"/>
              <a:chOff x="714" y="2006"/>
              <a:chExt cx="347" cy="219"/>
            </a:xfrm>
          </p:grpSpPr>
          <p:sp>
            <p:nvSpPr>
              <p:cNvPr id="35120" name="Rectangle 304"/>
              <p:cNvSpPr>
                <a:spLocks noChangeArrowheads="1"/>
              </p:cNvSpPr>
              <p:nvPr/>
            </p:nvSpPr>
            <p:spPr bwMode="auto">
              <a:xfrm>
                <a:off x="747" y="2026"/>
                <a:ext cx="314" cy="199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35121" name="Text Box 305"/>
              <p:cNvSpPr txBox="1">
                <a:spLocks noChangeArrowheads="1"/>
              </p:cNvSpPr>
              <p:nvPr/>
            </p:nvSpPr>
            <p:spPr bwMode="auto">
              <a:xfrm>
                <a:off x="714" y="2006"/>
                <a:ext cx="326" cy="18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400" dirty="0">
                    <a:solidFill>
                      <a:schemeClr val="bg1"/>
                    </a:solidFill>
                    <a:latin typeface="Arial" panose="020B0604020202020204"/>
                    <a:cs typeface="Arial" panose="020B0604020202020204"/>
                  </a:rPr>
                  <a:t>data</a:t>
                </a:r>
                <a:endParaRPr lang="en-US" sz="1400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grpSp>
        <p:nvGrpSpPr>
          <p:cNvPr id="145" name="Group 144"/>
          <p:cNvGrpSpPr/>
          <p:nvPr/>
        </p:nvGrpSpPr>
        <p:grpSpPr bwMode="auto">
          <a:xfrm>
            <a:off x="3856038" y="1949450"/>
            <a:ext cx="1293812" cy="614363"/>
            <a:chOff x="6563312" y="4346525"/>
            <a:chExt cx="1292995" cy="615298"/>
          </a:xfrm>
        </p:grpSpPr>
        <p:sp>
          <p:nvSpPr>
            <p:cNvPr id="146" name="Oval 306"/>
            <p:cNvSpPr>
              <a:spLocks noChangeArrowheads="1"/>
            </p:cNvSpPr>
            <p:nvPr/>
          </p:nvSpPr>
          <p:spPr bwMode="auto">
            <a:xfrm>
              <a:off x="6563312" y="4346525"/>
              <a:ext cx="1292995" cy="61529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47" name="Text Box 302"/>
            <p:cNvSpPr txBox="1">
              <a:spLocks noChangeArrowheads="1"/>
            </p:cNvSpPr>
            <p:nvPr/>
          </p:nvSpPr>
          <p:spPr bwMode="auto">
            <a:xfrm>
              <a:off x="6607734" y="4465769"/>
              <a:ext cx="633545" cy="30824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Arial" panose="020B0604020202020204"/>
                  <a:cs typeface="Arial" panose="020B0604020202020204"/>
                </a:rPr>
                <a:t>agent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35892" name="Group 303"/>
            <p:cNvGrpSpPr/>
            <p:nvPr/>
          </p:nvGrpSpPr>
          <p:grpSpPr bwMode="auto">
            <a:xfrm>
              <a:off x="7112206" y="4464844"/>
              <a:ext cx="567758" cy="370756"/>
              <a:chOff x="714" y="2006"/>
              <a:chExt cx="347" cy="219"/>
            </a:xfrm>
          </p:grpSpPr>
          <p:sp>
            <p:nvSpPr>
              <p:cNvPr id="149" name="Rectangle 304"/>
              <p:cNvSpPr>
                <a:spLocks noChangeArrowheads="1"/>
              </p:cNvSpPr>
              <p:nvPr/>
            </p:nvSpPr>
            <p:spPr bwMode="auto">
              <a:xfrm>
                <a:off x="747" y="2025"/>
                <a:ext cx="314" cy="200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50" name="Text Box 305"/>
              <p:cNvSpPr txBox="1">
                <a:spLocks noChangeArrowheads="1"/>
              </p:cNvSpPr>
              <p:nvPr/>
            </p:nvSpPr>
            <p:spPr bwMode="auto">
              <a:xfrm>
                <a:off x="714" y="2006"/>
                <a:ext cx="326" cy="18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400" dirty="0">
                    <a:solidFill>
                      <a:schemeClr val="bg1"/>
                    </a:solidFill>
                    <a:latin typeface="Arial" panose="020B0604020202020204"/>
                    <a:cs typeface="Arial" panose="020B0604020202020204"/>
                  </a:rPr>
                  <a:t>data</a:t>
                </a:r>
                <a:endParaRPr lang="en-US" sz="1400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grpSp>
        <p:nvGrpSpPr>
          <p:cNvPr id="4" name="Group 3"/>
          <p:cNvGrpSpPr/>
          <p:nvPr/>
        </p:nvGrpSpPr>
        <p:grpSpPr bwMode="auto">
          <a:xfrm>
            <a:off x="-231252" y="2262188"/>
            <a:ext cx="4327002" cy="2670175"/>
            <a:chOff x="-230765" y="2262935"/>
            <a:chExt cx="4326515" cy="2669941"/>
          </a:xfrm>
        </p:grpSpPr>
        <p:sp>
          <p:nvSpPr>
            <p:cNvPr id="35162" name="Text Box 346"/>
            <p:cNvSpPr txBox="1">
              <a:spLocks noChangeArrowheads="1"/>
            </p:cNvSpPr>
            <p:nvPr/>
          </p:nvSpPr>
          <p:spPr bwMode="auto">
            <a:xfrm>
              <a:off x="-230765" y="3396311"/>
              <a:ext cx="1926485" cy="83092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r">
                <a:defRPr/>
              </a:pPr>
              <a:r>
                <a:rPr lang="en-US" sz="1600" i="1" dirty="0">
                  <a:solidFill>
                    <a:srgbClr val="000099"/>
                  </a:solidFill>
                  <a:latin typeface="Arial" panose="020B0604020202020204"/>
                  <a:cs typeface="Arial" panose="020B0604020202020204"/>
                </a:rPr>
                <a:t>network</a:t>
              </a:r>
              <a:endParaRPr lang="en-US" sz="1600" i="1" dirty="0">
                <a:solidFill>
                  <a:srgbClr val="000099"/>
                </a:solidFill>
                <a:latin typeface="Arial" panose="020B0604020202020204"/>
                <a:cs typeface="Arial" panose="020B0604020202020204"/>
              </a:endParaRPr>
            </a:p>
            <a:p>
              <a:pPr algn="r">
                <a:defRPr/>
              </a:pPr>
              <a:r>
                <a:rPr lang="en-US" sz="1600" i="1" dirty="0">
                  <a:solidFill>
                    <a:srgbClr val="000099"/>
                  </a:solidFill>
                  <a:latin typeface="Arial" panose="020B0604020202020204"/>
                  <a:cs typeface="Arial" panose="020B0604020202020204"/>
                </a:rPr>
                <a:t>management</a:t>
              </a:r>
              <a:endParaRPr lang="en-US" sz="1600" i="1" dirty="0">
                <a:solidFill>
                  <a:srgbClr val="000099"/>
                </a:solidFill>
                <a:latin typeface="Arial" panose="020B0604020202020204"/>
                <a:cs typeface="Arial" panose="020B0604020202020204"/>
              </a:endParaRPr>
            </a:p>
            <a:p>
              <a:pPr algn="r">
                <a:defRPr/>
              </a:pPr>
              <a:r>
                <a:rPr lang="en-US" sz="1600" i="1" dirty="0">
                  <a:solidFill>
                    <a:srgbClr val="000099"/>
                  </a:solidFill>
                  <a:latin typeface="Arial" panose="020B0604020202020204"/>
                  <a:cs typeface="Arial" panose="020B0604020202020204"/>
                </a:rPr>
                <a:t>protocol</a:t>
              </a:r>
              <a:endParaRPr lang="en-US" sz="1600" dirty="0">
                <a:solidFill>
                  <a:srgbClr val="000099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5159" name="Line 343"/>
            <p:cNvSpPr>
              <a:spLocks noChangeShapeType="1"/>
            </p:cNvSpPr>
            <p:nvPr/>
          </p:nvSpPr>
          <p:spPr bwMode="auto">
            <a:xfrm>
              <a:off x="2210012" y="2934388"/>
              <a:ext cx="1885738" cy="1657205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5157" name="Line 341"/>
            <p:cNvSpPr>
              <a:spLocks noChangeShapeType="1"/>
            </p:cNvSpPr>
            <p:nvPr/>
          </p:nvSpPr>
          <p:spPr bwMode="auto">
            <a:xfrm flipV="1">
              <a:off x="2410014" y="2262935"/>
              <a:ext cx="1431764" cy="242866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5158" name="Line 342"/>
            <p:cNvSpPr>
              <a:spLocks noChangeShapeType="1"/>
            </p:cNvSpPr>
            <p:nvPr/>
          </p:nvSpPr>
          <p:spPr bwMode="auto">
            <a:xfrm>
              <a:off x="2429062" y="2762953"/>
              <a:ext cx="1666688" cy="638119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35160" name="Line 344"/>
            <p:cNvSpPr>
              <a:spLocks noChangeShapeType="1"/>
            </p:cNvSpPr>
            <p:nvPr/>
          </p:nvSpPr>
          <p:spPr bwMode="auto">
            <a:xfrm>
              <a:off x="1486193" y="3051853"/>
              <a:ext cx="369846" cy="1881023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63" name="Line 342"/>
            <p:cNvSpPr>
              <a:spLocks noChangeShapeType="1"/>
            </p:cNvSpPr>
            <p:nvPr/>
          </p:nvSpPr>
          <p:spPr bwMode="auto">
            <a:xfrm>
              <a:off x="1800483" y="3045503"/>
              <a:ext cx="479371" cy="763521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triangl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</p:grpSp>
      <p:sp>
        <p:nvSpPr>
          <p:cNvPr id="167" name="Text Box 338"/>
          <p:cNvSpPr txBox="1">
            <a:spLocks noChangeArrowheads="1"/>
          </p:cNvSpPr>
          <p:nvPr/>
        </p:nvSpPr>
        <p:spPr bwMode="auto">
          <a:xfrm>
            <a:off x="1475707" y="4334377"/>
            <a:ext cx="1690387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dirty="0">
                <a:latin typeface="Arial" panose="020B0604020202020204"/>
                <a:cs typeface="Arial" panose="020B0604020202020204"/>
              </a:rPr>
              <a:t>managed device</a:t>
            </a:r>
            <a:endParaRPr lang="en-US" sz="1600" dirty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151" name="Group 150"/>
          <p:cNvGrpSpPr/>
          <p:nvPr/>
        </p:nvGrpSpPr>
        <p:grpSpPr bwMode="auto">
          <a:xfrm>
            <a:off x="1858963" y="3810000"/>
            <a:ext cx="1293812" cy="615950"/>
            <a:chOff x="6563312" y="4346525"/>
            <a:chExt cx="1292995" cy="615298"/>
          </a:xfrm>
        </p:grpSpPr>
        <p:sp>
          <p:nvSpPr>
            <p:cNvPr id="152" name="Oval 306"/>
            <p:cNvSpPr>
              <a:spLocks noChangeArrowheads="1"/>
            </p:cNvSpPr>
            <p:nvPr/>
          </p:nvSpPr>
          <p:spPr bwMode="auto">
            <a:xfrm>
              <a:off x="6563312" y="4346525"/>
              <a:ext cx="1292995" cy="61529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53" name="Text Box 302"/>
            <p:cNvSpPr txBox="1">
              <a:spLocks noChangeArrowheads="1"/>
            </p:cNvSpPr>
            <p:nvPr/>
          </p:nvSpPr>
          <p:spPr bwMode="auto">
            <a:xfrm>
              <a:off x="6607734" y="4465462"/>
              <a:ext cx="633545" cy="30745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Arial" panose="020B0604020202020204"/>
                  <a:cs typeface="Arial" panose="020B0604020202020204"/>
                </a:rPr>
                <a:t>agent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35876" name="Group 303"/>
            <p:cNvGrpSpPr/>
            <p:nvPr/>
          </p:nvGrpSpPr>
          <p:grpSpPr bwMode="auto">
            <a:xfrm>
              <a:off x="7112206" y="4464844"/>
              <a:ext cx="567758" cy="370756"/>
              <a:chOff x="714" y="2006"/>
              <a:chExt cx="347" cy="219"/>
            </a:xfrm>
          </p:grpSpPr>
          <p:sp>
            <p:nvSpPr>
              <p:cNvPr id="155" name="Rectangle 304"/>
              <p:cNvSpPr>
                <a:spLocks noChangeArrowheads="1"/>
              </p:cNvSpPr>
              <p:nvPr/>
            </p:nvSpPr>
            <p:spPr bwMode="auto">
              <a:xfrm>
                <a:off x="747" y="2026"/>
                <a:ext cx="314" cy="199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56" name="Text Box 305"/>
              <p:cNvSpPr txBox="1">
                <a:spLocks noChangeArrowheads="1"/>
              </p:cNvSpPr>
              <p:nvPr/>
            </p:nvSpPr>
            <p:spPr bwMode="auto">
              <a:xfrm>
                <a:off x="714" y="2006"/>
                <a:ext cx="326" cy="18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400" dirty="0">
                    <a:solidFill>
                      <a:schemeClr val="bg1"/>
                    </a:solidFill>
                    <a:latin typeface="Arial" panose="020B0604020202020204"/>
                    <a:cs typeface="Arial" panose="020B0604020202020204"/>
                  </a:rPr>
                  <a:t>data</a:t>
                </a:r>
                <a:endParaRPr lang="en-US" sz="1400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grpSp>
        <p:nvGrpSpPr>
          <p:cNvPr id="135" name="Group 327"/>
          <p:cNvGrpSpPr/>
          <p:nvPr/>
        </p:nvGrpSpPr>
        <p:grpSpPr bwMode="auto">
          <a:xfrm>
            <a:off x="2526083" y="5188911"/>
            <a:ext cx="687402" cy="404026"/>
            <a:chOff x="1871277" y="1576300"/>
            <a:chExt cx="1128371" cy="437861"/>
          </a:xfrm>
        </p:grpSpPr>
        <p:sp>
          <p:nvSpPr>
            <p:cNvPr id="154" name="Oval 153"/>
            <p:cNvSpPr/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0" name="Rectangle 159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4" name="Oval 163"/>
            <p:cNvSpPr/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5" name="Freeform 164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6" name="Freeform 165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8" name="Freeform 167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9" name="Freeform 168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170" name="Straight Connector 169"/>
            <p:cNvCxnSpPr>
              <a:endCxn id="164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087" name="Line 271"/>
          <p:cNvSpPr>
            <a:spLocks noChangeShapeType="1"/>
          </p:cNvSpPr>
          <p:nvPr/>
        </p:nvSpPr>
        <p:spPr bwMode="auto">
          <a:xfrm flipV="1">
            <a:off x="2201863" y="5435600"/>
            <a:ext cx="350837" cy="47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60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157" name="Group 156"/>
          <p:cNvGrpSpPr/>
          <p:nvPr/>
        </p:nvGrpSpPr>
        <p:grpSpPr bwMode="auto">
          <a:xfrm>
            <a:off x="1458913" y="4940300"/>
            <a:ext cx="1292225" cy="614363"/>
            <a:chOff x="6563312" y="4346525"/>
            <a:chExt cx="1292995" cy="615298"/>
          </a:xfrm>
        </p:grpSpPr>
        <p:sp>
          <p:nvSpPr>
            <p:cNvPr id="158" name="Oval 306"/>
            <p:cNvSpPr>
              <a:spLocks noChangeArrowheads="1"/>
            </p:cNvSpPr>
            <p:nvPr/>
          </p:nvSpPr>
          <p:spPr bwMode="auto">
            <a:xfrm>
              <a:off x="6563312" y="4346525"/>
              <a:ext cx="1292995" cy="61529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59" name="Text Box 302"/>
            <p:cNvSpPr txBox="1">
              <a:spLocks noChangeArrowheads="1"/>
            </p:cNvSpPr>
            <p:nvPr/>
          </p:nvSpPr>
          <p:spPr bwMode="auto">
            <a:xfrm>
              <a:off x="6607788" y="4465769"/>
              <a:ext cx="634323" cy="30824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Arial" panose="020B0604020202020204"/>
                  <a:cs typeface="Arial" panose="020B0604020202020204"/>
                </a:rPr>
                <a:t>agent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35887" name="Group 303"/>
            <p:cNvGrpSpPr/>
            <p:nvPr/>
          </p:nvGrpSpPr>
          <p:grpSpPr bwMode="auto">
            <a:xfrm>
              <a:off x="7112206" y="4464844"/>
              <a:ext cx="567758" cy="370756"/>
              <a:chOff x="714" y="2006"/>
              <a:chExt cx="347" cy="219"/>
            </a:xfrm>
          </p:grpSpPr>
          <p:sp>
            <p:nvSpPr>
              <p:cNvPr id="161" name="Rectangle 304"/>
              <p:cNvSpPr>
                <a:spLocks noChangeArrowheads="1"/>
              </p:cNvSpPr>
              <p:nvPr/>
            </p:nvSpPr>
            <p:spPr bwMode="auto">
              <a:xfrm>
                <a:off x="747" y="2025"/>
                <a:ext cx="314" cy="200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62" name="Text Box 305"/>
              <p:cNvSpPr txBox="1">
                <a:spLocks noChangeArrowheads="1"/>
              </p:cNvSpPr>
              <p:nvPr/>
            </p:nvSpPr>
            <p:spPr bwMode="auto">
              <a:xfrm>
                <a:off x="714" y="2006"/>
                <a:ext cx="327" cy="18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400" dirty="0">
                    <a:solidFill>
                      <a:schemeClr val="bg1"/>
                    </a:solidFill>
                    <a:latin typeface="Arial" panose="020B0604020202020204"/>
                    <a:cs typeface="Arial" panose="020B0604020202020204"/>
                  </a:rPr>
                  <a:t>data</a:t>
                </a:r>
                <a:endParaRPr lang="en-US" sz="1400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grpSp>
        <p:nvGrpSpPr>
          <p:cNvPr id="174" name="Group 327"/>
          <p:cNvGrpSpPr/>
          <p:nvPr/>
        </p:nvGrpSpPr>
        <p:grpSpPr bwMode="auto">
          <a:xfrm>
            <a:off x="3715872" y="3464385"/>
            <a:ext cx="687402" cy="404025"/>
            <a:chOff x="1871277" y="1576300"/>
            <a:chExt cx="1128371" cy="437861"/>
          </a:xfrm>
        </p:grpSpPr>
        <p:sp>
          <p:nvSpPr>
            <p:cNvPr id="178" name="Oval 177"/>
            <p:cNvSpPr/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79" name="Rectangle 178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0" name="Oval 179"/>
            <p:cNvSpPr/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81" name="Freeform 180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2" name="Freeform 181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3" name="Freeform 182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4" name="Freeform 183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185" name="Straight Connector 184"/>
            <p:cNvCxnSpPr>
              <a:endCxn id="180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071" name="Line 255"/>
          <p:cNvSpPr>
            <a:spLocks noChangeShapeType="1"/>
          </p:cNvSpPr>
          <p:nvPr/>
        </p:nvSpPr>
        <p:spPr bwMode="auto">
          <a:xfrm flipV="1">
            <a:off x="4410075" y="3738563"/>
            <a:ext cx="350838" cy="31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60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139" name="Group 138"/>
          <p:cNvGrpSpPr/>
          <p:nvPr/>
        </p:nvGrpSpPr>
        <p:grpSpPr bwMode="auto">
          <a:xfrm>
            <a:off x="4013200" y="3148013"/>
            <a:ext cx="1292225" cy="614362"/>
            <a:chOff x="6563312" y="4346525"/>
            <a:chExt cx="1292995" cy="615298"/>
          </a:xfrm>
        </p:grpSpPr>
        <p:sp>
          <p:nvSpPr>
            <p:cNvPr id="140" name="Oval 306"/>
            <p:cNvSpPr>
              <a:spLocks noChangeArrowheads="1"/>
            </p:cNvSpPr>
            <p:nvPr/>
          </p:nvSpPr>
          <p:spPr bwMode="auto">
            <a:xfrm>
              <a:off x="6563312" y="4346525"/>
              <a:ext cx="1292995" cy="61529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41" name="Text Box 302"/>
            <p:cNvSpPr txBox="1">
              <a:spLocks noChangeArrowheads="1"/>
            </p:cNvSpPr>
            <p:nvPr/>
          </p:nvSpPr>
          <p:spPr bwMode="auto">
            <a:xfrm>
              <a:off x="6607788" y="4465768"/>
              <a:ext cx="634323" cy="30824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Arial" panose="020B0604020202020204"/>
                  <a:cs typeface="Arial" panose="020B0604020202020204"/>
                </a:rPr>
                <a:t>agent</a:t>
              </a:r>
              <a:endParaRPr lang="en-US" sz="1400" dirty="0"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35897" name="Group 303"/>
            <p:cNvGrpSpPr/>
            <p:nvPr/>
          </p:nvGrpSpPr>
          <p:grpSpPr bwMode="auto">
            <a:xfrm>
              <a:off x="7112206" y="4464844"/>
              <a:ext cx="567758" cy="370756"/>
              <a:chOff x="714" y="2006"/>
              <a:chExt cx="347" cy="219"/>
            </a:xfrm>
          </p:grpSpPr>
          <p:sp>
            <p:nvSpPr>
              <p:cNvPr id="143" name="Rectangle 304"/>
              <p:cNvSpPr>
                <a:spLocks noChangeArrowheads="1"/>
              </p:cNvSpPr>
              <p:nvPr/>
            </p:nvSpPr>
            <p:spPr bwMode="auto">
              <a:xfrm>
                <a:off x="747" y="2025"/>
                <a:ext cx="314" cy="200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44" name="Text Box 305"/>
              <p:cNvSpPr txBox="1">
                <a:spLocks noChangeArrowheads="1"/>
              </p:cNvSpPr>
              <p:nvPr/>
            </p:nvSpPr>
            <p:spPr bwMode="auto">
              <a:xfrm>
                <a:off x="714" y="2006"/>
                <a:ext cx="327" cy="18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400" dirty="0">
                    <a:solidFill>
                      <a:schemeClr val="bg1"/>
                    </a:solidFill>
                    <a:latin typeface="Arial" panose="020B0604020202020204"/>
                    <a:cs typeface="Arial" panose="020B0604020202020204"/>
                  </a:rPr>
                  <a:t>data</a:t>
                </a:r>
                <a:endParaRPr lang="en-US" sz="1400" dirty="0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sp>
        <p:nvSpPr>
          <p:cNvPr id="18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8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444490" y="1354455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网络管理代理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Freeform 2"/>
          <p:cNvSpPr/>
          <p:nvPr/>
        </p:nvSpPr>
        <p:spPr bwMode="auto">
          <a:xfrm rot="16383367">
            <a:off x="5235611" y="2469756"/>
            <a:ext cx="4057421" cy="2452239"/>
          </a:xfrm>
          <a:custGeom>
            <a:avLst/>
            <a:gdLst>
              <a:gd name="T0" fmla="*/ 6 w 1794"/>
              <a:gd name="T1" fmla="*/ 483 h 933"/>
              <a:gd name="T2" fmla="*/ 108 w 1794"/>
              <a:gd name="T3" fmla="*/ 125 h 933"/>
              <a:gd name="T4" fmla="*/ 559 w 1794"/>
              <a:gd name="T5" fmla="*/ 100 h 933"/>
              <a:gd name="T6" fmla="*/ 1128 w 1794"/>
              <a:gd name="T7" fmla="*/ 29 h 933"/>
              <a:gd name="T8" fmla="*/ 1716 w 1794"/>
              <a:gd name="T9" fmla="*/ 275 h 933"/>
              <a:gd name="T10" fmla="*/ 1596 w 1794"/>
              <a:gd name="T11" fmla="*/ 827 h 933"/>
              <a:gd name="T12" fmla="*/ 1380 w 1794"/>
              <a:gd name="T13" fmla="*/ 911 h 933"/>
              <a:gd name="T14" fmla="*/ 840 w 1794"/>
              <a:gd name="T15" fmla="*/ 929 h 933"/>
              <a:gd name="T16" fmla="*/ 414 w 1794"/>
              <a:gd name="T17" fmla="*/ 911 h 933"/>
              <a:gd name="T18" fmla="*/ 143 w 1794"/>
              <a:gd name="T19" fmla="*/ 832 h 933"/>
              <a:gd name="T20" fmla="*/ 6 w 1794"/>
              <a:gd name="T21" fmla="*/ 483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MS PGothic" panose="020B0600070205080204" charset="-128"/>
              <a:cs typeface="MS PGothic" panose="020B0600070205080204" charset="-128"/>
            </a:endParaRPr>
          </a:p>
        </p:txBody>
      </p:sp>
      <p:sp>
        <p:nvSpPr>
          <p:cNvPr id="291" name="Freeform 2"/>
          <p:cNvSpPr/>
          <p:nvPr/>
        </p:nvSpPr>
        <p:spPr bwMode="auto">
          <a:xfrm rot="16383367">
            <a:off x="1011196" y="2563335"/>
            <a:ext cx="4057421" cy="2452239"/>
          </a:xfrm>
          <a:custGeom>
            <a:avLst/>
            <a:gdLst>
              <a:gd name="T0" fmla="*/ 6 w 1794"/>
              <a:gd name="T1" fmla="*/ 483 h 933"/>
              <a:gd name="T2" fmla="*/ 108 w 1794"/>
              <a:gd name="T3" fmla="*/ 125 h 933"/>
              <a:gd name="T4" fmla="*/ 559 w 1794"/>
              <a:gd name="T5" fmla="*/ 100 h 933"/>
              <a:gd name="T6" fmla="*/ 1128 w 1794"/>
              <a:gd name="T7" fmla="*/ 29 h 933"/>
              <a:gd name="T8" fmla="*/ 1716 w 1794"/>
              <a:gd name="T9" fmla="*/ 275 h 933"/>
              <a:gd name="T10" fmla="*/ 1596 w 1794"/>
              <a:gd name="T11" fmla="*/ 827 h 933"/>
              <a:gd name="T12" fmla="*/ 1380 w 1794"/>
              <a:gd name="T13" fmla="*/ 911 h 933"/>
              <a:gd name="T14" fmla="*/ 840 w 1794"/>
              <a:gd name="T15" fmla="*/ 929 h 933"/>
              <a:gd name="T16" fmla="*/ 414 w 1794"/>
              <a:gd name="T17" fmla="*/ 911 h 933"/>
              <a:gd name="T18" fmla="*/ 143 w 1794"/>
              <a:gd name="T19" fmla="*/ 832 h 933"/>
              <a:gd name="T20" fmla="*/ 6 w 1794"/>
              <a:gd name="T21" fmla="*/ 483 h 93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1794"/>
              <a:gd name="T34" fmla="*/ 0 h 933"/>
              <a:gd name="T35" fmla="*/ 1794 w 1794"/>
              <a:gd name="T36" fmla="*/ 933 h 933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1794" h="933">
                <a:moveTo>
                  <a:pt x="6" y="483"/>
                </a:moveTo>
                <a:cubicBezTo>
                  <a:pt x="0" y="365"/>
                  <a:pt x="16" y="189"/>
                  <a:pt x="108" y="125"/>
                </a:cubicBezTo>
                <a:cubicBezTo>
                  <a:pt x="200" y="61"/>
                  <a:pt x="389" y="116"/>
                  <a:pt x="559" y="100"/>
                </a:cubicBezTo>
                <a:cubicBezTo>
                  <a:pt x="729" y="84"/>
                  <a:pt x="935" y="0"/>
                  <a:pt x="1128" y="29"/>
                </a:cubicBezTo>
                <a:cubicBezTo>
                  <a:pt x="1321" y="58"/>
                  <a:pt x="1638" y="142"/>
                  <a:pt x="1716" y="275"/>
                </a:cubicBezTo>
                <a:cubicBezTo>
                  <a:pt x="1794" y="408"/>
                  <a:pt x="1652" y="721"/>
                  <a:pt x="1596" y="827"/>
                </a:cubicBezTo>
                <a:cubicBezTo>
                  <a:pt x="1540" y="933"/>
                  <a:pt x="1506" y="894"/>
                  <a:pt x="1380" y="911"/>
                </a:cubicBezTo>
                <a:cubicBezTo>
                  <a:pt x="1254" y="928"/>
                  <a:pt x="1001" y="929"/>
                  <a:pt x="840" y="929"/>
                </a:cubicBezTo>
                <a:cubicBezTo>
                  <a:pt x="679" y="929"/>
                  <a:pt x="530" y="927"/>
                  <a:pt x="414" y="911"/>
                </a:cubicBezTo>
                <a:cubicBezTo>
                  <a:pt x="298" y="895"/>
                  <a:pt x="211" y="903"/>
                  <a:pt x="143" y="832"/>
                </a:cubicBezTo>
                <a:cubicBezTo>
                  <a:pt x="75" y="761"/>
                  <a:pt x="4" y="624"/>
                  <a:pt x="6" y="483"/>
                </a:cubicBez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panose="020B0604020202020204" pitchFamily="34" charset="0"/>
              <a:ea typeface="MS PGothic" panose="020B0600070205080204" charset="-128"/>
              <a:cs typeface="MS PGothic" panose="020B0600070205080204" charset="-128"/>
            </a:endParaRPr>
          </a:p>
        </p:txBody>
      </p:sp>
      <p:sp>
        <p:nvSpPr>
          <p:cNvPr id="203" name="Line 252"/>
          <p:cNvSpPr>
            <a:spLocks noChangeShapeType="1"/>
          </p:cNvSpPr>
          <p:nvPr/>
        </p:nvSpPr>
        <p:spPr bwMode="auto">
          <a:xfrm flipV="1">
            <a:off x="7246938" y="2713038"/>
            <a:ext cx="327025" cy="9620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204" name="Line 254"/>
          <p:cNvSpPr>
            <a:spLocks noChangeShapeType="1"/>
          </p:cNvSpPr>
          <p:nvPr/>
        </p:nvSpPr>
        <p:spPr bwMode="auto">
          <a:xfrm flipV="1">
            <a:off x="7567613" y="3592513"/>
            <a:ext cx="182562" cy="1952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205" name="Line 255"/>
          <p:cNvSpPr>
            <a:spLocks noChangeShapeType="1"/>
          </p:cNvSpPr>
          <p:nvPr/>
        </p:nvSpPr>
        <p:spPr bwMode="auto">
          <a:xfrm flipV="1">
            <a:off x="8388350" y="3576638"/>
            <a:ext cx="339725" cy="15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206" name="Line 256"/>
          <p:cNvSpPr>
            <a:spLocks noChangeShapeType="1"/>
          </p:cNvSpPr>
          <p:nvPr/>
        </p:nvSpPr>
        <p:spPr bwMode="auto">
          <a:xfrm flipV="1">
            <a:off x="7061200" y="5143500"/>
            <a:ext cx="339725" cy="31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207" name="Line 271"/>
          <p:cNvSpPr>
            <a:spLocks noChangeShapeType="1"/>
          </p:cNvSpPr>
          <p:nvPr/>
        </p:nvSpPr>
        <p:spPr bwMode="auto">
          <a:xfrm flipV="1">
            <a:off x="6175375" y="5138738"/>
            <a:ext cx="339725" cy="31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208" name="Line 272"/>
          <p:cNvSpPr>
            <a:spLocks noChangeShapeType="1"/>
          </p:cNvSpPr>
          <p:nvPr/>
        </p:nvSpPr>
        <p:spPr bwMode="auto">
          <a:xfrm>
            <a:off x="7364413" y="3983038"/>
            <a:ext cx="468312" cy="5746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209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13" y="3681413"/>
            <a:ext cx="712787" cy="303212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56449" name="Group 906"/>
          <p:cNvGrpSpPr/>
          <p:nvPr/>
        </p:nvGrpSpPr>
        <p:grpSpPr bwMode="auto">
          <a:xfrm>
            <a:off x="7707395" y="4551854"/>
            <a:ext cx="354740" cy="534865"/>
            <a:chOff x="4140" y="429"/>
            <a:chExt cx="1425" cy="2396"/>
          </a:xfrm>
        </p:grpSpPr>
        <p:sp>
          <p:nvSpPr>
            <p:cNvPr id="56472" name="Freeform 907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Rectangle 908"/>
            <p:cNvSpPr>
              <a:spLocks noChangeArrowheads="1"/>
            </p:cNvSpPr>
            <p:nvPr/>
          </p:nvSpPr>
          <p:spPr bwMode="auto">
            <a:xfrm>
              <a:off x="4210" y="427"/>
              <a:ext cx="1046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56474" name="Freeform 909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6475" name="Freeform 910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37" name="Rectangle 911"/>
            <p:cNvSpPr>
              <a:spLocks noChangeArrowheads="1"/>
            </p:cNvSpPr>
            <p:nvPr/>
          </p:nvSpPr>
          <p:spPr bwMode="auto">
            <a:xfrm>
              <a:off x="4216" y="690"/>
              <a:ext cx="593" cy="43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56477" name="Group 912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63" name="AutoShape 913"/>
              <p:cNvSpPr>
                <a:spLocks noChangeArrowheads="1"/>
              </p:cNvSpPr>
              <p:nvPr/>
            </p:nvSpPr>
            <p:spPr bwMode="auto">
              <a:xfrm>
                <a:off x="618" y="2569"/>
                <a:ext cx="724" cy="13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264" name="AutoShape 914"/>
              <p:cNvSpPr>
                <a:spLocks noChangeArrowheads="1"/>
              </p:cNvSpPr>
              <p:nvPr/>
            </p:nvSpPr>
            <p:spPr bwMode="auto">
              <a:xfrm>
                <a:off x="633" y="2582"/>
                <a:ext cx="692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239" name="Rectangle 915"/>
            <p:cNvSpPr>
              <a:spLocks noChangeArrowheads="1"/>
            </p:cNvSpPr>
            <p:nvPr/>
          </p:nvSpPr>
          <p:spPr bwMode="auto">
            <a:xfrm>
              <a:off x="4229" y="1017"/>
              <a:ext cx="593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56479" name="Group 916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61" name="AutoShape 917"/>
              <p:cNvSpPr>
                <a:spLocks noChangeArrowheads="1"/>
              </p:cNvSpPr>
              <p:nvPr/>
            </p:nvSpPr>
            <p:spPr bwMode="auto">
              <a:xfrm>
                <a:off x="612" y="2562"/>
                <a:ext cx="732" cy="14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262" name="AutoShape 918"/>
              <p:cNvSpPr>
                <a:spLocks noChangeArrowheads="1"/>
              </p:cNvSpPr>
              <p:nvPr/>
            </p:nvSpPr>
            <p:spPr bwMode="auto">
              <a:xfrm>
                <a:off x="628" y="2577"/>
                <a:ext cx="700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241" name="Rectangle 919"/>
            <p:cNvSpPr>
              <a:spLocks noChangeArrowheads="1"/>
            </p:cNvSpPr>
            <p:nvPr/>
          </p:nvSpPr>
          <p:spPr bwMode="auto">
            <a:xfrm>
              <a:off x="4216" y="1358"/>
              <a:ext cx="599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42" name="Rectangle 920"/>
            <p:cNvSpPr>
              <a:spLocks noChangeArrowheads="1"/>
            </p:cNvSpPr>
            <p:nvPr/>
          </p:nvSpPr>
          <p:spPr bwMode="auto">
            <a:xfrm>
              <a:off x="4229" y="1657"/>
              <a:ext cx="599" cy="43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56482" name="Group 921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59" name="AutoShape 922"/>
              <p:cNvSpPr>
                <a:spLocks noChangeArrowheads="1"/>
              </p:cNvSpPr>
              <p:nvPr/>
            </p:nvSpPr>
            <p:spPr bwMode="auto">
              <a:xfrm>
                <a:off x="619" y="2569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260" name="AutoShape 923"/>
              <p:cNvSpPr>
                <a:spLocks noChangeArrowheads="1"/>
              </p:cNvSpPr>
              <p:nvPr/>
            </p:nvSpPr>
            <p:spPr bwMode="auto">
              <a:xfrm>
                <a:off x="635" y="2589"/>
                <a:ext cx="691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56483" name="Freeform 924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grpSp>
          <p:nvGrpSpPr>
            <p:cNvPr id="56484" name="Group 925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257" name="AutoShape 926"/>
              <p:cNvSpPr>
                <a:spLocks noChangeArrowheads="1"/>
              </p:cNvSpPr>
              <p:nvPr/>
            </p:nvSpPr>
            <p:spPr bwMode="auto">
              <a:xfrm>
                <a:off x="614" y="2564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258" name="AutoShape 927"/>
              <p:cNvSpPr>
                <a:spLocks noChangeArrowheads="1"/>
              </p:cNvSpPr>
              <p:nvPr/>
            </p:nvSpPr>
            <p:spPr bwMode="auto">
              <a:xfrm>
                <a:off x="630" y="2578"/>
                <a:ext cx="699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246" name="Rectangle 928"/>
            <p:cNvSpPr>
              <a:spLocks noChangeArrowheads="1"/>
            </p:cNvSpPr>
            <p:nvPr/>
          </p:nvSpPr>
          <p:spPr bwMode="auto">
            <a:xfrm>
              <a:off x="5249" y="427"/>
              <a:ext cx="70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56486" name="Freeform 929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6487" name="Freeform 930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49" name="Oval 931"/>
            <p:cNvSpPr>
              <a:spLocks noChangeArrowheads="1"/>
            </p:cNvSpPr>
            <p:nvPr/>
          </p:nvSpPr>
          <p:spPr bwMode="auto">
            <a:xfrm>
              <a:off x="5517" y="2603"/>
              <a:ext cx="51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56489" name="Freeform 932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51" name="AutoShape 933"/>
            <p:cNvSpPr>
              <a:spLocks noChangeArrowheads="1"/>
            </p:cNvSpPr>
            <p:nvPr/>
          </p:nvSpPr>
          <p:spPr bwMode="auto">
            <a:xfrm>
              <a:off x="4140" y="2681"/>
              <a:ext cx="1199" cy="142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52" name="AutoShape 934"/>
            <p:cNvSpPr>
              <a:spLocks noChangeArrowheads="1"/>
            </p:cNvSpPr>
            <p:nvPr/>
          </p:nvSpPr>
          <p:spPr bwMode="auto">
            <a:xfrm>
              <a:off x="4210" y="2710"/>
              <a:ext cx="1065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53" name="Oval 935"/>
            <p:cNvSpPr>
              <a:spLocks noChangeArrowheads="1"/>
            </p:cNvSpPr>
            <p:nvPr/>
          </p:nvSpPr>
          <p:spPr bwMode="auto">
            <a:xfrm>
              <a:off x="4305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54" name="Oval 936"/>
            <p:cNvSpPr>
              <a:spLocks noChangeArrowheads="1"/>
            </p:cNvSpPr>
            <p:nvPr/>
          </p:nvSpPr>
          <p:spPr bwMode="auto">
            <a:xfrm>
              <a:off x="4484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 hangingPunct="1">
                <a:defRPr/>
              </a:pPr>
              <a:endParaRPr lang="en-US">
                <a:solidFill>
                  <a:srgbClr val="FF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55" name="Oval 937"/>
            <p:cNvSpPr>
              <a:spLocks noChangeArrowheads="1"/>
            </p:cNvSpPr>
            <p:nvPr/>
          </p:nvSpPr>
          <p:spPr bwMode="auto">
            <a:xfrm>
              <a:off x="4663" y="2375"/>
              <a:ext cx="159" cy="14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256" name="Rectangle 938"/>
            <p:cNvSpPr>
              <a:spLocks noChangeArrowheads="1"/>
            </p:cNvSpPr>
            <p:nvPr/>
          </p:nvSpPr>
          <p:spPr bwMode="auto">
            <a:xfrm>
              <a:off x="5058" y="1835"/>
              <a:ext cx="89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56450" name="Group 44"/>
          <p:cNvGrpSpPr/>
          <p:nvPr/>
        </p:nvGrpSpPr>
        <p:grpSpPr bwMode="auto">
          <a:xfrm>
            <a:off x="7190928" y="2171180"/>
            <a:ext cx="873545" cy="670537"/>
            <a:chOff x="-44" y="1473"/>
            <a:chExt cx="981" cy="1105"/>
          </a:xfrm>
        </p:grpSpPr>
        <p:pic>
          <p:nvPicPr>
            <p:cNvPr id="56470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471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296 w 356"/>
                <a:gd name="T3" fmla="*/ 69 h 368"/>
                <a:gd name="T4" fmla="*/ 1537 w 356"/>
                <a:gd name="T5" fmla="*/ 1447 h 368"/>
                <a:gd name="T6" fmla="*/ 339 w 356"/>
                <a:gd name="T7" fmla="*/ 1810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56451" name="Group 44"/>
          <p:cNvGrpSpPr/>
          <p:nvPr/>
        </p:nvGrpSpPr>
        <p:grpSpPr bwMode="auto">
          <a:xfrm>
            <a:off x="6034088" y="2572384"/>
            <a:ext cx="873545" cy="670537"/>
            <a:chOff x="-44" y="1473"/>
            <a:chExt cx="981" cy="1105"/>
          </a:xfrm>
        </p:grpSpPr>
        <p:pic>
          <p:nvPicPr>
            <p:cNvPr id="56468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469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296 w 356"/>
                <a:gd name="T3" fmla="*/ 69 h 368"/>
                <a:gd name="T4" fmla="*/ 1537 w 356"/>
                <a:gd name="T5" fmla="*/ 1447 h 368"/>
                <a:gd name="T6" fmla="*/ 339 w 356"/>
                <a:gd name="T7" fmla="*/ 1810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13" name="Line 272"/>
          <p:cNvSpPr>
            <a:spLocks noChangeShapeType="1"/>
          </p:cNvSpPr>
          <p:nvPr/>
        </p:nvSpPr>
        <p:spPr bwMode="auto">
          <a:xfrm>
            <a:off x="6689725" y="3170238"/>
            <a:ext cx="360363" cy="5111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4" name="Line 272"/>
          <p:cNvSpPr>
            <a:spLocks noChangeShapeType="1"/>
          </p:cNvSpPr>
          <p:nvPr/>
        </p:nvSpPr>
        <p:spPr bwMode="auto">
          <a:xfrm flipH="1">
            <a:off x="6897688" y="3975100"/>
            <a:ext cx="257175" cy="10064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121" name="Line 252"/>
          <p:cNvSpPr>
            <a:spLocks noChangeShapeType="1"/>
          </p:cNvSpPr>
          <p:nvPr/>
        </p:nvSpPr>
        <p:spPr bwMode="auto">
          <a:xfrm flipV="1">
            <a:off x="3033713" y="2732088"/>
            <a:ext cx="327025" cy="9620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122" name="Line 254"/>
          <p:cNvSpPr>
            <a:spLocks noChangeShapeType="1"/>
          </p:cNvSpPr>
          <p:nvPr/>
        </p:nvSpPr>
        <p:spPr bwMode="auto">
          <a:xfrm flipV="1">
            <a:off x="3354388" y="3611563"/>
            <a:ext cx="182562" cy="1952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123" name="Line 255"/>
          <p:cNvSpPr>
            <a:spLocks noChangeShapeType="1"/>
          </p:cNvSpPr>
          <p:nvPr/>
        </p:nvSpPr>
        <p:spPr bwMode="auto">
          <a:xfrm flipV="1">
            <a:off x="4175125" y="3595688"/>
            <a:ext cx="339725" cy="15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124" name="Line 256"/>
          <p:cNvSpPr>
            <a:spLocks noChangeShapeType="1"/>
          </p:cNvSpPr>
          <p:nvPr/>
        </p:nvSpPr>
        <p:spPr bwMode="auto">
          <a:xfrm flipV="1">
            <a:off x="2847975" y="5162550"/>
            <a:ext cx="339725" cy="31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125" name="Line 271"/>
          <p:cNvSpPr>
            <a:spLocks noChangeShapeType="1"/>
          </p:cNvSpPr>
          <p:nvPr/>
        </p:nvSpPr>
        <p:spPr bwMode="auto">
          <a:xfrm flipV="1">
            <a:off x="2055726" y="5171156"/>
            <a:ext cx="339725" cy="31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126" name="Line 272"/>
          <p:cNvSpPr>
            <a:spLocks noChangeShapeType="1"/>
          </p:cNvSpPr>
          <p:nvPr/>
        </p:nvSpPr>
        <p:spPr bwMode="auto">
          <a:xfrm>
            <a:off x="3151188" y="4002088"/>
            <a:ext cx="468312" cy="5746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127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288" y="3700463"/>
            <a:ext cx="712787" cy="303212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56372" name="Group 906"/>
          <p:cNvGrpSpPr/>
          <p:nvPr/>
        </p:nvGrpSpPr>
        <p:grpSpPr bwMode="auto">
          <a:xfrm>
            <a:off x="3494170" y="4570904"/>
            <a:ext cx="354740" cy="534865"/>
            <a:chOff x="4140" y="429"/>
            <a:chExt cx="1425" cy="2396"/>
          </a:xfrm>
        </p:grpSpPr>
        <p:sp>
          <p:nvSpPr>
            <p:cNvPr id="56395" name="Freeform 907"/>
            <p:cNvSpPr/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52" name="Rectangle 908"/>
            <p:cNvSpPr>
              <a:spLocks noChangeArrowheads="1"/>
            </p:cNvSpPr>
            <p:nvPr/>
          </p:nvSpPr>
          <p:spPr bwMode="auto">
            <a:xfrm>
              <a:off x="4210" y="427"/>
              <a:ext cx="1046" cy="2283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56397" name="Freeform 909"/>
            <p:cNvSpPr/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6398" name="Freeform 910"/>
            <p:cNvSpPr/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55" name="Rectangle 911"/>
            <p:cNvSpPr>
              <a:spLocks noChangeArrowheads="1"/>
            </p:cNvSpPr>
            <p:nvPr/>
          </p:nvSpPr>
          <p:spPr bwMode="auto">
            <a:xfrm>
              <a:off x="4216" y="690"/>
              <a:ext cx="593" cy="43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56400" name="Group 912"/>
            <p:cNvGrpSpPr/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81" name="AutoShape 913"/>
              <p:cNvSpPr>
                <a:spLocks noChangeArrowheads="1"/>
              </p:cNvSpPr>
              <p:nvPr/>
            </p:nvSpPr>
            <p:spPr bwMode="auto">
              <a:xfrm>
                <a:off x="618" y="2569"/>
                <a:ext cx="724" cy="13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82" name="AutoShape 914"/>
              <p:cNvSpPr>
                <a:spLocks noChangeArrowheads="1"/>
              </p:cNvSpPr>
              <p:nvPr/>
            </p:nvSpPr>
            <p:spPr bwMode="auto">
              <a:xfrm>
                <a:off x="633" y="2582"/>
                <a:ext cx="692" cy="10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157" name="Rectangle 915"/>
            <p:cNvSpPr>
              <a:spLocks noChangeArrowheads="1"/>
            </p:cNvSpPr>
            <p:nvPr/>
          </p:nvSpPr>
          <p:spPr bwMode="auto">
            <a:xfrm>
              <a:off x="4229" y="1017"/>
              <a:ext cx="593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56402" name="Group 916"/>
            <p:cNvGrpSpPr/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79" name="AutoShape 917"/>
              <p:cNvSpPr>
                <a:spLocks noChangeArrowheads="1"/>
              </p:cNvSpPr>
              <p:nvPr/>
            </p:nvSpPr>
            <p:spPr bwMode="auto">
              <a:xfrm>
                <a:off x="612" y="2562"/>
                <a:ext cx="732" cy="140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80" name="AutoShape 918"/>
              <p:cNvSpPr>
                <a:spLocks noChangeArrowheads="1"/>
              </p:cNvSpPr>
              <p:nvPr/>
            </p:nvSpPr>
            <p:spPr bwMode="auto">
              <a:xfrm>
                <a:off x="628" y="2577"/>
                <a:ext cx="700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159" name="Rectangle 919"/>
            <p:cNvSpPr>
              <a:spLocks noChangeArrowheads="1"/>
            </p:cNvSpPr>
            <p:nvPr/>
          </p:nvSpPr>
          <p:spPr bwMode="auto">
            <a:xfrm>
              <a:off x="4216" y="1358"/>
              <a:ext cx="599" cy="5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60" name="Rectangle 920"/>
            <p:cNvSpPr>
              <a:spLocks noChangeArrowheads="1"/>
            </p:cNvSpPr>
            <p:nvPr/>
          </p:nvSpPr>
          <p:spPr bwMode="auto">
            <a:xfrm>
              <a:off x="4229" y="1657"/>
              <a:ext cx="599" cy="43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56405" name="Group 921"/>
            <p:cNvGrpSpPr/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77" name="AutoShape 922"/>
              <p:cNvSpPr>
                <a:spLocks noChangeArrowheads="1"/>
              </p:cNvSpPr>
              <p:nvPr/>
            </p:nvSpPr>
            <p:spPr bwMode="auto">
              <a:xfrm>
                <a:off x="619" y="2569"/>
                <a:ext cx="723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78" name="AutoShape 923"/>
              <p:cNvSpPr>
                <a:spLocks noChangeArrowheads="1"/>
              </p:cNvSpPr>
              <p:nvPr/>
            </p:nvSpPr>
            <p:spPr bwMode="auto">
              <a:xfrm>
                <a:off x="635" y="2589"/>
                <a:ext cx="691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56406" name="Freeform 924"/>
            <p:cNvSpPr/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grpSp>
          <p:nvGrpSpPr>
            <p:cNvPr id="56407" name="Group 925"/>
            <p:cNvGrpSpPr/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75" name="AutoShape 926"/>
              <p:cNvSpPr>
                <a:spLocks noChangeArrowheads="1"/>
              </p:cNvSpPr>
              <p:nvPr/>
            </p:nvSpPr>
            <p:spPr bwMode="auto">
              <a:xfrm>
                <a:off x="614" y="2564"/>
                <a:ext cx="723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176" name="AutoShape 927"/>
              <p:cNvSpPr>
                <a:spLocks noChangeArrowheads="1"/>
              </p:cNvSpPr>
              <p:nvPr/>
            </p:nvSpPr>
            <p:spPr bwMode="auto">
              <a:xfrm>
                <a:off x="630" y="2578"/>
                <a:ext cx="699" cy="10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solidFill>
                    <a:srgbClr val="00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  <p:sp>
          <p:nvSpPr>
            <p:cNvPr id="164" name="Rectangle 928"/>
            <p:cNvSpPr>
              <a:spLocks noChangeArrowheads="1"/>
            </p:cNvSpPr>
            <p:nvPr/>
          </p:nvSpPr>
          <p:spPr bwMode="auto">
            <a:xfrm>
              <a:off x="5249" y="427"/>
              <a:ext cx="70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56409" name="Freeform 929"/>
            <p:cNvSpPr/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6410" name="Freeform 930"/>
            <p:cNvSpPr/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67" name="Oval 931"/>
            <p:cNvSpPr>
              <a:spLocks noChangeArrowheads="1"/>
            </p:cNvSpPr>
            <p:nvPr/>
          </p:nvSpPr>
          <p:spPr bwMode="auto">
            <a:xfrm>
              <a:off x="5517" y="2603"/>
              <a:ext cx="51" cy="100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56412" name="Freeform 932"/>
            <p:cNvSpPr/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69" name="AutoShape 933"/>
            <p:cNvSpPr>
              <a:spLocks noChangeArrowheads="1"/>
            </p:cNvSpPr>
            <p:nvPr/>
          </p:nvSpPr>
          <p:spPr bwMode="auto">
            <a:xfrm>
              <a:off x="4140" y="2681"/>
              <a:ext cx="1199" cy="142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70" name="AutoShape 934"/>
            <p:cNvSpPr>
              <a:spLocks noChangeArrowheads="1"/>
            </p:cNvSpPr>
            <p:nvPr/>
          </p:nvSpPr>
          <p:spPr bwMode="auto">
            <a:xfrm>
              <a:off x="4210" y="2710"/>
              <a:ext cx="1065" cy="78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71" name="Oval 935"/>
            <p:cNvSpPr>
              <a:spLocks noChangeArrowheads="1"/>
            </p:cNvSpPr>
            <p:nvPr/>
          </p:nvSpPr>
          <p:spPr bwMode="auto">
            <a:xfrm>
              <a:off x="4305" y="2382"/>
              <a:ext cx="159" cy="142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72" name="Oval 936"/>
            <p:cNvSpPr>
              <a:spLocks noChangeArrowheads="1"/>
            </p:cNvSpPr>
            <p:nvPr/>
          </p:nvSpPr>
          <p:spPr bwMode="auto">
            <a:xfrm>
              <a:off x="4484" y="2382"/>
              <a:ext cx="159" cy="14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 hangingPunct="1">
                <a:defRPr/>
              </a:pPr>
              <a:endParaRPr lang="en-US">
                <a:solidFill>
                  <a:srgbClr val="FF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73" name="Oval 937"/>
            <p:cNvSpPr>
              <a:spLocks noChangeArrowheads="1"/>
            </p:cNvSpPr>
            <p:nvPr/>
          </p:nvSpPr>
          <p:spPr bwMode="auto">
            <a:xfrm>
              <a:off x="4663" y="2375"/>
              <a:ext cx="159" cy="149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174" name="Rectangle 938"/>
            <p:cNvSpPr>
              <a:spLocks noChangeArrowheads="1"/>
            </p:cNvSpPr>
            <p:nvPr/>
          </p:nvSpPr>
          <p:spPr bwMode="auto">
            <a:xfrm>
              <a:off x="5058" y="1835"/>
              <a:ext cx="89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solidFill>
                  <a:srgbClr val="00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56373" name="Group 44"/>
          <p:cNvGrpSpPr/>
          <p:nvPr/>
        </p:nvGrpSpPr>
        <p:grpSpPr bwMode="auto">
          <a:xfrm>
            <a:off x="2977703" y="2190230"/>
            <a:ext cx="873545" cy="670537"/>
            <a:chOff x="-44" y="1473"/>
            <a:chExt cx="981" cy="1105"/>
          </a:xfrm>
        </p:grpSpPr>
        <p:pic>
          <p:nvPicPr>
            <p:cNvPr id="56393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394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296 w 356"/>
                <a:gd name="T3" fmla="*/ 69 h 368"/>
                <a:gd name="T4" fmla="*/ 1537 w 356"/>
                <a:gd name="T5" fmla="*/ 1447 h 368"/>
                <a:gd name="T6" fmla="*/ 339 w 356"/>
                <a:gd name="T7" fmla="*/ 1810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56374" name="Group 44"/>
          <p:cNvGrpSpPr/>
          <p:nvPr/>
        </p:nvGrpSpPr>
        <p:grpSpPr bwMode="auto">
          <a:xfrm>
            <a:off x="1820863" y="2591434"/>
            <a:ext cx="873545" cy="670537"/>
            <a:chOff x="-44" y="1473"/>
            <a:chExt cx="981" cy="1105"/>
          </a:xfrm>
        </p:grpSpPr>
        <p:pic>
          <p:nvPicPr>
            <p:cNvPr id="56391" name="Picture 45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392" name="Freeform 46"/>
            <p:cNvSpPr/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296 w 356"/>
                <a:gd name="T3" fmla="*/ 69 h 368"/>
                <a:gd name="T4" fmla="*/ 1537 w 356"/>
                <a:gd name="T5" fmla="*/ 1447 h 368"/>
                <a:gd name="T6" fmla="*/ 339 w 356"/>
                <a:gd name="T7" fmla="*/ 1810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131" name="Line 272"/>
          <p:cNvSpPr>
            <a:spLocks noChangeShapeType="1"/>
          </p:cNvSpPr>
          <p:nvPr/>
        </p:nvSpPr>
        <p:spPr bwMode="auto">
          <a:xfrm>
            <a:off x="2476500" y="3189288"/>
            <a:ext cx="360363" cy="5111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132" name="Line 272"/>
          <p:cNvSpPr>
            <a:spLocks noChangeShapeType="1"/>
          </p:cNvSpPr>
          <p:nvPr/>
        </p:nvSpPr>
        <p:spPr bwMode="auto">
          <a:xfrm flipH="1">
            <a:off x="2684463" y="3994150"/>
            <a:ext cx="257175" cy="10064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56323" name="Picture 24" descr="underline_base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" y="767101"/>
            <a:ext cx="3656013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82888"/>
            <a:ext cx="4827588" cy="901700"/>
          </a:xfrm>
        </p:spPr>
        <p:txBody>
          <a:bodyPr/>
          <a:lstStyle/>
          <a:p>
            <a:pPr>
              <a:defRPr/>
            </a:pPr>
            <a:r>
              <a:rPr lang="en-US" sz="4400" dirty="0" smtClean="0"/>
              <a:t>SNMP protocol</a:t>
            </a:r>
            <a:endParaRPr lang="en-US" sz="4400" dirty="0" smtClean="0"/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7067" y="1156453"/>
            <a:ext cx="7772400" cy="603250"/>
          </a:xfrm>
        </p:spPr>
        <p:txBody>
          <a:bodyPr/>
          <a:lstStyle/>
          <a:p>
            <a:pPr>
              <a:buFont typeface="Wingdings" panose="05000000000000000000" charset="0"/>
              <a:buNone/>
              <a:defRPr/>
            </a:pPr>
            <a:r>
              <a:rPr lang="en-US" sz="2400" dirty="0" smtClean="0"/>
              <a:t>Two ways to convey MIB info, commands:</a:t>
            </a:r>
            <a:endParaRPr lang="en-US" dirty="0" smtClean="0"/>
          </a:p>
        </p:txBody>
      </p:sp>
      <p:grpSp>
        <p:nvGrpSpPr>
          <p:cNvPr id="56328" name="Group 84"/>
          <p:cNvGrpSpPr/>
          <p:nvPr/>
        </p:nvGrpSpPr>
        <p:grpSpPr bwMode="auto">
          <a:xfrm>
            <a:off x="925513" y="4475163"/>
            <a:ext cx="1704975" cy="627062"/>
            <a:chOff x="1189" y="3477"/>
            <a:chExt cx="1074" cy="395"/>
          </a:xfrm>
        </p:grpSpPr>
        <p:sp>
          <p:nvSpPr>
            <p:cNvPr id="66605" name="Oval 45"/>
            <p:cNvSpPr>
              <a:spLocks noChangeArrowheads="1"/>
            </p:cNvSpPr>
            <p:nvPr/>
          </p:nvSpPr>
          <p:spPr bwMode="auto">
            <a:xfrm>
              <a:off x="1189" y="3477"/>
              <a:ext cx="1074" cy="395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66606" name="Text Box 46"/>
            <p:cNvSpPr txBox="1">
              <a:spLocks noChangeArrowheads="1"/>
            </p:cNvSpPr>
            <p:nvPr/>
          </p:nvSpPr>
          <p:spPr bwMode="auto">
            <a:xfrm>
              <a:off x="1216" y="3545"/>
              <a:ext cx="488" cy="23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>
                  <a:latin typeface="Arial" panose="020B0604020202020204"/>
                  <a:cs typeface="Arial" panose="020B0604020202020204"/>
                </a:rPr>
                <a:t>agent</a:t>
              </a: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56360" name="Group 47"/>
            <p:cNvGrpSpPr/>
            <p:nvPr/>
          </p:nvGrpSpPr>
          <p:grpSpPr bwMode="auto">
            <a:xfrm>
              <a:off x="1701" y="3547"/>
              <a:ext cx="399" cy="244"/>
              <a:chOff x="698" y="2006"/>
              <a:chExt cx="399" cy="244"/>
            </a:xfrm>
          </p:grpSpPr>
          <p:sp>
            <p:nvSpPr>
              <p:cNvPr id="66608" name="Rectangle 48"/>
              <p:cNvSpPr>
                <a:spLocks noChangeArrowheads="1"/>
              </p:cNvSpPr>
              <p:nvPr/>
            </p:nvSpPr>
            <p:spPr bwMode="auto">
              <a:xfrm>
                <a:off x="714" y="2016"/>
                <a:ext cx="372" cy="234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66609" name="Text Box 49"/>
              <p:cNvSpPr txBox="1">
                <a:spLocks noChangeArrowheads="1"/>
              </p:cNvSpPr>
              <p:nvPr/>
            </p:nvSpPr>
            <p:spPr bwMode="auto">
              <a:xfrm>
                <a:off x="698" y="2006"/>
                <a:ext cx="399" cy="23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800">
                    <a:solidFill>
                      <a:schemeClr val="bg1"/>
                    </a:solidFill>
                    <a:latin typeface="Arial" panose="020B0604020202020204"/>
                    <a:cs typeface="Arial" panose="020B0604020202020204"/>
                  </a:rPr>
                  <a:t>data</a:t>
                </a:r>
                <a:endParaRPr lang="en-US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sp>
        <p:nvSpPr>
          <p:cNvPr id="66629" name="Text Box 69"/>
          <p:cNvSpPr txBox="1">
            <a:spLocks noChangeArrowheads="1"/>
          </p:cNvSpPr>
          <p:nvPr/>
        </p:nvSpPr>
        <p:spPr bwMode="auto">
          <a:xfrm>
            <a:off x="1322388" y="5259388"/>
            <a:ext cx="1866900" cy="366712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1800" dirty="0">
                <a:latin typeface="Arial" panose="020B0604020202020204"/>
                <a:cs typeface="Arial" panose="020B0604020202020204"/>
              </a:rPr>
              <a:t>managed device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56330" name="Group 83"/>
          <p:cNvGrpSpPr/>
          <p:nvPr/>
        </p:nvGrpSpPr>
        <p:grpSpPr bwMode="auto">
          <a:xfrm>
            <a:off x="839788" y="2232025"/>
            <a:ext cx="1941512" cy="646113"/>
            <a:chOff x="728" y="1420"/>
            <a:chExt cx="1223" cy="407"/>
          </a:xfrm>
        </p:grpSpPr>
        <p:sp>
          <p:nvSpPr>
            <p:cNvPr id="66637" name="Oval 77"/>
            <p:cNvSpPr>
              <a:spLocks noChangeArrowheads="1"/>
            </p:cNvSpPr>
            <p:nvPr/>
          </p:nvSpPr>
          <p:spPr bwMode="auto">
            <a:xfrm>
              <a:off x="728" y="1446"/>
              <a:ext cx="1223" cy="375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66638" name="Text Box 78"/>
            <p:cNvSpPr txBox="1">
              <a:spLocks noChangeArrowheads="1"/>
            </p:cNvSpPr>
            <p:nvPr/>
          </p:nvSpPr>
          <p:spPr bwMode="auto">
            <a:xfrm>
              <a:off x="944" y="1420"/>
              <a:ext cx="755" cy="40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>
                  <a:latin typeface="Arial" panose="020B0604020202020204"/>
                  <a:cs typeface="Arial" panose="020B0604020202020204"/>
                </a:rPr>
                <a:t>managing</a:t>
              </a:r>
              <a:endParaRPr lang="en-US" sz="1800">
                <a:latin typeface="Arial" panose="020B0604020202020204"/>
                <a:cs typeface="Arial" panose="020B0604020202020204"/>
              </a:endParaRPr>
            </a:p>
            <a:p>
              <a:pPr>
                <a:defRPr/>
              </a:pPr>
              <a:r>
                <a:rPr lang="en-US" sz="1800">
                  <a:latin typeface="Arial" panose="020B0604020202020204"/>
                  <a:cs typeface="Arial" panose="020B0604020202020204"/>
                </a:rPr>
                <a:t>entity</a:t>
              </a: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56331" name="Group 119"/>
          <p:cNvGrpSpPr/>
          <p:nvPr/>
        </p:nvGrpSpPr>
        <p:grpSpPr bwMode="auto">
          <a:xfrm>
            <a:off x="5064125" y="4448175"/>
            <a:ext cx="1704975" cy="627063"/>
            <a:chOff x="1189" y="3477"/>
            <a:chExt cx="1074" cy="395"/>
          </a:xfrm>
        </p:grpSpPr>
        <p:sp>
          <p:nvSpPr>
            <p:cNvPr id="66680" name="Oval 120"/>
            <p:cNvSpPr>
              <a:spLocks noChangeArrowheads="1"/>
            </p:cNvSpPr>
            <p:nvPr/>
          </p:nvSpPr>
          <p:spPr bwMode="auto">
            <a:xfrm>
              <a:off x="1189" y="3477"/>
              <a:ext cx="1074" cy="395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66681" name="Text Box 121"/>
            <p:cNvSpPr txBox="1">
              <a:spLocks noChangeArrowheads="1"/>
            </p:cNvSpPr>
            <p:nvPr/>
          </p:nvSpPr>
          <p:spPr bwMode="auto">
            <a:xfrm>
              <a:off x="1216" y="3545"/>
              <a:ext cx="488" cy="23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>
                  <a:latin typeface="Arial" panose="020B0604020202020204"/>
                  <a:cs typeface="Arial" panose="020B0604020202020204"/>
                </a:rPr>
                <a:t>agent</a:t>
              </a: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56353" name="Group 122"/>
            <p:cNvGrpSpPr/>
            <p:nvPr/>
          </p:nvGrpSpPr>
          <p:grpSpPr bwMode="auto">
            <a:xfrm>
              <a:off x="1701" y="3547"/>
              <a:ext cx="399" cy="244"/>
              <a:chOff x="698" y="2006"/>
              <a:chExt cx="399" cy="244"/>
            </a:xfrm>
          </p:grpSpPr>
          <p:sp>
            <p:nvSpPr>
              <p:cNvPr id="66683" name="Rectangle 123"/>
              <p:cNvSpPr>
                <a:spLocks noChangeArrowheads="1"/>
              </p:cNvSpPr>
              <p:nvPr/>
            </p:nvSpPr>
            <p:spPr bwMode="auto">
              <a:xfrm>
                <a:off x="714" y="2016"/>
                <a:ext cx="372" cy="234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66684" name="Text Box 124"/>
              <p:cNvSpPr txBox="1">
                <a:spLocks noChangeArrowheads="1"/>
              </p:cNvSpPr>
              <p:nvPr/>
            </p:nvSpPr>
            <p:spPr bwMode="auto">
              <a:xfrm>
                <a:off x="698" y="2006"/>
                <a:ext cx="399" cy="23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800">
                    <a:solidFill>
                      <a:schemeClr val="bg1"/>
                    </a:solidFill>
                    <a:latin typeface="Arial" panose="020B0604020202020204"/>
                    <a:cs typeface="Arial" panose="020B0604020202020204"/>
                  </a:rPr>
                  <a:t>data</a:t>
                </a:r>
                <a:endParaRPr lang="en-US"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sp>
        <p:nvSpPr>
          <p:cNvPr id="66685" name="Text Box 125"/>
          <p:cNvSpPr txBox="1">
            <a:spLocks noChangeArrowheads="1"/>
          </p:cNvSpPr>
          <p:nvPr/>
        </p:nvSpPr>
        <p:spPr bwMode="auto">
          <a:xfrm>
            <a:off x="5461000" y="5232400"/>
            <a:ext cx="1878013" cy="369888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1800" dirty="0">
                <a:latin typeface="Arial" panose="020B0604020202020204"/>
                <a:cs typeface="Arial" panose="020B0604020202020204"/>
              </a:rPr>
              <a:t>managed device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56333" name="Group 127"/>
          <p:cNvGrpSpPr/>
          <p:nvPr/>
        </p:nvGrpSpPr>
        <p:grpSpPr bwMode="auto">
          <a:xfrm>
            <a:off x="4978400" y="2205038"/>
            <a:ext cx="1941513" cy="646112"/>
            <a:chOff x="728" y="1420"/>
            <a:chExt cx="1223" cy="407"/>
          </a:xfrm>
        </p:grpSpPr>
        <p:sp>
          <p:nvSpPr>
            <p:cNvPr id="66688" name="Oval 128"/>
            <p:cNvSpPr>
              <a:spLocks noChangeArrowheads="1"/>
            </p:cNvSpPr>
            <p:nvPr/>
          </p:nvSpPr>
          <p:spPr bwMode="auto">
            <a:xfrm>
              <a:off x="728" y="1446"/>
              <a:ext cx="1223" cy="375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66689" name="Text Box 129"/>
            <p:cNvSpPr txBox="1">
              <a:spLocks noChangeArrowheads="1"/>
            </p:cNvSpPr>
            <p:nvPr/>
          </p:nvSpPr>
          <p:spPr bwMode="auto">
            <a:xfrm>
              <a:off x="944" y="1420"/>
              <a:ext cx="755" cy="40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>
                  <a:latin typeface="Arial" panose="020B0604020202020204"/>
                  <a:cs typeface="Arial" panose="020B0604020202020204"/>
                </a:rPr>
                <a:t>managing</a:t>
              </a:r>
              <a:endParaRPr lang="en-US" sz="1800">
                <a:latin typeface="Arial" panose="020B0604020202020204"/>
                <a:cs typeface="Arial" panose="020B0604020202020204"/>
              </a:endParaRPr>
            </a:p>
            <a:p>
              <a:pPr>
                <a:defRPr/>
              </a:pPr>
              <a:r>
                <a:rPr lang="en-US" sz="1800">
                  <a:latin typeface="Arial" panose="020B0604020202020204"/>
                  <a:cs typeface="Arial" panose="020B0604020202020204"/>
                </a:rPr>
                <a:t>entity</a:t>
              </a: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7" name="Group 6"/>
          <p:cNvGrpSpPr/>
          <p:nvPr/>
        </p:nvGrpSpPr>
        <p:grpSpPr bwMode="auto">
          <a:xfrm>
            <a:off x="5186363" y="2870200"/>
            <a:ext cx="2455681" cy="1538288"/>
            <a:chOff x="5186363" y="2870200"/>
            <a:chExt cx="2455681" cy="1538288"/>
          </a:xfrm>
        </p:grpSpPr>
        <p:sp>
          <p:nvSpPr>
            <p:cNvPr id="66705" name="Freeform 145"/>
            <p:cNvSpPr/>
            <p:nvPr/>
          </p:nvSpPr>
          <p:spPr bwMode="auto">
            <a:xfrm>
              <a:off x="5784850" y="2870200"/>
              <a:ext cx="74613" cy="1538288"/>
            </a:xfrm>
            <a:custGeom>
              <a:avLst/>
              <a:gdLst>
                <a:gd name="T0" fmla="*/ 0 w 1"/>
                <a:gd name="T1" fmla="*/ 0 h 1044"/>
                <a:gd name="T2" fmla="*/ 0 w 1"/>
                <a:gd name="T3" fmla="*/ 1044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044">
                  <a:moveTo>
                    <a:pt x="0" y="0"/>
                  </a:moveTo>
                  <a:lnTo>
                    <a:pt x="0" y="1044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 type="triangl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66706" name="Rectangle 146"/>
            <p:cNvSpPr>
              <a:spLocks noChangeArrowheads="1"/>
            </p:cNvSpPr>
            <p:nvPr/>
          </p:nvSpPr>
          <p:spPr bwMode="auto">
            <a:xfrm>
              <a:off x="5186363" y="3503613"/>
              <a:ext cx="1693862" cy="38735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FF0000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66707" name="Text Box 147"/>
            <p:cNvSpPr txBox="1">
              <a:spLocks noChangeArrowheads="1"/>
            </p:cNvSpPr>
            <p:nvPr/>
          </p:nvSpPr>
          <p:spPr bwMode="auto">
            <a:xfrm>
              <a:off x="5384619" y="3466849"/>
              <a:ext cx="2257425" cy="457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dirty="0">
                  <a:solidFill>
                    <a:srgbClr val="CC0000"/>
                  </a:solidFill>
                  <a:latin typeface="Arial" panose="020B0604020202020204"/>
                  <a:cs typeface="Arial" panose="020B0604020202020204"/>
                </a:rPr>
                <a:t>trap </a:t>
              </a:r>
              <a:r>
                <a:rPr lang="en-US" dirty="0" err="1">
                  <a:solidFill>
                    <a:srgbClr val="CC0000"/>
                  </a:solidFill>
                  <a:latin typeface="Arial" panose="020B0604020202020204"/>
                  <a:cs typeface="Arial" panose="020B0604020202020204"/>
                </a:rPr>
                <a:t>msg</a:t>
              </a:r>
              <a:endParaRPr lang="en-US" dirty="0">
                <a:solidFill>
                  <a:srgbClr val="CC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2" name="Group 1"/>
          <p:cNvGrpSpPr/>
          <p:nvPr/>
        </p:nvGrpSpPr>
        <p:grpSpPr bwMode="auto">
          <a:xfrm>
            <a:off x="261939" y="2786063"/>
            <a:ext cx="1601788" cy="1657350"/>
            <a:chOff x="419102" y="2801938"/>
            <a:chExt cx="1601788" cy="1657350"/>
          </a:xfrm>
        </p:grpSpPr>
        <p:sp>
          <p:nvSpPr>
            <p:cNvPr id="66635" name="Freeform 75"/>
            <p:cNvSpPr/>
            <p:nvPr/>
          </p:nvSpPr>
          <p:spPr bwMode="auto">
            <a:xfrm>
              <a:off x="1143001" y="2801938"/>
              <a:ext cx="1587" cy="1657350"/>
            </a:xfrm>
            <a:custGeom>
              <a:avLst/>
              <a:gdLst>
                <a:gd name="T0" fmla="*/ 0 w 1"/>
                <a:gd name="T1" fmla="*/ 0 h 1044"/>
                <a:gd name="T2" fmla="*/ 0 w 1"/>
                <a:gd name="T3" fmla="*/ 1044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044">
                  <a:moveTo>
                    <a:pt x="0" y="0"/>
                  </a:moveTo>
                  <a:lnTo>
                    <a:pt x="0" y="1044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 type="none" w="med" len="med"/>
              <a:tailEnd type="triangl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grpSp>
          <p:nvGrpSpPr>
            <p:cNvPr id="56343" name="Group 148"/>
            <p:cNvGrpSpPr/>
            <p:nvPr/>
          </p:nvGrpSpPr>
          <p:grpSpPr bwMode="auto">
            <a:xfrm>
              <a:off x="419102" y="3213100"/>
              <a:ext cx="1601788" cy="457200"/>
              <a:chOff x="3657" y="439"/>
              <a:chExt cx="1009" cy="288"/>
            </a:xfrm>
          </p:grpSpPr>
          <p:sp>
            <p:nvSpPr>
              <p:cNvPr id="66647" name="Rectangle 87"/>
              <p:cNvSpPr>
                <a:spLocks noChangeArrowheads="1"/>
              </p:cNvSpPr>
              <p:nvPr/>
            </p:nvSpPr>
            <p:spPr bwMode="auto">
              <a:xfrm>
                <a:off x="3657" y="446"/>
                <a:ext cx="844" cy="244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FF0000"/>
                </a:solidFill>
                <a:miter lim="800000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Arial" panose="020B0604020202020204"/>
                  <a:cs typeface="Arial" panose="020B0604020202020204"/>
                </a:endParaRPr>
              </a:p>
            </p:txBody>
          </p:sp>
          <p:sp>
            <p:nvSpPr>
              <p:cNvPr id="66646" name="Text Box 86"/>
              <p:cNvSpPr txBox="1">
                <a:spLocks noChangeArrowheads="1"/>
              </p:cNvSpPr>
              <p:nvPr/>
            </p:nvSpPr>
            <p:spPr bwMode="auto">
              <a:xfrm>
                <a:off x="3750" y="439"/>
                <a:ext cx="916" cy="28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defRPr/>
                </a:pPr>
                <a:r>
                  <a:rPr lang="en-US" dirty="0">
                    <a:solidFill>
                      <a:srgbClr val="CC0000"/>
                    </a:solidFill>
                    <a:latin typeface="Arial" panose="020B0604020202020204"/>
                    <a:cs typeface="Arial" panose="020B0604020202020204"/>
                  </a:rPr>
                  <a:t>request</a:t>
                </a:r>
                <a:endParaRPr lang="en-US" dirty="0">
                  <a:solidFill>
                    <a:srgbClr val="CC0000"/>
                  </a:solidFill>
                  <a:latin typeface="Arial" panose="020B0604020202020204"/>
                  <a:cs typeface="Arial" panose="020B0604020202020204"/>
                </a:endParaRPr>
              </a:p>
            </p:txBody>
          </p:sp>
        </p:grpSp>
      </p:grpSp>
      <p:sp>
        <p:nvSpPr>
          <p:cNvPr id="66709" name="Text Box 149"/>
          <p:cNvSpPr txBox="1">
            <a:spLocks noChangeArrowheads="1"/>
          </p:cNvSpPr>
          <p:nvPr/>
        </p:nvSpPr>
        <p:spPr bwMode="auto">
          <a:xfrm>
            <a:off x="1687596" y="6047457"/>
            <a:ext cx="2609872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99"/>
                </a:solidFill>
                <a:latin typeface="Arial" panose="020B0604020202020204"/>
                <a:cs typeface="Arial" panose="020B0604020202020204"/>
              </a:rPr>
              <a:t>request/response mode</a:t>
            </a:r>
            <a:endParaRPr lang="en-US" dirty="0">
              <a:solidFill>
                <a:srgbClr val="000099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66710" name="Text Box 150"/>
          <p:cNvSpPr txBox="1">
            <a:spLocks noChangeArrowheads="1"/>
          </p:cNvSpPr>
          <p:nvPr/>
        </p:nvSpPr>
        <p:spPr bwMode="auto">
          <a:xfrm>
            <a:off x="6735512" y="6035674"/>
            <a:ext cx="1223975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99"/>
                </a:solidFill>
                <a:latin typeface="Arial" panose="020B0604020202020204"/>
                <a:cs typeface="Arial" panose="020B0604020202020204"/>
              </a:rPr>
              <a:t>trap mode</a:t>
            </a:r>
            <a:endParaRPr lang="en-US" dirty="0">
              <a:solidFill>
                <a:srgbClr val="000099"/>
              </a:solidFill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6" name="Group 5"/>
          <p:cNvGrpSpPr/>
          <p:nvPr/>
        </p:nvGrpSpPr>
        <p:grpSpPr bwMode="auto">
          <a:xfrm>
            <a:off x="1084263" y="2936875"/>
            <a:ext cx="2383238" cy="1466850"/>
            <a:chOff x="9064738" y="1353594"/>
            <a:chExt cx="2383238" cy="1466850"/>
          </a:xfrm>
        </p:grpSpPr>
        <p:sp>
          <p:nvSpPr>
            <p:cNvPr id="66649" name="Freeform 89"/>
            <p:cNvSpPr/>
            <p:nvPr/>
          </p:nvSpPr>
          <p:spPr bwMode="auto">
            <a:xfrm>
              <a:off x="9820388" y="1353594"/>
              <a:ext cx="74612" cy="1466850"/>
            </a:xfrm>
            <a:custGeom>
              <a:avLst/>
              <a:gdLst>
                <a:gd name="T0" fmla="*/ 0 w 1"/>
                <a:gd name="T1" fmla="*/ 0 h 1044"/>
                <a:gd name="T2" fmla="*/ 0 w 1"/>
                <a:gd name="T3" fmla="*/ 1044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044">
                  <a:moveTo>
                    <a:pt x="0" y="0"/>
                  </a:moveTo>
                  <a:lnTo>
                    <a:pt x="0" y="1044"/>
                  </a:ln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 type="triangl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66651" name="Rectangle 91"/>
            <p:cNvSpPr>
              <a:spLocks noChangeArrowheads="1"/>
            </p:cNvSpPr>
            <p:nvPr/>
          </p:nvSpPr>
          <p:spPr bwMode="auto">
            <a:xfrm>
              <a:off x="9064738" y="2155282"/>
              <a:ext cx="1422400" cy="38735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FF0000"/>
              </a:solidFill>
              <a:miter lim="800000"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panose="020B0604020202020204"/>
                <a:cs typeface="Arial" panose="020B0604020202020204"/>
              </a:endParaRPr>
            </a:p>
          </p:txBody>
        </p:sp>
        <p:sp>
          <p:nvSpPr>
            <p:cNvPr id="66652" name="Text Box 92"/>
            <p:cNvSpPr txBox="1">
              <a:spLocks noChangeArrowheads="1"/>
            </p:cNvSpPr>
            <p:nvPr/>
          </p:nvSpPr>
          <p:spPr bwMode="auto">
            <a:xfrm>
              <a:off x="9190551" y="2152272"/>
              <a:ext cx="2257425" cy="4572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dirty="0">
                  <a:solidFill>
                    <a:srgbClr val="CC0000"/>
                  </a:solidFill>
                  <a:latin typeface="Arial" panose="020B0604020202020204"/>
                  <a:cs typeface="Arial" panose="020B0604020202020204"/>
                </a:rPr>
                <a:t>response</a:t>
              </a:r>
              <a:endParaRPr lang="en-US" dirty="0">
                <a:solidFill>
                  <a:srgbClr val="CC0000"/>
                </a:solidFill>
                <a:latin typeface="Arial" panose="020B0604020202020204"/>
                <a:cs typeface="Arial" panose="020B0604020202020204"/>
              </a:endParaRPr>
            </a:p>
          </p:txBody>
        </p:sp>
      </p:grpSp>
      <p:grpSp>
        <p:nvGrpSpPr>
          <p:cNvPr id="198" name="Group 327"/>
          <p:cNvGrpSpPr/>
          <p:nvPr/>
        </p:nvGrpSpPr>
        <p:grpSpPr bwMode="auto">
          <a:xfrm>
            <a:off x="2365660" y="4961649"/>
            <a:ext cx="687402" cy="404025"/>
            <a:chOff x="1871277" y="1576300"/>
            <a:chExt cx="1128371" cy="437861"/>
          </a:xfrm>
        </p:grpSpPr>
        <p:sp>
          <p:nvSpPr>
            <p:cNvPr id="199" name="Oval 198"/>
            <p:cNvSpPr/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2" name="Oval 201"/>
            <p:cNvSpPr/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10" name="Freeform 209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1" name="Freeform 210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2" name="Freeform 211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5" name="Freeform 214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221" name="Straight Connector 220"/>
            <p:cNvCxnSpPr>
              <a:endCxn id="202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9" name="Group 327"/>
          <p:cNvGrpSpPr/>
          <p:nvPr/>
        </p:nvGrpSpPr>
        <p:grpSpPr bwMode="auto">
          <a:xfrm>
            <a:off x="3534062" y="3389522"/>
            <a:ext cx="687402" cy="404025"/>
            <a:chOff x="1871277" y="1576300"/>
            <a:chExt cx="1128371" cy="437861"/>
          </a:xfrm>
        </p:grpSpPr>
        <p:sp>
          <p:nvSpPr>
            <p:cNvPr id="230" name="Oval 229"/>
            <p:cNvSpPr/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31" name="Rectangle 230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2" name="Oval 231"/>
            <p:cNvSpPr/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33" name="Freeform 232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5" name="Freeform 234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6" name="Freeform 235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8" name="Freeform 237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240" name="Straight Connector 239"/>
            <p:cNvCxnSpPr>
              <a:endCxn id="232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4" name="Group 327"/>
          <p:cNvGrpSpPr/>
          <p:nvPr/>
        </p:nvGrpSpPr>
        <p:grpSpPr bwMode="auto">
          <a:xfrm>
            <a:off x="7670251" y="3394869"/>
            <a:ext cx="687402" cy="404025"/>
            <a:chOff x="1871277" y="1576300"/>
            <a:chExt cx="1128371" cy="437861"/>
          </a:xfrm>
        </p:grpSpPr>
        <p:sp>
          <p:nvSpPr>
            <p:cNvPr id="245" name="Oval 244"/>
            <p:cNvSpPr/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47" name="Rectangle 246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8" name="Oval 247"/>
            <p:cNvSpPr/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50" name="Freeform 249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0" name="Freeform 269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1" name="Freeform 270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8" name="Freeform 277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279" name="Straight Connector 278"/>
            <p:cNvCxnSpPr>
              <a:endCxn id="248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1" name="Group 327"/>
          <p:cNvGrpSpPr/>
          <p:nvPr/>
        </p:nvGrpSpPr>
        <p:grpSpPr bwMode="auto">
          <a:xfrm>
            <a:off x="6525914" y="4937584"/>
            <a:ext cx="687402" cy="404025"/>
            <a:chOff x="1871277" y="1576300"/>
            <a:chExt cx="1128371" cy="437861"/>
          </a:xfrm>
        </p:grpSpPr>
        <p:sp>
          <p:nvSpPr>
            <p:cNvPr id="282" name="Oval 281"/>
            <p:cNvSpPr/>
            <p:nvPr/>
          </p:nvSpPr>
          <p:spPr bwMode="auto">
            <a:xfrm flipV="1">
              <a:off x="1874446" y="1692905"/>
              <a:ext cx="1125202" cy="321256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3" name="Rectangle 282"/>
            <p:cNvSpPr/>
            <p:nvPr/>
          </p:nvSpPr>
          <p:spPr bwMode="auto">
            <a:xfrm>
              <a:off x="1871277" y="1740499"/>
              <a:ext cx="1128371" cy="114225"/>
            </a:xfrm>
            <a:prstGeom prst="rect">
              <a:avLst/>
            </a:prstGeom>
            <a:gradFill>
              <a:gsLst>
                <a:gs pos="0">
                  <a:schemeClr val="accent2">
                    <a:lumMod val="75000"/>
                  </a:schemeClr>
                </a:gs>
                <a:gs pos="5300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10800000" scaled="0"/>
            </a:gradFill>
            <a:ln w="254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4" name="Oval 283"/>
            <p:cNvSpPr/>
            <p:nvPr/>
          </p:nvSpPr>
          <p:spPr bwMode="auto">
            <a:xfrm flipV="1">
              <a:off x="1871277" y="1576300"/>
              <a:ext cx="1125200" cy="32125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5" name="Freeform 284"/>
            <p:cNvSpPr/>
            <p:nvPr/>
          </p:nvSpPr>
          <p:spPr bwMode="auto">
            <a:xfrm>
              <a:off x="2159708" y="1673868"/>
              <a:ext cx="548339" cy="159438"/>
            </a:xfrm>
            <a:custGeom>
              <a:avLst/>
              <a:gdLst>
                <a:gd name="connsiteX0" fmla="*/ 1486231 w 2944854"/>
                <a:gd name="connsiteY0" fmla="*/ 727041 h 1302232"/>
                <a:gd name="connsiteX1" fmla="*/ 257675 w 2944854"/>
                <a:gd name="connsiteY1" fmla="*/ 1302232 h 1302232"/>
                <a:gd name="connsiteX2" fmla="*/ 0 w 2944854"/>
                <a:gd name="connsiteY2" fmla="*/ 1228607 h 1302232"/>
                <a:gd name="connsiteX3" fmla="*/ 911064 w 2944854"/>
                <a:gd name="connsiteY3" fmla="*/ 837478 h 1302232"/>
                <a:gd name="connsiteX4" fmla="*/ 883456 w 2944854"/>
                <a:gd name="connsiteY4" fmla="*/ 450949 h 1302232"/>
                <a:gd name="connsiteX5" fmla="*/ 161047 w 2944854"/>
                <a:gd name="connsiteY5" fmla="*/ 119640 h 1302232"/>
                <a:gd name="connsiteX6" fmla="*/ 404917 w 2944854"/>
                <a:gd name="connsiteY6" fmla="*/ 50617 h 1302232"/>
                <a:gd name="connsiteX7" fmla="*/ 1477028 w 2944854"/>
                <a:gd name="connsiteY7" fmla="*/ 501566 h 1302232"/>
                <a:gd name="connsiteX8" fmla="*/ 2572146 w 2944854"/>
                <a:gd name="connsiteY8" fmla="*/ 0 h 1302232"/>
                <a:gd name="connsiteX9" fmla="*/ 2875834 w 2944854"/>
                <a:gd name="connsiteY9" fmla="*/ 96632 h 1302232"/>
                <a:gd name="connsiteX10" fmla="*/ 2079803 w 2944854"/>
                <a:gd name="connsiteY10" fmla="*/ 432543 h 1302232"/>
                <a:gd name="connsiteX11" fmla="*/ 2240850 w 2944854"/>
                <a:gd name="connsiteY11" fmla="*/ 920305 h 1302232"/>
                <a:gd name="connsiteX12" fmla="*/ 2944854 w 2944854"/>
                <a:gd name="connsiteY12" fmla="*/ 1228607 h 1302232"/>
                <a:gd name="connsiteX13" fmla="*/ 2733192 w 2944854"/>
                <a:gd name="connsiteY13" fmla="*/ 1297630 h 1302232"/>
                <a:gd name="connsiteX14" fmla="*/ 1486231 w 2944854"/>
                <a:gd name="connsiteY14" fmla="*/ 727041 h 1302232"/>
                <a:gd name="connsiteX0-1" fmla="*/ 1486231 w 2944854"/>
                <a:gd name="connsiteY0-2" fmla="*/ 727041 h 1316375"/>
                <a:gd name="connsiteX1-3" fmla="*/ 257675 w 2944854"/>
                <a:gd name="connsiteY1-4" fmla="*/ 1302232 h 1316375"/>
                <a:gd name="connsiteX2-5" fmla="*/ 0 w 2944854"/>
                <a:gd name="connsiteY2-6" fmla="*/ 1228607 h 1316375"/>
                <a:gd name="connsiteX3-7" fmla="*/ 911064 w 2944854"/>
                <a:gd name="connsiteY3-8" fmla="*/ 837478 h 1316375"/>
                <a:gd name="connsiteX4-9" fmla="*/ 883456 w 2944854"/>
                <a:gd name="connsiteY4-10" fmla="*/ 450949 h 1316375"/>
                <a:gd name="connsiteX5-11" fmla="*/ 161047 w 2944854"/>
                <a:gd name="connsiteY5-12" fmla="*/ 119640 h 1316375"/>
                <a:gd name="connsiteX6-13" fmla="*/ 404917 w 2944854"/>
                <a:gd name="connsiteY6-14" fmla="*/ 50617 h 1316375"/>
                <a:gd name="connsiteX7-15" fmla="*/ 1477028 w 2944854"/>
                <a:gd name="connsiteY7-16" fmla="*/ 501566 h 1316375"/>
                <a:gd name="connsiteX8-17" fmla="*/ 2572146 w 2944854"/>
                <a:gd name="connsiteY8-18" fmla="*/ 0 h 1316375"/>
                <a:gd name="connsiteX9-19" fmla="*/ 2875834 w 2944854"/>
                <a:gd name="connsiteY9-20" fmla="*/ 96632 h 1316375"/>
                <a:gd name="connsiteX10-21" fmla="*/ 2079803 w 2944854"/>
                <a:gd name="connsiteY10-22" fmla="*/ 432543 h 1316375"/>
                <a:gd name="connsiteX11-23" fmla="*/ 2240850 w 2944854"/>
                <a:gd name="connsiteY11-24" fmla="*/ 920305 h 1316375"/>
                <a:gd name="connsiteX12-25" fmla="*/ 2944854 w 2944854"/>
                <a:gd name="connsiteY12-26" fmla="*/ 1228607 h 1316375"/>
                <a:gd name="connsiteX13-27" fmla="*/ 2756623 w 2944854"/>
                <a:gd name="connsiteY13-28" fmla="*/ 1316375 h 1316375"/>
                <a:gd name="connsiteX14-29" fmla="*/ 1486231 w 2944854"/>
                <a:gd name="connsiteY14-30" fmla="*/ 727041 h 1316375"/>
                <a:gd name="connsiteX0-31" fmla="*/ 1486231 w 3024520"/>
                <a:gd name="connsiteY0-32" fmla="*/ 727041 h 1316375"/>
                <a:gd name="connsiteX1-33" fmla="*/ 257675 w 3024520"/>
                <a:gd name="connsiteY1-34" fmla="*/ 1302232 h 1316375"/>
                <a:gd name="connsiteX2-35" fmla="*/ 0 w 3024520"/>
                <a:gd name="connsiteY2-36" fmla="*/ 1228607 h 1316375"/>
                <a:gd name="connsiteX3-37" fmla="*/ 911064 w 3024520"/>
                <a:gd name="connsiteY3-38" fmla="*/ 837478 h 1316375"/>
                <a:gd name="connsiteX4-39" fmla="*/ 883456 w 3024520"/>
                <a:gd name="connsiteY4-40" fmla="*/ 450949 h 1316375"/>
                <a:gd name="connsiteX5-41" fmla="*/ 161047 w 3024520"/>
                <a:gd name="connsiteY5-42" fmla="*/ 119640 h 1316375"/>
                <a:gd name="connsiteX6-43" fmla="*/ 404917 w 3024520"/>
                <a:gd name="connsiteY6-44" fmla="*/ 50617 h 1316375"/>
                <a:gd name="connsiteX7-45" fmla="*/ 1477028 w 3024520"/>
                <a:gd name="connsiteY7-46" fmla="*/ 501566 h 1316375"/>
                <a:gd name="connsiteX8-47" fmla="*/ 2572146 w 3024520"/>
                <a:gd name="connsiteY8-48" fmla="*/ 0 h 1316375"/>
                <a:gd name="connsiteX9-49" fmla="*/ 2875834 w 3024520"/>
                <a:gd name="connsiteY9-50" fmla="*/ 96632 h 1316375"/>
                <a:gd name="connsiteX10-51" fmla="*/ 2079803 w 3024520"/>
                <a:gd name="connsiteY10-52" fmla="*/ 432543 h 1316375"/>
                <a:gd name="connsiteX11-53" fmla="*/ 2240850 w 3024520"/>
                <a:gd name="connsiteY11-54" fmla="*/ 920305 h 1316375"/>
                <a:gd name="connsiteX12-55" fmla="*/ 3024520 w 3024520"/>
                <a:gd name="connsiteY12-56" fmla="*/ 1228607 h 1316375"/>
                <a:gd name="connsiteX13-57" fmla="*/ 2756623 w 3024520"/>
                <a:gd name="connsiteY13-58" fmla="*/ 1316375 h 1316375"/>
                <a:gd name="connsiteX14-59" fmla="*/ 1486231 w 3024520"/>
                <a:gd name="connsiteY14-60" fmla="*/ 727041 h 1316375"/>
                <a:gd name="connsiteX0-61" fmla="*/ 1537780 w 3076069"/>
                <a:gd name="connsiteY0-62" fmla="*/ 727041 h 1316375"/>
                <a:gd name="connsiteX1-63" fmla="*/ 309224 w 3076069"/>
                <a:gd name="connsiteY1-64" fmla="*/ 1302232 h 1316375"/>
                <a:gd name="connsiteX2-65" fmla="*/ 0 w 3076069"/>
                <a:gd name="connsiteY2-66" fmla="*/ 1228607 h 1316375"/>
                <a:gd name="connsiteX3-67" fmla="*/ 962613 w 3076069"/>
                <a:gd name="connsiteY3-68" fmla="*/ 837478 h 1316375"/>
                <a:gd name="connsiteX4-69" fmla="*/ 935005 w 3076069"/>
                <a:gd name="connsiteY4-70" fmla="*/ 450949 h 1316375"/>
                <a:gd name="connsiteX5-71" fmla="*/ 212596 w 3076069"/>
                <a:gd name="connsiteY5-72" fmla="*/ 119640 h 1316375"/>
                <a:gd name="connsiteX6-73" fmla="*/ 456466 w 3076069"/>
                <a:gd name="connsiteY6-74" fmla="*/ 50617 h 1316375"/>
                <a:gd name="connsiteX7-75" fmla="*/ 1528577 w 3076069"/>
                <a:gd name="connsiteY7-76" fmla="*/ 501566 h 1316375"/>
                <a:gd name="connsiteX8-77" fmla="*/ 2623695 w 3076069"/>
                <a:gd name="connsiteY8-78" fmla="*/ 0 h 1316375"/>
                <a:gd name="connsiteX9-79" fmla="*/ 2927383 w 3076069"/>
                <a:gd name="connsiteY9-80" fmla="*/ 96632 h 1316375"/>
                <a:gd name="connsiteX10-81" fmla="*/ 2131352 w 3076069"/>
                <a:gd name="connsiteY10-82" fmla="*/ 432543 h 1316375"/>
                <a:gd name="connsiteX11-83" fmla="*/ 2292399 w 3076069"/>
                <a:gd name="connsiteY11-84" fmla="*/ 920305 h 1316375"/>
                <a:gd name="connsiteX12-85" fmla="*/ 3076069 w 3076069"/>
                <a:gd name="connsiteY12-86" fmla="*/ 1228607 h 1316375"/>
                <a:gd name="connsiteX13-87" fmla="*/ 2808172 w 3076069"/>
                <a:gd name="connsiteY13-88" fmla="*/ 1316375 h 1316375"/>
                <a:gd name="connsiteX14-89" fmla="*/ 1537780 w 3076069"/>
                <a:gd name="connsiteY14-90" fmla="*/ 727041 h 1316375"/>
                <a:gd name="connsiteX0-91" fmla="*/ 1537780 w 3076069"/>
                <a:gd name="connsiteY0-92" fmla="*/ 727041 h 1321259"/>
                <a:gd name="connsiteX1-93" fmla="*/ 313981 w 3076069"/>
                <a:gd name="connsiteY1-94" fmla="*/ 1321259 h 1321259"/>
                <a:gd name="connsiteX2-95" fmla="*/ 0 w 3076069"/>
                <a:gd name="connsiteY2-96" fmla="*/ 1228607 h 1321259"/>
                <a:gd name="connsiteX3-97" fmla="*/ 962613 w 3076069"/>
                <a:gd name="connsiteY3-98" fmla="*/ 837478 h 1321259"/>
                <a:gd name="connsiteX4-99" fmla="*/ 935005 w 3076069"/>
                <a:gd name="connsiteY4-100" fmla="*/ 450949 h 1321259"/>
                <a:gd name="connsiteX5-101" fmla="*/ 212596 w 3076069"/>
                <a:gd name="connsiteY5-102" fmla="*/ 119640 h 1321259"/>
                <a:gd name="connsiteX6-103" fmla="*/ 456466 w 3076069"/>
                <a:gd name="connsiteY6-104" fmla="*/ 50617 h 1321259"/>
                <a:gd name="connsiteX7-105" fmla="*/ 1528577 w 3076069"/>
                <a:gd name="connsiteY7-106" fmla="*/ 501566 h 1321259"/>
                <a:gd name="connsiteX8-107" fmla="*/ 2623695 w 3076069"/>
                <a:gd name="connsiteY8-108" fmla="*/ 0 h 1321259"/>
                <a:gd name="connsiteX9-109" fmla="*/ 2927383 w 3076069"/>
                <a:gd name="connsiteY9-110" fmla="*/ 96632 h 1321259"/>
                <a:gd name="connsiteX10-111" fmla="*/ 2131352 w 3076069"/>
                <a:gd name="connsiteY10-112" fmla="*/ 432543 h 1321259"/>
                <a:gd name="connsiteX11-113" fmla="*/ 2292399 w 3076069"/>
                <a:gd name="connsiteY11-114" fmla="*/ 920305 h 1321259"/>
                <a:gd name="connsiteX12-115" fmla="*/ 3076069 w 3076069"/>
                <a:gd name="connsiteY12-116" fmla="*/ 1228607 h 1321259"/>
                <a:gd name="connsiteX13-117" fmla="*/ 2808172 w 3076069"/>
                <a:gd name="connsiteY13-118" fmla="*/ 1316375 h 1321259"/>
                <a:gd name="connsiteX14-119" fmla="*/ 1537780 w 3076069"/>
                <a:gd name="connsiteY14-120" fmla="*/ 727041 h 1321259"/>
                <a:gd name="connsiteX0-121" fmla="*/ 1537780 w 3076069"/>
                <a:gd name="connsiteY0-122" fmla="*/ 750825 h 1321259"/>
                <a:gd name="connsiteX1-123" fmla="*/ 313981 w 3076069"/>
                <a:gd name="connsiteY1-124" fmla="*/ 1321259 h 1321259"/>
                <a:gd name="connsiteX2-125" fmla="*/ 0 w 3076069"/>
                <a:gd name="connsiteY2-126" fmla="*/ 1228607 h 1321259"/>
                <a:gd name="connsiteX3-127" fmla="*/ 962613 w 3076069"/>
                <a:gd name="connsiteY3-128" fmla="*/ 837478 h 1321259"/>
                <a:gd name="connsiteX4-129" fmla="*/ 935005 w 3076069"/>
                <a:gd name="connsiteY4-130" fmla="*/ 450949 h 1321259"/>
                <a:gd name="connsiteX5-131" fmla="*/ 212596 w 3076069"/>
                <a:gd name="connsiteY5-132" fmla="*/ 119640 h 1321259"/>
                <a:gd name="connsiteX6-133" fmla="*/ 456466 w 3076069"/>
                <a:gd name="connsiteY6-134" fmla="*/ 50617 h 1321259"/>
                <a:gd name="connsiteX7-135" fmla="*/ 1528577 w 3076069"/>
                <a:gd name="connsiteY7-136" fmla="*/ 501566 h 1321259"/>
                <a:gd name="connsiteX8-137" fmla="*/ 2623695 w 3076069"/>
                <a:gd name="connsiteY8-138" fmla="*/ 0 h 1321259"/>
                <a:gd name="connsiteX9-139" fmla="*/ 2927383 w 3076069"/>
                <a:gd name="connsiteY9-140" fmla="*/ 96632 h 1321259"/>
                <a:gd name="connsiteX10-141" fmla="*/ 2131352 w 3076069"/>
                <a:gd name="connsiteY10-142" fmla="*/ 432543 h 1321259"/>
                <a:gd name="connsiteX11-143" fmla="*/ 2292399 w 3076069"/>
                <a:gd name="connsiteY11-144" fmla="*/ 920305 h 1321259"/>
                <a:gd name="connsiteX12-145" fmla="*/ 3076069 w 3076069"/>
                <a:gd name="connsiteY12-146" fmla="*/ 1228607 h 1321259"/>
                <a:gd name="connsiteX13-147" fmla="*/ 2808172 w 3076069"/>
                <a:gd name="connsiteY13-148" fmla="*/ 1316375 h 1321259"/>
                <a:gd name="connsiteX14-149" fmla="*/ 1537780 w 3076069"/>
                <a:gd name="connsiteY14-150" fmla="*/ 750825 h 13212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3076069" h="1321259">
                  <a:moveTo>
                    <a:pt x="1537780" y="750825"/>
                  </a:moveTo>
                  <a:lnTo>
                    <a:pt x="313981" y="1321259"/>
                  </a:lnTo>
                  <a:lnTo>
                    <a:pt x="0" y="1228607"/>
                  </a:lnTo>
                  <a:lnTo>
                    <a:pt x="962613" y="837478"/>
                  </a:lnTo>
                  <a:lnTo>
                    <a:pt x="935005" y="450949"/>
                  </a:lnTo>
                  <a:lnTo>
                    <a:pt x="212596" y="119640"/>
                  </a:lnTo>
                  <a:lnTo>
                    <a:pt x="456466" y="50617"/>
                  </a:lnTo>
                  <a:lnTo>
                    <a:pt x="1528577" y="501566"/>
                  </a:lnTo>
                  <a:lnTo>
                    <a:pt x="2623695" y="0"/>
                  </a:lnTo>
                  <a:lnTo>
                    <a:pt x="2927383" y="96632"/>
                  </a:lnTo>
                  <a:lnTo>
                    <a:pt x="2131352" y="432543"/>
                  </a:lnTo>
                  <a:lnTo>
                    <a:pt x="2292399" y="920305"/>
                  </a:lnTo>
                  <a:lnTo>
                    <a:pt x="3076069" y="1228607"/>
                  </a:lnTo>
                  <a:lnTo>
                    <a:pt x="2808172" y="1316375"/>
                  </a:lnTo>
                  <a:lnTo>
                    <a:pt x="1537780" y="75082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6" name="Freeform 285"/>
            <p:cNvSpPr/>
            <p:nvPr/>
          </p:nvSpPr>
          <p:spPr bwMode="auto">
            <a:xfrm>
              <a:off x="2102655" y="1633412"/>
              <a:ext cx="662444" cy="111846"/>
            </a:xfrm>
            <a:custGeom>
              <a:avLst/>
              <a:gdLst>
                <a:gd name="connsiteX0" fmla="*/ 0 w 3645229"/>
                <a:gd name="connsiteY0" fmla="*/ 214441 h 923747"/>
                <a:gd name="connsiteX1" fmla="*/ 659770 w 3645229"/>
                <a:gd name="connsiteY1" fmla="*/ 16495 h 923747"/>
                <a:gd name="connsiteX2" fmla="*/ 1814367 w 3645229"/>
                <a:gd name="connsiteY2" fmla="*/ 511360 h 923747"/>
                <a:gd name="connsiteX3" fmla="*/ 2968965 w 3645229"/>
                <a:gd name="connsiteY3" fmla="*/ 0 h 923747"/>
                <a:gd name="connsiteX4" fmla="*/ 3645229 w 3645229"/>
                <a:gd name="connsiteY4" fmla="*/ 197946 h 923747"/>
                <a:gd name="connsiteX5" fmla="*/ 3199884 w 3645229"/>
                <a:gd name="connsiteY5" fmla="*/ 461874 h 923747"/>
                <a:gd name="connsiteX6" fmla="*/ 2985459 w 3645229"/>
                <a:gd name="connsiteY6" fmla="*/ 379396 h 923747"/>
                <a:gd name="connsiteX7" fmla="*/ 1830861 w 3645229"/>
                <a:gd name="connsiteY7" fmla="*/ 923747 h 923747"/>
                <a:gd name="connsiteX8" fmla="*/ 676264 w 3645229"/>
                <a:gd name="connsiteY8" fmla="*/ 412387 h 923747"/>
                <a:gd name="connsiteX9" fmla="*/ 527816 w 3645229"/>
                <a:gd name="connsiteY9" fmla="*/ 478369 h 923747"/>
                <a:gd name="connsiteX10" fmla="*/ 0 w 3645229"/>
                <a:gd name="connsiteY10" fmla="*/ 214441 h 923747"/>
                <a:gd name="connsiteX0-1" fmla="*/ 0 w 3640627"/>
                <a:gd name="connsiteY0-2" fmla="*/ 242051 h 923747"/>
                <a:gd name="connsiteX1-3" fmla="*/ 655168 w 3640627"/>
                <a:gd name="connsiteY1-4" fmla="*/ 16495 h 923747"/>
                <a:gd name="connsiteX2-5" fmla="*/ 1809765 w 3640627"/>
                <a:gd name="connsiteY2-6" fmla="*/ 511360 h 923747"/>
                <a:gd name="connsiteX3-7" fmla="*/ 2964363 w 3640627"/>
                <a:gd name="connsiteY3-8" fmla="*/ 0 h 923747"/>
                <a:gd name="connsiteX4-9" fmla="*/ 3640627 w 3640627"/>
                <a:gd name="connsiteY4-10" fmla="*/ 197946 h 923747"/>
                <a:gd name="connsiteX5-11" fmla="*/ 3195282 w 3640627"/>
                <a:gd name="connsiteY5-12" fmla="*/ 461874 h 923747"/>
                <a:gd name="connsiteX6-13" fmla="*/ 2980857 w 3640627"/>
                <a:gd name="connsiteY6-14" fmla="*/ 379396 h 923747"/>
                <a:gd name="connsiteX7-15" fmla="*/ 1826259 w 3640627"/>
                <a:gd name="connsiteY7-16" fmla="*/ 923747 h 923747"/>
                <a:gd name="connsiteX8-17" fmla="*/ 671662 w 3640627"/>
                <a:gd name="connsiteY8-18" fmla="*/ 412387 h 923747"/>
                <a:gd name="connsiteX9-19" fmla="*/ 523214 w 3640627"/>
                <a:gd name="connsiteY9-20" fmla="*/ 478369 h 923747"/>
                <a:gd name="connsiteX10-21" fmla="*/ 0 w 3640627"/>
                <a:gd name="connsiteY10-22" fmla="*/ 242051 h 923747"/>
                <a:gd name="connsiteX0-23" fmla="*/ 0 w 3640627"/>
                <a:gd name="connsiteY0-24" fmla="*/ 242051 h 923747"/>
                <a:gd name="connsiteX1-25" fmla="*/ 655168 w 3640627"/>
                <a:gd name="connsiteY1-26" fmla="*/ 16495 h 923747"/>
                <a:gd name="connsiteX2-27" fmla="*/ 1809765 w 3640627"/>
                <a:gd name="connsiteY2-28" fmla="*/ 511360 h 923747"/>
                <a:gd name="connsiteX3-29" fmla="*/ 2964363 w 3640627"/>
                <a:gd name="connsiteY3-30" fmla="*/ 0 h 923747"/>
                <a:gd name="connsiteX4-31" fmla="*/ 3640627 w 3640627"/>
                <a:gd name="connsiteY4-32" fmla="*/ 197946 h 923747"/>
                <a:gd name="connsiteX5-33" fmla="*/ 3195282 w 3640627"/>
                <a:gd name="connsiteY5-34" fmla="*/ 461874 h 923747"/>
                <a:gd name="connsiteX6-35" fmla="*/ 2980857 w 3640627"/>
                <a:gd name="connsiteY6-36" fmla="*/ 379396 h 923747"/>
                <a:gd name="connsiteX7-37" fmla="*/ 1826259 w 3640627"/>
                <a:gd name="connsiteY7-38" fmla="*/ 923747 h 923747"/>
                <a:gd name="connsiteX8-39" fmla="*/ 671662 w 3640627"/>
                <a:gd name="connsiteY8-40" fmla="*/ 412387 h 923747"/>
                <a:gd name="connsiteX9-41" fmla="*/ 523214 w 3640627"/>
                <a:gd name="connsiteY9-42" fmla="*/ 482971 h 923747"/>
                <a:gd name="connsiteX10-43" fmla="*/ 0 w 3640627"/>
                <a:gd name="connsiteY10-44" fmla="*/ 242051 h 923747"/>
                <a:gd name="connsiteX0-45" fmla="*/ 0 w 3640627"/>
                <a:gd name="connsiteY0-46" fmla="*/ 242051 h 923747"/>
                <a:gd name="connsiteX1-47" fmla="*/ 655168 w 3640627"/>
                <a:gd name="connsiteY1-48" fmla="*/ 16495 h 923747"/>
                <a:gd name="connsiteX2-49" fmla="*/ 1809765 w 3640627"/>
                <a:gd name="connsiteY2-50" fmla="*/ 511360 h 923747"/>
                <a:gd name="connsiteX3-51" fmla="*/ 2964363 w 3640627"/>
                <a:gd name="connsiteY3-52" fmla="*/ 0 h 923747"/>
                <a:gd name="connsiteX4-53" fmla="*/ 3640627 w 3640627"/>
                <a:gd name="connsiteY4-54" fmla="*/ 197946 h 923747"/>
                <a:gd name="connsiteX5-55" fmla="*/ 3195282 w 3640627"/>
                <a:gd name="connsiteY5-56" fmla="*/ 461874 h 923747"/>
                <a:gd name="connsiteX6-57" fmla="*/ 2980857 w 3640627"/>
                <a:gd name="connsiteY6-58" fmla="*/ 379396 h 923747"/>
                <a:gd name="connsiteX7-59" fmla="*/ 1826259 w 3640627"/>
                <a:gd name="connsiteY7-60" fmla="*/ 923747 h 923747"/>
                <a:gd name="connsiteX8-61" fmla="*/ 690067 w 3640627"/>
                <a:gd name="connsiteY8-62" fmla="*/ 412387 h 923747"/>
                <a:gd name="connsiteX9-63" fmla="*/ 523214 w 3640627"/>
                <a:gd name="connsiteY9-64" fmla="*/ 482971 h 923747"/>
                <a:gd name="connsiteX10-65" fmla="*/ 0 w 3640627"/>
                <a:gd name="connsiteY10-66" fmla="*/ 242051 h 923747"/>
                <a:gd name="connsiteX0-67" fmla="*/ 0 w 3640627"/>
                <a:gd name="connsiteY0-68" fmla="*/ 242051 h 946755"/>
                <a:gd name="connsiteX1-69" fmla="*/ 655168 w 3640627"/>
                <a:gd name="connsiteY1-70" fmla="*/ 16495 h 946755"/>
                <a:gd name="connsiteX2-71" fmla="*/ 1809765 w 3640627"/>
                <a:gd name="connsiteY2-72" fmla="*/ 511360 h 946755"/>
                <a:gd name="connsiteX3-73" fmla="*/ 2964363 w 3640627"/>
                <a:gd name="connsiteY3-74" fmla="*/ 0 h 946755"/>
                <a:gd name="connsiteX4-75" fmla="*/ 3640627 w 3640627"/>
                <a:gd name="connsiteY4-76" fmla="*/ 197946 h 946755"/>
                <a:gd name="connsiteX5-77" fmla="*/ 3195282 w 3640627"/>
                <a:gd name="connsiteY5-78" fmla="*/ 461874 h 946755"/>
                <a:gd name="connsiteX6-79" fmla="*/ 2980857 w 3640627"/>
                <a:gd name="connsiteY6-80" fmla="*/ 379396 h 946755"/>
                <a:gd name="connsiteX7-81" fmla="*/ 1876873 w 3640627"/>
                <a:gd name="connsiteY7-82" fmla="*/ 946755 h 946755"/>
                <a:gd name="connsiteX8-83" fmla="*/ 690067 w 3640627"/>
                <a:gd name="connsiteY8-84" fmla="*/ 412387 h 946755"/>
                <a:gd name="connsiteX9-85" fmla="*/ 523214 w 3640627"/>
                <a:gd name="connsiteY9-86" fmla="*/ 482971 h 946755"/>
                <a:gd name="connsiteX10-87" fmla="*/ 0 w 3640627"/>
                <a:gd name="connsiteY10-88" fmla="*/ 242051 h 946755"/>
                <a:gd name="connsiteX0-89" fmla="*/ 0 w 3640627"/>
                <a:gd name="connsiteY0-90" fmla="*/ 242051 h 946755"/>
                <a:gd name="connsiteX1-91" fmla="*/ 655168 w 3640627"/>
                <a:gd name="connsiteY1-92" fmla="*/ 16495 h 946755"/>
                <a:gd name="connsiteX2-93" fmla="*/ 1855778 w 3640627"/>
                <a:gd name="connsiteY2-94" fmla="*/ 534367 h 946755"/>
                <a:gd name="connsiteX3-95" fmla="*/ 2964363 w 3640627"/>
                <a:gd name="connsiteY3-96" fmla="*/ 0 h 946755"/>
                <a:gd name="connsiteX4-97" fmla="*/ 3640627 w 3640627"/>
                <a:gd name="connsiteY4-98" fmla="*/ 197946 h 946755"/>
                <a:gd name="connsiteX5-99" fmla="*/ 3195282 w 3640627"/>
                <a:gd name="connsiteY5-100" fmla="*/ 461874 h 946755"/>
                <a:gd name="connsiteX6-101" fmla="*/ 2980857 w 3640627"/>
                <a:gd name="connsiteY6-102" fmla="*/ 379396 h 946755"/>
                <a:gd name="connsiteX7-103" fmla="*/ 1876873 w 3640627"/>
                <a:gd name="connsiteY7-104" fmla="*/ 946755 h 946755"/>
                <a:gd name="connsiteX8-105" fmla="*/ 690067 w 3640627"/>
                <a:gd name="connsiteY8-106" fmla="*/ 412387 h 946755"/>
                <a:gd name="connsiteX9-107" fmla="*/ 523214 w 3640627"/>
                <a:gd name="connsiteY9-108" fmla="*/ 482971 h 946755"/>
                <a:gd name="connsiteX10-109" fmla="*/ 0 w 3640627"/>
                <a:gd name="connsiteY10-110" fmla="*/ 242051 h 946755"/>
                <a:gd name="connsiteX0-111" fmla="*/ 0 w 3640627"/>
                <a:gd name="connsiteY0-112" fmla="*/ 242051 h 946755"/>
                <a:gd name="connsiteX1-113" fmla="*/ 655168 w 3640627"/>
                <a:gd name="connsiteY1-114" fmla="*/ 16495 h 946755"/>
                <a:gd name="connsiteX2-115" fmla="*/ 1855778 w 3640627"/>
                <a:gd name="connsiteY2-116" fmla="*/ 534367 h 946755"/>
                <a:gd name="connsiteX3-117" fmla="*/ 2964363 w 3640627"/>
                <a:gd name="connsiteY3-118" fmla="*/ 0 h 946755"/>
                <a:gd name="connsiteX4-119" fmla="*/ 3640627 w 3640627"/>
                <a:gd name="connsiteY4-120" fmla="*/ 197946 h 946755"/>
                <a:gd name="connsiteX5-121" fmla="*/ 3195282 w 3640627"/>
                <a:gd name="connsiteY5-122" fmla="*/ 461874 h 946755"/>
                <a:gd name="connsiteX6-123" fmla="*/ 3008465 w 3640627"/>
                <a:gd name="connsiteY6-124" fmla="*/ 402404 h 946755"/>
                <a:gd name="connsiteX7-125" fmla="*/ 1876873 w 3640627"/>
                <a:gd name="connsiteY7-126" fmla="*/ 946755 h 946755"/>
                <a:gd name="connsiteX8-127" fmla="*/ 690067 w 3640627"/>
                <a:gd name="connsiteY8-128" fmla="*/ 412387 h 946755"/>
                <a:gd name="connsiteX9-129" fmla="*/ 523214 w 3640627"/>
                <a:gd name="connsiteY9-130" fmla="*/ 482971 h 946755"/>
                <a:gd name="connsiteX10-131" fmla="*/ 0 w 3640627"/>
                <a:gd name="connsiteY10-132" fmla="*/ 242051 h 946755"/>
                <a:gd name="connsiteX0-133" fmla="*/ 0 w 3723451"/>
                <a:gd name="connsiteY0-134" fmla="*/ 242051 h 946755"/>
                <a:gd name="connsiteX1-135" fmla="*/ 655168 w 3723451"/>
                <a:gd name="connsiteY1-136" fmla="*/ 16495 h 946755"/>
                <a:gd name="connsiteX2-137" fmla="*/ 1855778 w 3723451"/>
                <a:gd name="connsiteY2-138" fmla="*/ 534367 h 946755"/>
                <a:gd name="connsiteX3-139" fmla="*/ 2964363 w 3723451"/>
                <a:gd name="connsiteY3-140" fmla="*/ 0 h 946755"/>
                <a:gd name="connsiteX4-141" fmla="*/ 3723451 w 3723451"/>
                <a:gd name="connsiteY4-142" fmla="*/ 220954 h 946755"/>
                <a:gd name="connsiteX5-143" fmla="*/ 3195282 w 3723451"/>
                <a:gd name="connsiteY5-144" fmla="*/ 461874 h 946755"/>
                <a:gd name="connsiteX6-145" fmla="*/ 3008465 w 3723451"/>
                <a:gd name="connsiteY6-146" fmla="*/ 402404 h 946755"/>
                <a:gd name="connsiteX7-147" fmla="*/ 1876873 w 3723451"/>
                <a:gd name="connsiteY7-148" fmla="*/ 946755 h 946755"/>
                <a:gd name="connsiteX8-149" fmla="*/ 690067 w 3723451"/>
                <a:gd name="connsiteY8-150" fmla="*/ 412387 h 946755"/>
                <a:gd name="connsiteX9-151" fmla="*/ 523214 w 3723451"/>
                <a:gd name="connsiteY9-152" fmla="*/ 482971 h 946755"/>
                <a:gd name="connsiteX10-153" fmla="*/ 0 w 3723451"/>
                <a:gd name="connsiteY10-154" fmla="*/ 242051 h 946755"/>
                <a:gd name="connsiteX0-155" fmla="*/ 0 w 3723451"/>
                <a:gd name="connsiteY0-156" fmla="*/ 228246 h 932950"/>
                <a:gd name="connsiteX1-157" fmla="*/ 655168 w 3723451"/>
                <a:gd name="connsiteY1-158" fmla="*/ 2690 h 932950"/>
                <a:gd name="connsiteX2-159" fmla="*/ 1855778 w 3723451"/>
                <a:gd name="connsiteY2-160" fmla="*/ 520562 h 932950"/>
                <a:gd name="connsiteX3-161" fmla="*/ 3001174 w 3723451"/>
                <a:gd name="connsiteY3-162" fmla="*/ 0 h 932950"/>
                <a:gd name="connsiteX4-163" fmla="*/ 3723451 w 3723451"/>
                <a:gd name="connsiteY4-164" fmla="*/ 207149 h 932950"/>
                <a:gd name="connsiteX5-165" fmla="*/ 3195282 w 3723451"/>
                <a:gd name="connsiteY5-166" fmla="*/ 448069 h 932950"/>
                <a:gd name="connsiteX6-167" fmla="*/ 3008465 w 3723451"/>
                <a:gd name="connsiteY6-168" fmla="*/ 388599 h 932950"/>
                <a:gd name="connsiteX7-169" fmla="*/ 1876873 w 3723451"/>
                <a:gd name="connsiteY7-170" fmla="*/ 932950 h 932950"/>
                <a:gd name="connsiteX8-171" fmla="*/ 690067 w 3723451"/>
                <a:gd name="connsiteY8-172" fmla="*/ 398582 h 932950"/>
                <a:gd name="connsiteX9-173" fmla="*/ 523214 w 3723451"/>
                <a:gd name="connsiteY9-174" fmla="*/ 469166 h 932950"/>
                <a:gd name="connsiteX10-175" fmla="*/ 0 w 3723451"/>
                <a:gd name="connsiteY10-176" fmla="*/ 228246 h 932950"/>
                <a:gd name="connsiteX0-177" fmla="*/ 0 w 3723451"/>
                <a:gd name="connsiteY0-178" fmla="*/ 228246 h 932950"/>
                <a:gd name="connsiteX1-179" fmla="*/ 655168 w 3723451"/>
                <a:gd name="connsiteY1-180" fmla="*/ 2690 h 932950"/>
                <a:gd name="connsiteX2-181" fmla="*/ 1855778 w 3723451"/>
                <a:gd name="connsiteY2-182" fmla="*/ 520562 h 932950"/>
                <a:gd name="connsiteX3-183" fmla="*/ 3001174 w 3723451"/>
                <a:gd name="connsiteY3-184" fmla="*/ 0 h 932950"/>
                <a:gd name="connsiteX4-185" fmla="*/ 3723451 w 3723451"/>
                <a:gd name="connsiteY4-186" fmla="*/ 207149 h 932950"/>
                <a:gd name="connsiteX5-187" fmla="*/ 3195282 w 3723451"/>
                <a:gd name="connsiteY5-188" fmla="*/ 448069 h 932950"/>
                <a:gd name="connsiteX6-189" fmla="*/ 3013067 w 3723451"/>
                <a:gd name="connsiteY6-190" fmla="*/ 393200 h 932950"/>
                <a:gd name="connsiteX7-191" fmla="*/ 1876873 w 3723451"/>
                <a:gd name="connsiteY7-192" fmla="*/ 932950 h 932950"/>
                <a:gd name="connsiteX8-193" fmla="*/ 690067 w 3723451"/>
                <a:gd name="connsiteY8-194" fmla="*/ 398582 h 932950"/>
                <a:gd name="connsiteX9-195" fmla="*/ 523214 w 3723451"/>
                <a:gd name="connsiteY9-196" fmla="*/ 469166 h 932950"/>
                <a:gd name="connsiteX10-197" fmla="*/ 0 w 3723451"/>
                <a:gd name="connsiteY10-198" fmla="*/ 228246 h 932950"/>
                <a:gd name="connsiteX0-199" fmla="*/ 0 w 3723451"/>
                <a:gd name="connsiteY0-200" fmla="*/ 228246 h 932950"/>
                <a:gd name="connsiteX1-201" fmla="*/ 655168 w 3723451"/>
                <a:gd name="connsiteY1-202" fmla="*/ 2690 h 932950"/>
                <a:gd name="connsiteX2-203" fmla="*/ 1855778 w 3723451"/>
                <a:gd name="connsiteY2-204" fmla="*/ 520562 h 932950"/>
                <a:gd name="connsiteX3-205" fmla="*/ 3001174 w 3723451"/>
                <a:gd name="connsiteY3-206" fmla="*/ 0 h 932950"/>
                <a:gd name="connsiteX4-207" fmla="*/ 3723451 w 3723451"/>
                <a:gd name="connsiteY4-208" fmla="*/ 207149 h 932950"/>
                <a:gd name="connsiteX5-209" fmla="*/ 3186079 w 3723451"/>
                <a:gd name="connsiteY5-210" fmla="*/ 461874 h 932950"/>
                <a:gd name="connsiteX6-211" fmla="*/ 3013067 w 3723451"/>
                <a:gd name="connsiteY6-212" fmla="*/ 393200 h 932950"/>
                <a:gd name="connsiteX7-213" fmla="*/ 1876873 w 3723451"/>
                <a:gd name="connsiteY7-214" fmla="*/ 932950 h 932950"/>
                <a:gd name="connsiteX8-215" fmla="*/ 690067 w 3723451"/>
                <a:gd name="connsiteY8-216" fmla="*/ 398582 h 932950"/>
                <a:gd name="connsiteX9-217" fmla="*/ 523214 w 3723451"/>
                <a:gd name="connsiteY9-218" fmla="*/ 469166 h 932950"/>
                <a:gd name="connsiteX10-219" fmla="*/ 0 w 3723451"/>
                <a:gd name="connsiteY10-220" fmla="*/ 228246 h 932950"/>
                <a:gd name="connsiteX0-221" fmla="*/ 0 w 3723451"/>
                <a:gd name="connsiteY0-222" fmla="*/ 228246 h 932950"/>
                <a:gd name="connsiteX1-223" fmla="*/ 655168 w 3723451"/>
                <a:gd name="connsiteY1-224" fmla="*/ 2690 h 932950"/>
                <a:gd name="connsiteX2-225" fmla="*/ 1855778 w 3723451"/>
                <a:gd name="connsiteY2-226" fmla="*/ 520562 h 932950"/>
                <a:gd name="connsiteX3-227" fmla="*/ 3001174 w 3723451"/>
                <a:gd name="connsiteY3-228" fmla="*/ 0 h 932950"/>
                <a:gd name="connsiteX4-229" fmla="*/ 3723451 w 3723451"/>
                <a:gd name="connsiteY4-230" fmla="*/ 207149 h 932950"/>
                <a:gd name="connsiteX5-231" fmla="*/ 3186079 w 3723451"/>
                <a:gd name="connsiteY5-232" fmla="*/ 461874 h 932950"/>
                <a:gd name="connsiteX6-233" fmla="*/ 3013067 w 3723451"/>
                <a:gd name="connsiteY6-234" fmla="*/ 393200 h 932950"/>
                <a:gd name="connsiteX7-235" fmla="*/ 1876873 w 3723451"/>
                <a:gd name="connsiteY7-236" fmla="*/ 932950 h 932950"/>
                <a:gd name="connsiteX8-237" fmla="*/ 711613 w 3723451"/>
                <a:gd name="connsiteY8-238" fmla="*/ 413055 h 932950"/>
                <a:gd name="connsiteX9-239" fmla="*/ 523214 w 3723451"/>
                <a:gd name="connsiteY9-240" fmla="*/ 469166 h 932950"/>
                <a:gd name="connsiteX10-241" fmla="*/ 0 w 3723451"/>
                <a:gd name="connsiteY10-242" fmla="*/ 228246 h 932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3723451" h="932950">
                  <a:moveTo>
                    <a:pt x="0" y="228246"/>
                  </a:moveTo>
                  <a:lnTo>
                    <a:pt x="655168" y="2690"/>
                  </a:lnTo>
                  <a:lnTo>
                    <a:pt x="1855778" y="520562"/>
                  </a:lnTo>
                  <a:lnTo>
                    <a:pt x="3001174" y="0"/>
                  </a:lnTo>
                  <a:lnTo>
                    <a:pt x="3723451" y="207149"/>
                  </a:lnTo>
                  <a:lnTo>
                    <a:pt x="3186079" y="461874"/>
                  </a:lnTo>
                  <a:lnTo>
                    <a:pt x="3013067" y="393200"/>
                  </a:lnTo>
                  <a:lnTo>
                    <a:pt x="1876873" y="932950"/>
                  </a:lnTo>
                  <a:lnTo>
                    <a:pt x="711613" y="413055"/>
                  </a:lnTo>
                  <a:lnTo>
                    <a:pt x="523214" y="469166"/>
                  </a:lnTo>
                  <a:lnTo>
                    <a:pt x="0" y="22824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7" name="Freeform 286"/>
            <p:cNvSpPr/>
            <p:nvPr/>
          </p:nvSpPr>
          <p:spPr bwMode="auto">
            <a:xfrm>
              <a:off x="2536889" y="1728599"/>
              <a:ext cx="244057" cy="97568"/>
            </a:xfrm>
            <a:custGeom>
              <a:avLst/>
              <a:gdLst>
                <a:gd name="connsiteX0" fmla="*/ 55216 w 1421812"/>
                <a:gd name="connsiteY0" fmla="*/ 0 h 800665"/>
                <a:gd name="connsiteX1" fmla="*/ 1421812 w 1421812"/>
                <a:gd name="connsiteY1" fmla="*/ 625807 h 800665"/>
                <a:gd name="connsiteX2" fmla="*/ 947874 w 1421812"/>
                <a:gd name="connsiteY2" fmla="*/ 800665 h 800665"/>
                <a:gd name="connsiteX3" fmla="*/ 50614 w 1421812"/>
                <a:gd name="connsiteY3" fmla="*/ 404934 h 800665"/>
                <a:gd name="connsiteX4" fmla="*/ 0 w 1421812"/>
                <a:gd name="connsiteY4" fmla="*/ 404934 h 800665"/>
                <a:gd name="connsiteX5" fmla="*/ 55216 w 1421812"/>
                <a:gd name="connsiteY5" fmla="*/ 0 h 800665"/>
                <a:gd name="connsiteX0-1" fmla="*/ 4602 w 1371198"/>
                <a:gd name="connsiteY0-2" fmla="*/ 0 h 800665"/>
                <a:gd name="connsiteX1-3" fmla="*/ 1371198 w 1371198"/>
                <a:gd name="connsiteY1-4" fmla="*/ 625807 h 800665"/>
                <a:gd name="connsiteX2-5" fmla="*/ 897260 w 1371198"/>
                <a:gd name="connsiteY2-6" fmla="*/ 800665 h 800665"/>
                <a:gd name="connsiteX3-7" fmla="*/ 0 w 1371198"/>
                <a:gd name="connsiteY3-8" fmla="*/ 404934 h 800665"/>
                <a:gd name="connsiteX4-9" fmla="*/ 4602 w 1371198"/>
                <a:gd name="connsiteY4-10" fmla="*/ 0 h 800665"/>
                <a:gd name="connsiteX0-11" fmla="*/ 0 w 1366596"/>
                <a:gd name="connsiteY0-12" fmla="*/ 0 h 800665"/>
                <a:gd name="connsiteX1-13" fmla="*/ 1366596 w 1366596"/>
                <a:gd name="connsiteY1-14" fmla="*/ 625807 h 800665"/>
                <a:gd name="connsiteX2-15" fmla="*/ 892658 w 1366596"/>
                <a:gd name="connsiteY2-16" fmla="*/ 800665 h 800665"/>
                <a:gd name="connsiteX3-17" fmla="*/ 4601 w 1366596"/>
                <a:gd name="connsiteY3-18" fmla="*/ 427942 h 800665"/>
                <a:gd name="connsiteX4-19" fmla="*/ 0 w 1366596"/>
                <a:gd name="connsiteY4-20" fmla="*/ 0 h 800665"/>
                <a:gd name="connsiteX0-21" fmla="*/ 0 w 1366596"/>
                <a:gd name="connsiteY0-22" fmla="*/ 0 h 800665"/>
                <a:gd name="connsiteX1-23" fmla="*/ 1366596 w 1366596"/>
                <a:gd name="connsiteY1-24" fmla="*/ 625807 h 800665"/>
                <a:gd name="connsiteX2-25" fmla="*/ 892658 w 1366596"/>
                <a:gd name="connsiteY2-26" fmla="*/ 800665 h 800665"/>
                <a:gd name="connsiteX3-27" fmla="*/ 4601 w 1366596"/>
                <a:gd name="connsiteY3-28" fmla="*/ 427942 h 800665"/>
                <a:gd name="connsiteX4-29" fmla="*/ 0 w 1366596"/>
                <a:gd name="connsiteY4-30" fmla="*/ 0 h 800665"/>
                <a:gd name="connsiteX0-31" fmla="*/ 0 w 1366596"/>
                <a:gd name="connsiteY0-32" fmla="*/ 0 h 800665"/>
                <a:gd name="connsiteX1-33" fmla="*/ 1366596 w 1366596"/>
                <a:gd name="connsiteY1-34" fmla="*/ 625807 h 800665"/>
                <a:gd name="connsiteX2-35" fmla="*/ 892658 w 1366596"/>
                <a:gd name="connsiteY2-36" fmla="*/ 800665 h 800665"/>
                <a:gd name="connsiteX3-37" fmla="*/ 4601 w 1366596"/>
                <a:gd name="connsiteY3-38" fmla="*/ 427942 h 800665"/>
                <a:gd name="connsiteX4-39" fmla="*/ 0 w 1366596"/>
                <a:gd name="connsiteY4-40" fmla="*/ 0 h 800665"/>
                <a:gd name="connsiteX0-41" fmla="*/ 0 w 1366596"/>
                <a:gd name="connsiteY0-42" fmla="*/ 0 h 809868"/>
                <a:gd name="connsiteX1-43" fmla="*/ 1366596 w 1366596"/>
                <a:gd name="connsiteY1-44" fmla="*/ 625807 h 809868"/>
                <a:gd name="connsiteX2-45" fmla="*/ 865050 w 1366596"/>
                <a:gd name="connsiteY2-46" fmla="*/ 809868 h 809868"/>
                <a:gd name="connsiteX3-47" fmla="*/ 4601 w 1366596"/>
                <a:gd name="connsiteY3-48" fmla="*/ 427942 h 809868"/>
                <a:gd name="connsiteX4-49" fmla="*/ 0 w 1366596"/>
                <a:gd name="connsiteY4-50" fmla="*/ 0 h 8098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66596" h="809868">
                  <a:moveTo>
                    <a:pt x="0" y="0"/>
                  </a:moveTo>
                  <a:lnTo>
                    <a:pt x="1366596" y="625807"/>
                  </a:lnTo>
                  <a:lnTo>
                    <a:pt x="865050" y="809868"/>
                  </a:lnTo>
                  <a:lnTo>
                    <a:pt x="4601" y="427942"/>
                  </a:lnTo>
                  <a:cubicBezTo>
                    <a:pt x="-1535" y="105836"/>
                    <a:pt x="1534" y="142647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8" name="Freeform 287"/>
            <p:cNvSpPr/>
            <p:nvPr/>
          </p:nvSpPr>
          <p:spPr bwMode="auto">
            <a:xfrm>
              <a:off x="2089977" y="1730980"/>
              <a:ext cx="240888" cy="95187"/>
            </a:xfrm>
            <a:custGeom>
              <a:avLst/>
              <a:gdLst>
                <a:gd name="connsiteX0" fmla="*/ 1329786 w 1348191"/>
                <a:gd name="connsiteY0" fmla="*/ 0 h 809869"/>
                <a:gd name="connsiteX1" fmla="*/ 1348191 w 1348191"/>
                <a:gd name="connsiteY1" fmla="*/ 400333 h 809869"/>
                <a:gd name="connsiteX2" fmla="*/ 487742 w 1348191"/>
                <a:gd name="connsiteY2" fmla="*/ 809869 h 809869"/>
                <a:gd name="connsiteX3" fmla="*/ 0 w 1348191"/>
                <a:gd name="connsiteY3" fmla="*/ 630409 h 809869"/>
                <a:gd name="connsiteX4" fmla="*/ 1329786 w 1348191"/>
                <a:gd name="connsiteY4" fmla="*/ 0 h 809869"/>
                <a:gd name="connsiteX0-1" fmla="*/ 1329786 w 1348191"/>
                <a:gd name="connsiteY0-2" fmla="*/ 0 h 791462"/>
                <a:gd name="connsiteX1-3" fmla="*/ 1348191 w 1348191"/>
                <a:gd name="connsiteY1-4" fmla="*/ 381926 h 791462"/>
                <a:gd name="connsiteX2-5" fmla="*/ 487742 w 1348191"/>
                <a:gd name="connsiteY2-6" fmla="*/ 791462 h 791462"/>
                <a:gd name="connsiteX3-7" fmla="*/ 0 w 1348191"/>
                <a:gd name="connsiteY3-8" fmla="*/ 612002 h 791462"/>
                <a:gd name="connsiteX4-9" fmla="*/ 1329786 w 1348191"/>
                <a:gd name="connsiteY4-10" fmla="*/ 0 h 7914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48191" h="791462">
                  <a:moveTo>
                    <a:pt x="1329786" y="0"/>
                  </a:moveTo>
                  <a:lnTo>
                    <a:pt x="1348191" y="381926"/>
                  </a:lnTo>
                  <a:lnTo>
                    <a:pt x="487742" y="791462"/>
                  </a:lnTo>
                  <a:lnTo>
                    <a:pt x="0" y="612002"/>
                  </a:lnTo>
                  <a:lnTo>
                    <a:pt x="132978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cxnSp>
          <p:nvCxnSpPr>
            <p:cNvPr id="289" name="Straight Connector 288"/>
            <p:cNvCxnSpPr>
              <a:endCxn id="284" idx="2"/>
            </p:cNvCxnSpPr>
            <p:nvPr/>
          </p:nvCxnSpPr>
          <p:spPr bwMode="auto">
            <a:xfrm flipH="1" flipV="1">
              <a:off x="1871277" y="1735739"/>
              <a:ext cx="3169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/>
          </p:nvCxnSpPr>
          <p:spPr bwMode="auto">
            <a:xfrm flipH="1" flipV="1">
              <a:off x="2996477" y="1733359"/>
              <a:ext cx="3171" cy="123743"/>
            </a:xfrm>
            <a:prstGeom prst="line">
              <a:avLst/>
            </a:prstGeom>
            <a:ln w="6350" cmpd="sng">
              <a:solidFill>
                <a:schemeClr val="tx1"/>
              </a:solidFill>
            </a:ln>
            <a:effectLst>
              <a:outerShdw blurRad="40005" dist="19939" dir="5400000" algn="tl" rotWithShape="0">
                <a:srgbClr val="000000">
                  <a:alpha val="38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29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23180" y="1876425"/>
            <a:ext cx="1326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管理服务器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16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25" y="822325"/>
            <a:ext cx="7313613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sz="4400" dirty="0" smtClean="0"/>
              <a:t>SNMP protocol: message types</a:t>
            </a:r>
            <a:endParaRPr lang="en-US" sz="4400" dirty="0" smtClean="0"/>
          </a:p>
        </p:txBody>
      </p:sp>
      <p:sp>
        <p:nvSpPr>
          <p:cNvPr id="67699" name="Text Box 115"/>
          <p:cNvSpPr txBox="1">
            <a:spLocks noChangeArrowheads="1"/>
          </p:cNvSpPr>
          <p:nvPr/>
        </p:nvSpPr>
        <p:spPr bwMode="auto">
          <a:xfrm>
            <a:off x="506413" y="1806575"/>
            <a:ext cx="2468562" cy="12001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>
                <a:latin typeface="Arial" panose="020B0604020202020204"/>
                <a:cs typeface="Arial" panose="020B0604020202020204"/>
              </a:rPr>
              <a:t>GetRequest</a:t>
            </a:r>
            <a:endParaRPr lang="en-US">
              <a:latin typeface="Arial" panose="020B0604020202020204"/>
              <a:cs typeface="Arial" panose="020B0604020202020204"/>
            </a:endParaRPr>
          </a:p>
          <a:p>
            <a:pPr algn="r">
              <a:defRPr/>
            </a:pPr>
            <a:r>
              <a:rPr lang="en-US">
                <a:latin typeface="Arial" panose="020B0604020202020204"/>
                <a:cs typeface="Arial" panose="020B0604020202020204"/>
              </a:rPr>
              <a:t>GetNextRequest</a:t>
            </a:r>
            <a:endParaRPr lang="en-US">
              <a:latin typeface="Arial" panose="020B0604020202020204"/>
              <a:cs typeface="Arial" panose="020B0604020202020204"/>
            </a:endParaRPr>
          </a:p>
          <a:p>
            <a:pPr algn="r">
              <a:defRPr/>
            </a:pPr>
            <a:r>
              <a:rPr lang="en-US">
                <a:latin typeface="Arial" panose="020B0604020202020204"/>
                <a:cs typeface="Arial" panose="020B0604020202020204"/>
              </a:rPr>
              <a:t>GetBulkRequest</a:t>
            </a: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00" name="Text Box 116"/>
          <p:cNvSpPr txBox="1">
            <a:spLocks noChangeArrowheads="1"/>
          </p:cNvSpPr>
          <p:nvPr/>
        </p:nvSpPr>
        <p:spPr bwMode="auto">
          <a:xfrm>
            <a:off x="3453732" y="1971675"/>
            <a:ext cx="4816756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dirty="0" smtClean="0">
                <a:latin typeface="Arial" panose="020B0604020202020204"/>
                <a:cs typeface="Arial" panose="020B0604020202020204"/>
              </a:rPr>
              <a:t>manager-</a:t>
            </a:r>
            <a:r>
              <a:rPr lang="en-US" dirty="0">
                <a:latin typeface="Arial" panose="020B0604020202020204"/>
                <a:cs typeface="Arial" panose="020B0604020202020204"/>
              </a:rPr>
              <a:t>to-agent: </a:t>
            </a:r>
            <a:r>
              <a:rPr lang="ja-JP" altLang="en-US" dirty="0">
                <a:latin typeface="Arial" panose="020B0604020202020204"/>
                <a:cs typeface="Arial" panose="020B0604020202020204"/>
              </a:rPr>
              <a:t>“</a:t>
            </a:r>
            <a:r>
              <a:rPr lang="en-US" dirty="0">
                <a:latin typeface="Arial" panose="020B0604020202020204"/>
                <a:cs typeface="Arial" panose="020B0604020202020204"/>
              </a:rPr>
              <a:t>get me data</a:t>
            </a:r>
            <a:r>
              <a:rPr lang="ja-JP" altLang="en-US" dirty="0">
                <a:latin typeface="Arial" panose="020B0604020202020204"/>
                <a:cs typeface="Arial" panose="020B0604020202020204"/>
              </a:rPr>
              <a:t>”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pPr algn="l">
              <a:defRPr/>
            </a:pPr>
            <a:r>
              <a:rPr lang="en-US" dirty="0" smtClean="0">
                <a:latin typeface="Arial" panose="020B0604020202020204"/>
                <a:cs typeface="Arial" panose="020B0604020202020204"/>
              </a:rPr>
              <a:t>(data instance, next data in </a:t>
            </a:r>
            <a:r>
              <a:rPr lang="en-US" dirty="0">
                <a:latin typeface="Arial" panose="020B0604020202020204"/>
                <a:cs typeface="Arial" panose="020B0604020202020204"/>
              </a:rPr>
              <a:t>list, </a:t>
            </a:r>
            <a:r>
              <a:rPr lang="en-US" dirty="0" smtClean="0">
                <a:latin typeface="Arial" panose="020B0604020202020204"/>
                <a:cs typeface="Arial" panose="020B0604020202020204"/>
              </a:rPr>
              <a:t>block of data)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02" name="Text Box 118"/>
          <p:cNvSpPr txBox="1">
            <a:spLocks noChangeArrowheads="1"/>
          </p:cNvSpPr>
          <p:nvPr/>
        </p:nvSpPr>
        <p:spPr bwMode="auto">
          <a:xfrm>
            <a:off x="568325" y="1265238"/>
            <a:ext cx="2419350" cy="5238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sz="2800" u="sng" dirty="0">
                <a:solidFill>
                  <a:srgbClr val="CC0000"/>
                </a:solidFill>
                <a:latin typeface="Arial" panose="020B0604020202020204"/>
                <a:cs typeface="Arial" panose="020B0604020202020204"/>
              </a:rPr>
              <a:t>Message type</a:t>
            </a:r>
            <a:endParaRPr lang="en-US" sz="2800" dirty="0">
              <a:solidFill>
                <a:srgbClr val="CC0000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03" name="Text Box 119"/>
          <p:cNvSpPr txBox="1">
            <a:spLocks noChangeArrowheads="1"/>
          </p:cNvSpPr>
          <p:nvPr/>
        </p:nvSpPr>
        <p:spPr bwMode="auto">
          <a:xfrm>
            <a:off x="3614738" y="1263650"/>
            <a:ext cx="1562100" cy="52387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sz="2800" u="sng" dirty="0">
                <a:solidFill>
                  <a:srgbClr val="CC0000"/>
                </a:solidFill>
                <a:latin typeface="Arial" panose="020B0604020202020204"/>
                <a:cs typeface="Arial" panose="020B0604020202020204"/>
              </a:rPr>
              <a:t>Function</a:t>
            </a:r>
            <a:endParaRPr lang="en-US" sz="2800" dirty="0">
              <a:solidFill>
                <a:srgbClr val="CC0000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04" name="Line 120"/>
          <p:cNvSpPr>
            <a:spLocks noChangeShapeType="1"/>
          </p:cNvSpPr>
          <p:nvPr/>
        </p:nvSpPr>
        <p:spPr bwMode="auto">
          <a:xfrm>
            <a:off x="1330325" y="3081338"/>
            <a:ext cx="5373688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05" name="Text Box 121"/>
          <p:cNvSpPr txBox="1">
            <a:spLocks noChangeArrowheads="1"/>
          </p:cNvSpPr>
          <p:nvPr/>
        </p:nvSpPr>
        <p:spPr bwMode="auto">
          <a:xfrm>
            <a:off x="361950" y="3225800"/>
            <a:ext cx="25781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algn="r">
              <a:defRPr/>
            </a:pPr>
            <a:r>
              <a:rPr lang="en-US">
                <a:latin typeface="Arial" panose="020B0604020202020204"/>
                <a:cs typeface="Arial" panose="020B0604020202020204"/>
              </a:rPr>
              <a:t>InformRequest</a:t>
            </a: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06" name="Text Box 122"/>
          <p:cNvSpPr txBox="1">
            <a:spLocks noChangeArrowheads="1"/>
          </p:cNvSpPr>
          <p:nvPr/>
        </p:nvSpPr>
        <p:spPr bwMode="auto">
          <a:xfrm>
            <a:off x="3537786" y="3240088"/>
            <a:ext cx="4508500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dirty="0" smtClean="0">
                <a:latin typeface="Arial" panose="020B0604020202020204"/>
                <a:cs typeface="Arial" panose="020B0604020202020204"/>
              </a:rPr>
              <a:t>manager-to-manager: </a:t>
            </a:r>
            <a:r>
              <a:rPr lang="en-US" dirty="0">
                <a:latin typeface="Arial" panose="020B0604020202020204"/>
                <a:cs typeface="Arial" panose="020B0604020202020204"/>
              </a:rPr>
              <a:t>here</a:t>
            </a:r>
            <a:r>
              <a:rPr lang="ja-JP" altLang="en-US" dirty="0">
                <a:latin typeface="Arial" panose="020B0604020202020204"/>
                <a:cs typeface="Arial" panose="020B0604020202020204"/>
              </a:rPr>
              <a:t>’</a:t>
            </a:r>
            <a:r>
              <a:rPr lang="en-US" dirty="0">
                <a:latin typeface="Arial" panose="020B0604020202020204"/>
                <a:cs typeface="Arial" panose="020B0604020202020204"/>
              </a:rPr>
              <a:t>s MIB value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07" name="Line 123"/>
          <p:cNvSpPr>
            <a:spLocks noChangeShapeType="1"/>
          </p:cNvSpPr>
          <p:nvPr/>
        </p:nvSpPr>
        <p:spPr bwMode="auto">
          <a:xfrm>
            <a:off x="1363663" y="3797300"/>
            <a:ext cx="5373687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08" name="Text Box 124"/>
          <p:cNvSpPr txBox="1">
            <a:spLocks noChangeArrowheads="1"/>
          </p:cNvSpPr>
          <p:nvPr/>
        </p:nvSpPr>
        <p:spPr bwMode="auto">
          <a:xfrm>
            <a:off x="417513" y="3886200"/>
            <a:ext cx="25781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algn="r">
              <a:defRPr/>
            </a:pPr>
            <a:r>
              <a:rPr lang="en-US">
                <a:latin typeface="Arial" panose="020B0604020202020204"/>
                <a:cs typeface="Arial" panose="020B0604020202020204"/>
              </a:rPr>
              <a:t>SetRequest</a:t>
            </a: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09" name="Text Box 125"/>
          <p:cNvSpPr txBox="1">
            <a:spLocks noChangeArrowheads="1"/>
          </p:cNvSpPr>
          <p:nvPr/>
        </p:nvSpPr>
        <p:spPr bwMode="auto">
          <a:xfrm>
            <a:off x="3557923" y="3921794"/>
            <a:ext cx="4273550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dirty="0" smtClean="0">
                <a:latin typeface="Arial" panose="020B0604020202020204"/>
                <a:cs typeface="Arial" panose="020B0604020202020204"/>
              </a:rPr>
              <a:t>manager-</a:t>
            </a:r>
            <a:r>
              <a:rPr lang="en-US" dirty="0">
                <a:latin typeface="Arial" panose="020B0604020202020204"/>
                <a:cs typeface="Arial" panose="020B0604020202020204"/>
              </a:rPr>
              <a:t>to-agent: set MIB value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10" name="Line 126"/>
          <p:cNvSpPr>
            <a:spLocks noChangeShapeType="1"/>
          </p:cNvSpPr>
          <p:nvPr/>
        </p:nvSpPr>
        <p:spPr bwMode="auto">
          <a:xfrm>
            <a:off x="1327150" y="4491038"/>
            <a:ext cx="5373688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11" name="Text Box 127"/>
          <p:cNvSpPr txBox="1">
            <a:spLocks noChangeArrowheads="1"/>
          </p:cNvSpPr>
          <p:nvPr/>
        </p:nvSpPr>
        <p:spPr bwMode="auto">
          <a:xfrm>
            <a:off x="395288" y="4675188"/>
            <a:ext cx="25781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algn="r">
              <a:defRPr/>
            </a:pPr>
            <a:r>
              <a:rPr lang="en-US">
                <a:latin typeface="Arial" panose="020B0604020202020204"/>
                <a:cs typeface="Arial" panose="020B0604020202020204"/>
              </a:rPr>
              <a:t>Response</a:t>
            </a: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12" name="Text Box 128"/>
          <p:cNvSpPr txBox="1">
            <a:spLocks noChangeArrowheads="1"/>
          </p:cNvSpPr>
          <p:nvPr/>
        </p:nvSpPr>
        <p:spPr bwMode="auto">
          <a:xfrm>
            <a:off x="3516313" y="4578350"/>
            <a:ext cx="4237371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dirty="0">
                <a:latin typeface="Arial" panose="020B0604020202020204"/>
                <a:cs typeface="Arial" panose="020B0604020202020204"/>
              </a:rPr>
              <a:t>Agent-to-</a:t>
            </a:r>
            <a:r>
              <a:rPr lang="en-US" dirty="0" smtClean="0">
                <a:latin typeface="Arial" panose="020B0604020202020204"/>
                <a:cs typeface="Arial" panose="020B0604020202020204"/>
              </a:rPr>
              <a:t>manager: </a:t>
            </a:r>
            <a:r>
              <a:rPr lang="en-US" dirty="0">
                <a:latin typeface="Arial" panose="020B0604020202020204"/>
                <a:cs typeface="Arial" panose="020B0604020202020204"/>
              </a:rPr>
              <a:t>value, response to 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pPr algn="l">
              <a:defRPr/>
            </a:pPr>
            <a:r>
              <a:rPr lang="en-US" dirty="0">
                <a:latin typeface="Arial" panose="020B0604020202020204"/>
                <a:cs typeface="Arial" panose="020B0604020202020204"/>
              </a:rPr>
              <a:t>Request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13" name="Line 129"/>
          <p:cNvSpPr>
            <a:spLocks noChangeShapeType="1"/>
          </p:cNvSpPr>
          <p:nvPr/>
        </p:nvSpPr>
        <p:spPr bwMode="auto">
          <a:xfrm>
            <a:off x="1387475" y="5407025"/>
            <a:ext cx="5373688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14" name="Text Box 130"/>
          <p:cNvSpPr txBox="1">
            <a:spLocks noChangeArrowheads="1"/>
          </p:cNvSpPr>
          <p:nvPr/>
        </p:nvSpPr>
        <p:spPr bwMode="auto">
          <a:xfrm>
            <a:off x="411163" y="5553075"/>
            <a:ext cx="25781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algn="r">
              <a:defRPr/>
            </a:pPr>
            <a:r>
              <a:rPr lang="en-US">
                <a:latin typeface="Arial" panose="020B0604020202020204"/>
                <a:cs typeface="Arial" panose="020B0604020202020204"/>
              </a:rPr>
              <a:t>Trap</a:t>
            </a: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15" name="Line 131"/>
          <p:cNvSpPr>
            <a:spLocks noChangeShapeType="1"/>
          </p:cNvSpPr>
          <p:nvPr/>
        </p:nvSpPr>
        <p:spPr bwMode="auto">
          <a:xfrm>
            <a:off x="3279775" y="1352550"/>
            <a:ext cx="0" cy="4964113"/>
          </a:xfrm>
          <a:prstGeom prst="line">
            <a:avLst/>
          </a:prstGeom>
          <a:noFill/>
          <a:ln w="25400">
            <a:solidFill>
              <a:srgbClr val="CC0000"/>
            </a:solidFill>
            <a:rou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67716" name="Text Box 132"/>
          <p:cNvSpPr txBox="1">
            <a:spLocks noChangeArrowheads="1"/>
          </p:cNvSpPr>
          <p:nvPr/>
        </p:nvSpPr>
        <p:spPr bwMode="auto">
          <a:xfrm>
            <a:off x="3505200" y="5541963"/>
            <a:ext cx="4792663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algn="l">
              <a:defRPr/>
            </a:pPr>
            <a:r>
              <a:rPr lang="en-US" dirty="0">
                <a:latin typeface="Arial" panose="020B0604020202020204"/>
                <a:cs typeface="Arial" panose="020B0604020202020204"/>
              </a:rPr>
              <a:t>Agent-to</a:t>
            </a:r>
            <a:r>
              <a:rPr lang="en-US" dirty="0" smtClean="0">
                <a:latin typeface="Arial" panose="020B0604020202020204"/>
                <a:cs typeface="Arial" panose="020B0604020202020204"/>
              </a:rPr>
              <a:t>-manager: </a:t>
            </a:r>
            <a:r>
              <a:rPr lang="en-US" dirty="0">
                <a:latin typeface="Arial" panose="020B0604020202020204"/>
                <a:cs typeface="Arial" panose="020B0604020202020204"/>
              </a:rPr>
              <a:t>inform manager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pPr algn="l">
              <a:defRPr/>
            </a:pPr>
            <a:r>
              <a:rPr lang="en-US" dirty="0">
                <a:latin typeface="Arial" panose="020B0604020202020204"/>
                <a:cs typeface="Arial" panose="020B0604020202020204"/>
              </a:rPr>
              <a:t>of exceptional event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2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7" name="Picture 1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889000"/>
            <a:ext cx="7769225" cy="173038"/>
          </a:xfrm>
          <a:prstGeom prst="rect">
            <a:avLst/>
          </a:prstGeom>
          <a:noFill/>
          <a:ln>
            <a:noFill/>
          </a:ln>
        </p:spPr>
      </p:pic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>
          <a:xfrm>
            <a:off x="415925" y="219075"/>
            <a:ext cx="7772400" cy="835025"/>
          </a:xfrm>
        </p:spPr>
        <p:txBody>
          <a:bodyPr/>
          <a:lstStyle/>
          <a:p>
            <a:pPr>
              <a:defRPr/>
            </a:pPr>
            <a:r>
              <a:rPr lang="en-US" sz="4400" dirty="0" smtClean="0"/>
              <a:t>SNMP protocol: message formats</a:t>
            </a:r>
            <a:endParaRPr lang="en-US" sz="4400" dirty="0" smtClean="0"/>
          </a:p>
        </p:txBody>
      </p:sp>
      <p:sp>
        <p:nvSpPr>
          <p:cNvPr id="60421" name="Rectangle 1"/>
          <p:cNvSpPr>
            <a:spLocks noChangeArrowheads="1"/>
          </p:cNvSpPr>
          <p:nvPr/>
        </p:nvSpPr>
        <p:spPr bwMode="auto">
          <a:xfrm>
            <a:off x="939392" y="1751775"/>
            <a:ext cx="6943725" cy="1004888"/>
          </a:xfrm>
          <a:prstGeom prst="rect">
            <a:avLst/>
          </a:prstGeom>
          <a:solidFill>
            <a:srgbClr val="006633"/>
          </a:solidFill>
          <a:ln w="9525">
            <a:solidFill>
              <a:schemeClr val="bg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cxnSp>
        <p:nvCxnSpPr>
          <p:cNvPr id="9" name="Straight Connector 3"/>
          <p:cNvCxnSpPr>
            <a:cxnSpLocks noChangeShapeType="1"/>
          </p:cNvCxnSpPr>
          <p:nvPr/>
        </p:nvCxnSpPr>
        <p:spPr bwMode="auto">
          <a:xfrm>
            <a:off x="1856967" y="1756538"/>
            <a:ext cx="0" cy="1020762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sp>
        <p:nvSpPr>
          <p:cNvPr id="60423" name="TextBox 39"/>
          <p:cNvSpPr txBox="1">
            <a:spLocks noChangeArrowheads="1"/>
          </p:cNvSpPr>
          <p:nvPr/>
        </p:nvSpPr>
        <p:spPr bwMode="auto">
          <a:xfrm>
            <a:off x="7386229" y="2110550"/>
            <a:ext cx="496888" cy="26193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pPr>
              <a:lnSpc>
                <a:spcPts val="1200"/>
              </a:lnSpc>
            </a:pPr>
            <a:r>
              <a:rPr lang="en-US" sz="1600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….</a:t>
            </a:r>
            <a:endParaRPr lang="en-US" sz="1600" i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424" name="TextBox 40"/>
          <p:cNvSpPr txBox="1">
            <a:spLocks noChangeArrowheads="1"/>
          </p:cNvSpPr>
          <p:nvPr/>
        </p:nvSpPr>
        <p:spPr bwMode="auto">
          <a:xfrm>
            <a:off x="1152117" y="1778763"/>
            <a:ext cx="584200" cy="9239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PDU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type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(0-3)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cxnSp>
        <p:nvCxnSpPr>
          <p:cNvPr id="20" name="Straight Connector 3"/>
          <p:cNvCxnSpPr>
            <a:cxnSpLocks noChangeShapeType="1"/>
          </p:cNvCxnSpPr>
          <p:nvPr/>
        </p:nvCxnSpPr>
        <p:spPr bwMode="auto">
          <a:xfrm>
            <a:off x="2750729" y="1743838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21" name="Straight Connector 3"/>
          <p:cNvCxnSpPr>
            <a:cxnSpLocks noChangeShapeType="1"/>
          </p:cNvCxnSpPr>
          <p:nvPr/>
        </p:nvCxnSpPr>
        <p:spPr bwMode="auto">
          <a:xfrm>
            <a:off x="3644492" y="1735900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22" name="Straight Connector 3"/>
          <p:cNvCxnSpPr>
            <a:cxnSpLocks noChangeShapeType="1"/>
          </p:cNvCxnSpPr>
          <p:nvPr/>
        </p:nvCxnSpPr>
        <p:spPr bwMode="auto">
          <a:xfrm>
            <a:off x="4546192" y="1758125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23" name="Straight Connector 3"/>
          <p:cNvCxnSpPr>
            <a:cxnSpLocks noChangeShapeType="1"/>
          </p:cNvCxnSpPr>
          <p:nvPr/>
        </p:nvCxnSpPr>
        <p:spPr bwMode="auto">
          <a:xfrm>
            <a:off x="5255804" y="1750188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24" name="Straight Connector 3"/>
          <p:cNvCxnSpPr>
            <a:cxnSpLocks noChangeShapeType="1"/>
          </p:cNvCxnSpPr>
          <p:nvPr/>
        </p:nvCxnSpPr>
        <p:spPr bwMode="auto">
          <a:xfrm>
            <a:off x="5978117" y="1742250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25" name="Straight Connector 3"/>
          <p:cNvCxnSpPr>
            <a:cxnSpLocks noChangeShapeType="1"/>
          </p:cNvCxnSpPr>
          <p:nvPr/>
        </p:nvCxnSpPr>
        <p:spPr bwMode="auto">
          <a:xfrm>
            <a:off x="6681379" y="1734313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26" name="Straight Connector 3"/>
          <p:cNvCxnSpPr>
            <a:cxnSpLocks noChangeShapeType="1"/>
          </p:cNvCxnSpPr>
          <p:nvPr/>
        </p:nvCxnSpPr>
        <p:spPr bwMode="auto">
          <a:xfrm>
            <a:off x="7403692" y="1761300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sp>
        <p:nvSpPr>
          <p:cNvPr id="60432" name="TextBox 40"/>
          <p:cNvSpPr txBox="1">
            <a:spLocks noChangeArrowheads="1"/>
          </p:cNvSpPr>
          <p:nvPr/>
        </p:nvSpPr>
        <p:spPr bwMode="auto">
          <a:xfrm>
            <a:off x="1858554" y="1926400"/>
            <a:ext cx="889000" cy="6461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Request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ID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33" name="TextBox 40"/>
          <p:cNvSpPr txBox="1">
            <a:spLocks noChangeArrowheads="1"/>
          </p:cNvSpPr>
          <p:nvPr/>
        </p:nvSpPr>
        <p:spPr bwMode="auto">
          <a:xfrm>
            <a:off x="2842804" y="1781938"/>
            <a:ext cx="720725" cy="92233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Error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Status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(0-5)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34" name="TextBox 40"/>
          <p:cNvSpPr txBox="1">
            <a:spLocks noChangeArrowheads="1"/>
          </p:cNvSpPr>
          <p:nvPr/>
        </p:nvSpPr>
        <p:spPr bwMode="auto">
          <a:xfrm>
            <a:off x="3774667" y="1929575"/>
            <a:ext cx="647700" cy="6461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Error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Index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35" name="TextBox 40"/>
          <p:cNvSpPr txBox="1">
            <a:spLocks noChangeArrowheads="1"/>
          </p:cNvSpPr>
          <p:nvPr/>
        </p:nvSpPr>
        <p:spPr bwMode="auto">
          <a:xfrm>
            <a:off x="4549367" y="2064513"/>
            <a:ext cx="690562" cy="3683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Name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36" name="TextBox 40"/>
          <p:cNvSpPr txBox="1">
            <a:spLocks noChangeArrowheads="1"/>
          </p:cNvSpPr>
          <p:nvPr/>
        </p:nvSpPr>
        <p:spPr bwMode="auto">
          <a:xfrm>
            <a:off x="5289142" y="2074038"/>
            <a:ext cx="655637" cy="3698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Value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37" name="TextBox 40"/>
          <p:cNvSpPr txBox="1">
            <a:spLocks noChangeArrowheads="1"/>
          </p:cNvSpPr>
          <p:nvPr/>
        </p:nvSpPr>
        <p:spPr bwMode="auto">
          <a:xfrm>
            <a:off x="5984467" y="2074038"/>
            <a:ext cx="688975" cy="3698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Name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38" name="TextBox 40"/>
          <p:cNvSpPr txBox="1">
            <a:spLocks noChangeArrowheads="1"/>
          </p:cNvSpPr>
          <p:nvPr/>
        </p:nvSpPr>
        <p:spPr bwMode="auto">
          <a:xfrm>
            <a:off x="6717892" y="2083563"/>
            <a:ext cx="654050" cy="3698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Value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39" name="Rectangle 1"/>
          <p:cNvSpPr>
            <a:spLocks noChangeArrowheads="1"/>
          </p:cNvSpPr>
          <p:nvPr/>
        </p:nvSpPr>
        <p:spPr bwMode="auto">
          <a:xfrm>
            <a:off x="902879" y="3267838"/>
            <a:ext cx="6943725" cy="1004887"/>
          </a:xfrm>
          <a:prstGeom prst="rect">
            <a:avLst/>
          </a:prstGeom>
          <a:solidFill>
            <a:srgbClr val="006633"/>
          </a:solidFill>
          <a:ln w="9525">
            <a:solidFill>
              <a:schemeClr val="bg1"/>
            </a:solidFill>
            <a:round/>
          </a:ln>
        </p:spPr>
        <p:txBody>
          <a:bodyPr wrap="none"/>
          <a:lstStyle/>
          <a:p>
            <a:endParaRPr lang="en-US"/>
          </a:p>
        </p:txBody>
      </p:sp>
      <p:cxnSp>
        <p:nvCxnSpPr>
          <p:cNvPr id="59" name="Straight Connector 3"/>
          <p:cNvCxnSpPr>
            <a:cxnSpLocks noChangeShapeType="1"/>
          </p:cNvCxnSpPr>
          <p:nvPr/>
        </p:nvCxnSpPr>
        <p:spPr bwMode="auto">
          <a:xfrm>
            <a:off x="1820454" y="3274188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sp>
        <p:nvSpPr>
          <p:cNvPr id="60441" name="TextBox 39"/>
          <p:cNvSpPr txBox="1">
            <a:spLocks noChangeArrowheads="1"/>
          </p:cNvSpPr>
          <p:nvPr/>
        </p:nvSpPr>
        <p:spPr bwMode="auto">
          <a:xfrm>
            <a:off x="7349717" y="3628200"/>
            <a:ext cx="496887" cy="260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pPr>
              <a:lnSpc>
                <a:spcPts val="1200"/>
              </a:lnSpc>
            </a:pPr>
            <a:r>
              <a:rPr lang="en-US" sz="1600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….</a:t>
            </a:r>
            <a:endParaRPr lang="en-US" sz="1600" i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442" name="TextBox 40"/>
          <p:cNvSpPr txBox="1">
            <a:spLocks noChangeArrowheads="1"/>
          </p:cNvSpPr>
          <p:nvPr/>
        </p:nvSpPr>
        <p:spPr bwMode="auto">
          <a:xfrm>
            <a:off x="1115604" y="3296413"/>
            <a:ext cx="584200" cy="92233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PDU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type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4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cxnSp>
        <p:nvCxnSpPr>
          <p:cNvPr id="62" name="Straight Connector 3"/>
          <p:cNvCxnSpPr>
            <a:cxnSpLocks noChangeShapeType="1"/>
          </p:cNvCxnSpPr>
          <p:nvPr/>
        </p:nvCxnSpPr>
        <p:spPr bwMode="auto">
          <a:xfrm>
            <a:off x="2714217" y="3259900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63" name="Straight Connector 3"/>
          <p:cNvCxnSpPr>
            <a:cxnSpLocks noChangeShapeType="1"/>
          </p:cNvCxnSpPr>
          <p:nvPr/>
        </p:nvCxnSpPr>
        <p:spPr bwMode="auto">
          <a:xfrm>
            <a:off x="3433354" y="3258313"/>
            <a:ext cx="0" cy="1020762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64" name="Straight Connector 3"/>
          <p:cNvCxnSpPr>
            <a:cxnSpLocks noChangeShapeType="1"/>
          </p:cNvCxnSpPr>
          <p:nvPr/>
        </p:nvCxnSpPr>
        <p:spPr bwMode="auto">
          <a:xfrm>
            <a:off x="4327117" y="3267838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65" name="Straight Connector 3"/>
          <p:cNvCxnSpPr>
            <a:cxnSpLocks noChangeShapeType="1"/>
          </p:cNvCxnSpPr>
          <p:nvPr/>
        </p:nvCxnSpPr>
        <p:spPr bwMode="auto">
          <a:xfrm>
            <a:off x="5179604" y="3266250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66" name="Straight Connector 3"/>
          <p:cNvCxnSpPr>
            <a:cxnSpLocks noChangeShapeType="1"/>
          </p:cNvCxnSpPr>
          <p:nvPr/>
        </p:nvCxnSpPr>
        <p:spPr bwMode="auto">
          <a:xfrm>
            <a:off x="6013042" y="3258313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67" name="Straight Connector 3"/>
          <p:cNvCxnSpPr>
            <a:cxnSpLocks noChangeShapeType="1"/>
          </p:cNvCxnSpPr>
          <p:nvPr/>
        </p:nvCxnSpPr>
        <p:spPr bwMode="auto">
          <a:xfrm>
            <a:off x="6722654" y="3244025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cxnSp>
        <p:nvCxnSpPr>
          <p:cNvPr id="68" name="Straight Connector 3"/>
          <p:cNvCxnSpPr>
            <a:cxnSpLocks noChangeShapeType="1"/>
          </p:cNvCxnSpPr>
          <p:nvPr/>
        </p:nvCxnSpPr>
        <p:spPr bwMode="auto">
          <a:xfrm>
            <a:off x="7373529" y="3272600"/>
            <a:ext cx="0" cy="1019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</a:ln>
          <a:effectLst/>
        </p:spPr>
      </p:cxnSp>
      <p:sp>
        <p:nvSpPr>
          <p:cNvPr id="60450" name="TextBox 40"/>
          <p:cNvSpPr txBox="1">
            <a:spLocks noChangeArrowheads="1"/>
          </p:cNvSpPr>
          <p:nvPr/>
        </p:nvSpPr>
        <p:spPr bwMode="auto">
          <a:xfrm>
            <a:off x="1788704" y="3578988"/>
            <a:ext cx="954088" cy="33813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6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Enterprise</a:t>
            </a:r>
            <a:endParaRPr lang="en-US" sz="16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51" name="TextBox 40"/>
          <p:cNvSpPr txBox="1">
            <a:spLocks noChangeArrowheads="1"/>
          </p:cNvSpPr>
          <p:nvPr/>
        </p:nvSpPr>
        <p:spPr bwMode="auto">
          <a:xfrm>
            <a:off x="2749142" y="3453575"/>
            <a:ext cx="679450" cy="64611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Agent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Addr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52" name="TextBox 40"/>
          <p:cNvSpPr txBox="1">
            <a:spLocks noChangeArrowheads="1"/>
          </p:cNvSpPr>
          <p:nvPr/>
        </p:nvSpPr>
        <p:spPr bwMode="auto">
          <a:xfrm>
            <a:off x="3563529" y="3317050"/>
            <a:ext cx="595313" cy="92233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Trap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Type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(0-7)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53" name="TextBox 40"/>
          <p:cNvSpPr txBox="1">
            <a:spLocks noChangeArrowheads="1"/>
          </p:cNvSpPr>
          <p:nvPr/>
        </p:nvSpPr>
        <p:spPr bwMode="auto">
          <a:xfrm>
            <a:off x="4330292" y="3458338"/>
            <a:ext cx="847725" cy="6461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Specific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code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54" name="TextBox 40"/>
          <p:cNvSpPr txBox="1">
            <a:spLocks noChangeArrowheads="1"/>
          </p:cNvSpPr>
          <p:nvPr/>
        </p:nvSpPr>
        <p:spPr bwMode="auto">
          <a:xfrm>
            <a:off x="5249454" y="3467863"/>
            <a:ext cx="700088" cy="64611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Time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stamp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55" name="TextBox 40"/>
          <p:cNvSpPr txBox="1">
            <a:spLocks noChangeArrowheads="1"/>
          </p:cNvSpPr>
          <p:nvPr/>
        </p:nvSpPr>
        <p:spPr bwMode="auto">
          <a:xfrm>
            <a:off x="6032092" y="3591688"/>
            <a:ext cx="688975" cy="3683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Name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sp>
        <p:nvSpPr>
          <p:cNvPr id="60456" name="TextBox 40"/>
          <p:cNvSpPr txBox="1">
            <a:spLocks noChangeArrowheads="1"/>
          </p:cNvSpPr>
          <p:nvPr/>
        </p:nvSpPr>
        <p:spPr bwMode="auto">
          <a:xfrm>
            <a:off x="6713129" y="3601213"/>
            <a:ext cx="655638" cy="369887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Arial Narrow" panose="020B0606020202030204" charset="0"/>
                <a:cs typeface="Arial Narrow" panose="020B0606020202030204" charset="0"/>
              </a:rPr>
              <a:t>Value</a:t>
            </a:r>
            <a:endParaRPr lang="en-US" sz="1800">
              <a:solidFill>
                <a:schemeClr val="bg1"/>
              </a:solidFill>
              <a:latin typeface="Arial Narrow" panose="020B0606020202030204" charset="0"/>
              <a:cs typeface="Arial Narrow" panose="020B0606020202030204" charset="0"/>
            </a:endParaRPr>
          </a:p>
        </p:txBody>
      </p:sp>
      <p:cxnSp>
        <p:nvCxnSpPr>
          <p:cNvPr id="34" name="Straight Connector 33"/>
          <p:cNvCxnSpPr/>
          <p:nvPr/>
        </p:nvCxnSpPr>
        <p:spPr bwMode="auto">
          <a:xfrm>
            <a:off x="1836329" y="4482692"/>
            <a:ext cx="4170363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rgbClr val="CC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78" name="Straight Connector 77"/>
          <p:cNvCxnSpPr/>
          <p:nvPr/>
        </p:nvCxnSpPr>
        <p:spPr bwMode="auto">
          <a:xfrm>
            <a:off x="6016217" y="4479517"/>
            <a:ext cx="1817687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rgbClr val="CC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81" name="Straight Connector 80"/>
          <p:cNvCxnSpPr/>
          <p:nvPr/>
        </p:nvCxnSpPr>
        <p:spPr bwMode="auto">
          <a:xfrm>
            <a:off x="1831567" y="1537463"/>
            <a:ext cx="2709862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rgbClr val="CC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83" name="Straight Connector 82"/>
          <p:cNvCxnSpPr/>
          <p:nvPr/>
        </p:nvCxnSpPr>
        <p:spPr bwMode="auto">
          <a:xfrm>
            <a:off x="4533492" y="1553338"/>
            <a:ext cx="3309937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rgbClr val="CC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60461" name="TextBox 68612"/>
          <p:cNvSpPr txBox="1">
            <a:spLocks noChangeArrowheads="1"/>
          </p:cNvSpPr>
          <p:nvPr/>
        </p:nvSpPr>
        <p:spPr bwMode="auto">
          <a:xfrm>
            <a:off x="2401479" y="1345375"/>
            <a:ext cx="1711325" cy="3698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latin typeface="Arial" panose="020B0604020202020204" pitchFamily="34" charset="0"/>
                <a:cs typeface="Arial" panose="020B0604020202020204" pitchFamily="34" charset="0"/>
              </a:rPr>
              <a:t>Get/set header</a:t>
            </a:r>
            <a:endParaRPr lang="en-US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462" name="TextBox 85"/>
          <p:cNvSpPr txBox="1">
            <a:spLocks noChangeArrowheads="1"/>
          </p:cNvSpPr>
          <p:nvPr/>
        </p:nvSpPr>
        <p:spPr bwMode="auto">
          <a:xfrm>
            <a:off x="5104992" y="1342200"/>
            <a:ext cx="2157412" cy="3698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latin typeface="Arial" panose="020B0604020202020204" pitchFamily="34" charset="0"/>
                <a:cs typeface="Arial" panose="020B0604020202020204" pitchFamily="34" charset="0"/>
              </a:rPr>
              <a:t>Variables to get/set</a:t>
            </a:r>
            <a:endParaRPr lang="en-US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463" name="TextBox 87"/>
          <p:cNvSpPr txBox="1">
            <a:spLocks noChangeArrowheads="1"/>
          </p:cNvSpPr>
          <p:nvPr/>
        </p:nvSpPr>
        <p:spPr bwMode="auto">
          <a:xfrm>
            <a:off x="3246029" y="4290604"/>
            <a:ext cx="1433513" cy="368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latin typeface="Arial" panose="020B0604020202020204" pitchFamily="34" charset="0"/>
                <a:cs typeface="Arial" panose="020B0604020202020204" pitchFamily="34" charset="0"/>
              </a:rPr>
              <a:t>Trap header</a:t>
            </a:r>
            <a:endParaRPr lang="en-US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464" name="TextBox 88"/>
          <p:cNvSpPr txBox="1">
            <a:spLocks noChangeArrowheads="1"/>
          </p:cNvSpPr>
          <p:nvPr/>
        </p:nvSpPr>
        <p:spPr bwMode="auto">
          <a:xfrm>
            <a:off x="6282917" y="4279492"/>
            <a:ext cx="1087437" cy="369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latin typeface="Arial" panose="020B0604020202020204" pitchFamily="34" charset="0"/>
                <a:cs typeface="Arial" panose="020B0604020202020204" pitchFamily="34" charset="0"/>
              </a:rPr>
              <a:t>Trap info</a:t>
            </a:r>
            <a:endParaRPr lang="en-US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0" name="Straight Connector 89"/>
          <p:cNvCxnSpPr/>
          <p:nvPr/>
        </p:nvCxnSpPr>
        <p:spPr bwMode="auto">
          <a:xfrm>
            <a:off x="913992" y="5083938"/>
            <a:ext cx="6932612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rgbClr val="CC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60466" name="TextBox 91"/>
          <p:cNvSpPr txBox="1">
            <a:spLocks noChangeArrowheads="1"/>
          </p:cNvSpPr>
          <p:nvPr/>
        </p:nvSpPr>
        <p:spPr bwMode="auto">
          <a:xfrm>
            <a:off x="3641317" y="4896613"/>
            <a:ext cx="1398587" cy="369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charset="0"/>
                <a:ea typeface="MS PGothic" panose="020B0600070205080204" charset="-128"/>
              </a:defRPr>
            </a:lvl9pPr>
          </a:lstStyle>
          <a:p>
            <a:r>
              <a:rPr lang="en-US" sz="1800">
                <a:latin typeface="Arial" panose="020B0604020202020204" pitchFamily="34" charset="0"/>
                <a:cs typeface="Arial" panose="020B0604020202020204" pitchFamily="34" charset="0"/>
              </a:rPr>
              <a:t>SNMP PDU</a:t>
            </a:r>
            <a:endParaRPr lang="en-US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5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5052" y="5708316"/>
            <a:ext cx="6138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More on network management: </a:t>
            </a:r>
            <a:r>
              <a:rPr lang="en-US" dirty="0" smtClean="0"/>
              <a:t>see earlier editions of text!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7" name="Picture 7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866696"/>
            <a:ext cx="4165600" cy="189413"/>
          </a:xfrm>
          <a:prstGeom prst="rect">
            <a:avLst/>
          </a:prstGeom>
          <a:noFill/>
          <a:ln>
            <a:noFill/>
          </a:ln>
        </p:spPr>
      </p:pic>
      <p:sp>
        <p:nvSpPr>
          <p:cNvPr id="2053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68184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sz="4000" dirty="0">
                <a:cs typeface="+mj-cs"/>
              </a:rPr>
              <a:t>Chapter </a:t>
            </a:r>
            <a:r>
              <a:rPr lang="en-US" sz="4000" dirty="0" smtClean="0">
                <a:cs typeface="+mj-cs"/>
              </a:rPr>
              <a:t>5: </a:t>
            </a:r>
            <a:r>
              <a:rPr lang="en-US" sz="3600" dirty="0" smtClean="0">
                <a:cs typeface="+mj-cs"/>
              </a:rPr>
              <a:t>summary</a:t>
            </a:r>
            <a:endParaRPr lang="en-US" sz="3600" dirty="0">
              <a:cs typeface="+mj-cs"/>
            </a:endParaRPr>
          </a:p>
        </p:txBody>
      </p:sp>
      <p:sp>
        <p:nvSpPr>
          <p:cNvPr id="20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0347" y="1199153"/>
            <a:ext cx="8503653" cy="3680326"/>
          </a:xfrm>
        </p:spPr>
        <p:txBody>
          <a:bodyPr/>
          <a:lstStyle/>
          <a:p>
            <a:pPr>
              <a:buFont typeface="Wingdings" panose="05000000000000000000" charset="0"/>
              <a:buNone/>
              <a:defRPr/>
            </a:pPr>
            <a:r>
              <a:rPr lang="en-US" sz="3200" i="1" dirty="0" smtClean="0">
                <a:solidFill>
                  <a:srgbClr val="CC0000"/>
                </a:solidFill>
                <a:cs typeface="+mn-cs"/>
              </a:rPr>
              <a:t>we’ve learned a lot!</a:t>
            </a:r>
            <a:endParaRPr lang="en-US" dirty="0">
              <a:cs typeface="+mn-cs"/>
            </a:endParaRPr>
          </a:p>
          <a:p>
            <a:pPr>
              <a:defRPr/>
            </a:pPr>
            <a:r>
              <a:rPr lang="en-US" dirty="0" smtClean="0">
                <a:cs typeface="+mn-cs"/>
              </a:rPr>
              <a:t>approaches to network control plane</a:t>
            </a:r>
            <a:endParaRPr lang="en-US" dirty="0" smtClean="0">
              <a:cs typeface="+mn-cs"/>
            </a:endParaRPr>
          </a:p>
          <a:p>
            <a:pPr marL="746125" lvl="1" indent="-346075">
              <a:buClr>
                <a:srgbClr val="000090"/>
              </a:buClr>
            </a:pPr>
            <a:r>
              <a:rPr lang="en-US" dirty="0">
                <a:cs typeface="Gill Sans MT" panose="020B0502020104020203"/>
              </a:rPr>
              <a:t>per-router control (traditional)</a:t>
            </a:r>
            <a:endParaRPr lang="en-US" dirty="0">
              <a:cs typeface="Gill Sans MT" panose="020B0502020104020203"/>
            </a:endParaRPr>
          </a:p>
          <a:p>
            <a:pPr marL="746125" lvl="1" indent="-346075">
              <a:buClr>
                <a:srgbClr val="000090"/>
              </a:buClr>
            </a:pPr>
            <a:r>
              <a:rPr lang="en-US" dirty="0">
                <a:cs typeface="Gill Sans MT" panose="020B0502020104020203"/>
              </a:rPr>
              <a:t>logically centralized control (software defined networking</a:t>
            </a:r>
            <a:r>
              <a:rPr lang="en-US" dirty="0" smtClean="0">
                <a:cs typeface="Gill Sans MT" panose="020B0502020104020203"/>
              </a:rPr>
              <a:t>)</a:t>
            </a:r>
            <a:endParaRPr lang="en-US" dirty="0" smtClean="0">
              <a:cs typeface="+mn-cs"/>
            </a:endParaRPr>
          </a:p>
          <a:p>
            <a:pPr>
              <a:defRPr/>
            </a:pPr>
            <a:r>
              <a:rPr lang="en-US" dirty="0" smtClean="0">
                <a:cs typeface="+mn-cs"/>
              </a:rPr>
              <a:t>traditional routing algorithms</a:t>
            </a:r>
            <a:endParaRPr lang="en-US" dirty="0" smtClean="0">
              <a:cs typeface="+mn-cs"/>
            </a:endParaRPr>
          </a:p>
          <a:p>
            <a:pPr lvl="1">
              <a:defRPr/>
            </a:pPr>
            <a:r>
              <a:rPr lang="en-US" dirty="0" smtClean="0">
                <a:cs typeface="+mn-cs"/>
              </a:rPr>
              <a:t>implementation in Internet: OSPF, BGP</a:t>
            </a:r>
            <a:endParaRPr lang="en-US" dirty="0" smtClean="0">
              <a:cs typeface="+mn-cs"/>
            </a:endParaRPr>
          </a:p>
          <a:p>
            <a:pPr>
              <a:defRPr/>
            </a:pPr>
            <a:r>
              <a:rPr lang="en-US" dirty="0" smtClean="0">
                <a:cs typeface="+mn-cs"/>
              </a:rPr>
              <a:t>SDN controllers</a:t>
            </a:r>
            <a:endParaRPr lang="en-US" dirty="0" smtClean="0">
              <a:cs typeface="+mn-cs"/>
            </a:endParaRPr>
          </a:p>
          <a:p>
            <a:pPr lvl="1">
              <a:defRPr/>
            </a:pPr>
            <a:r>
              <a:rPr lang="en-US" dirty="0" smtClean="0">
                <a:cs typeface="+mn-cs"/>
              </a:rPr>
              <a:t>implementation in practice: ODL, ONOS</a:t>
            </a:r>
            <a:endParaRPr lang="en-US" dirty="0" smtClean="0">
              <a:cs typeface="+mn-cs"/>
            </a:endParaRPr>
          </a:p>
          <a:p>
            <a:pPr>
              <a:defRPr/>
            </a:pPr>
            <a:r>
              <a:rPr lang="en-US" dirty="0"/>
              <a:t>Internet Control Message </a:t>
            </a:r>
            <a:r>
              <a:rPr lang="en-US" dirty="0" smtClean="0"/>
              <a:t>Protocol</a:t>
            </a:r>
            <a:endParaRPr lang="en-US" dirty="0">
              <a:cs typeface="+mn-cs"/>
            </a:endParaRPr>
          </a:p>
          <a:p>
            <a:pPr>
              <a:defRPr/>
            </a:pPr>
            <a:r>
              <a:rPr lang="en-US" dirty="0" smtClean="0">
                <a:cs typeface="+mn-cs"/>
              </a:rPr>
              <a:t>network management</a:t>
            </a:r>
            <a:endParaRPr lang="en-US" dirty="0" smtClean="0">
              <a:cs typeface="+mn-cs"/>
            </a:endParaRPr>
          </a:p>
          <a:p>
            <a:pPr marL="0" indent="0">
              <a:buNone/>
              <a:defRPr/>
            </a:pPr>
            <a:endParaRPr lang="en-US" dirty="0"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08530" y="5721690"/>
            <a:ext cx="35447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000099"/>
                </a:solidFill>
              </a:rPr>
              <a:t>next stop:  link layer!</a:t>
            </a:r>
            <a:endParaRPr lang="en-US" sz="2800" i="1" dirty="0">
              <a:solidFill>
                <a:srgbClr val="000099"/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35" name="Picture 75" descr="underline_base"/>
          <p:cNvPicPr>
            <a:picLocks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88" y="847724"/>
            <a:ext cx="6924508" cy="2106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836" name="Group 2"/>
          <p:cNvGrpSpPr/>
          <p:nvPr/>
        </p:nvGrpSpPr>
        <p:grpSpPr bwMode="auto">
          <a:xfrm>
            <a:off x="3200400" y="1406525"/>
            <a:ext cx="3571875" cy="2236788"/>
            <a:chOff x="3162" y="1071"/>
            <a:chExt cx="2250" cy="1409"/>
          </a:xfrm>
        </p:grpSpPr>
        <p:sp>
          <p:nvSpPr>
            <p:cNvPr id="120840" name="Freeform 3"/>
            <p:cNvSpPr/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50"/>
                <a:gd name="T34" fmla="*/ 0 h 1409"/>
                <a:gd name="T35" fmla="*/ 2250 w 2250"/>
                <a:gd name="T36" fmla="*/ 1409 h 140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41" name="Freeform 4"/>
            <p:cNvSpPr/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  <a:gd name="T6" fmla="*/ 0 w 342"/>
                <a:gd name="T7" fmla="*/ 0 h 186"/>
                <a:gd name="T8" fmla="*/ 342 w 342"/>
                <a:gd name="T9" fmla="*/ 186 h 18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42" name="Oval 5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43" name="Line 6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44" name="Line 7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45" name="Rectangle 8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0846" name="Oval 9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47" name="Oval 10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48" name="Line 11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49" name="Line 12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50" name="Rectangle 13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0851" name="Oval 14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52" name="Oval 15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53" name="Line 16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54" name="Line 17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55" name="Rectangle 18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0856" name="Oval 19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57" name="Oval 20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58" name="Line 21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59" name="Line 22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60" name="Rectangle 23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0861" name="Oval 24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62" name="Oval 25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63" name="Line 26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64" name="Line 27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65" name="Rectangle 28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0866" name="Oval 29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67" name="Oval 30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68" name="Line 31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69" name="Line 32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70" name="Rectangle 33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0871" name="Oval 34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72" name="Freeform 35"/>
            <p:cNvSpPr/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  <a:gd name="T6" fmla="*/ 0 w 1"/>
                <a:gd name="T7" fmla="*/ 0 h 522"/>
                <a:gd name="T8" fmla="*/ 1 w 1"/>
                <a:gd name="T9" fmla="*/ 522 h 52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73" name="Freeform 36"/>
            <p:cNvSpPr/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  <a:gd name="T6" fmla="*/ 0 w 1"/>
                <a:gd name="T7" fmla="*/ 0 h 537"/>
                <a:gd name="T8" fmla="*/ 1 w 1"/>
                <a:gd name="T9" fmla="*/ 537 h 53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74" name="Freeform 37"/>
            <p:cNvSpPr/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1993521 h 174"/>
                <a:gd name="T2" fmla="*/ 5035 w 378"/>
                <a:gd name="T3" fmla="*/ 0 h 174"/>
                <a:gd name="T4" fmla="*/ 0 60000 65536"/>
                <a:gd name="T5" fmla="*/ 0 60000 65536"/>
                <a:gd name="T6" fmla="*/ 0 w 378"/>
                <a:gd name="T7" fmla="*/ 0 h 174"/>
                <a:gd name="T8" fmla="*/ 378 w 378"/>
                <a:gd name="T9" fmla="*/ 174 h 17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75" name="Freeform 38"/>
            <p:cNvSpPr/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  <a:gd name="T6" fmla="*/ 0 w 366"/>
                <a:gd name="T7" fmla="*/ 0 h 270"/>
                <a:gd name="T8" fmla="*/ 366 w 366"/>
                <a:gd name="T9" fmla="*/ 270 h 27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76" name="Freeform 39"/>
            <p:cNvSpPr/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77" name="Freeform 40"/>
            <p:cNvSpPr/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  <a:gd name="T6" fmla="*/ 0 w 276"/>
                <a:gd name="T7" fmla="*/ 0 h 264"/>
                <a:gd name="T8" fmla="*/ 276 w 276"/>
                <a:gd name="T9" fmla="*/ 264 h 26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78" name="Freeform 41"/>
            <p:cNvSpPr/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  <a:gd name="T6" fmla="*/ 0 w 366"/>
                <a:gd name="T7" fmla="*/ 0 h 1"/>
                <a:gd name="T8" fmla="*/ 366 w 36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79" name="Freeform 42"/>
            <p:cNvSpPr/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  <a:gd name="T6" fmla="*/ 0 w 396"/>
                <a:gd name="T7" fmla="*/ 0 h 267"/>
                <a:gd name="T8" fmla="*/ 396 w 396"/>
                <a:gd name="T9" fmla="*/ 267 h 267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880" name="Freeform 43"/>
            <p:cNvSpPr/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  <a:gd name="T6" fmla="*/ 0 w 1110"/>
                <a:gd name="T7" fmla="*/ 0 h 645"/>
                <a:gd name="T8" fmla="*/ 1110 w 1110"/>
                <a:gd name="T9" fmla="*/ 645 h 64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0881" name="Group 44"/>
            <p:cNvGrpSpPr/>
            <p:nvPr/>
          </p:nvGrpSpPr>
          <p:grpSpPr bwMode="auto">
            <a:xfrm>
              <a:off x="3287" y="1744"/>
              <a:ext cx="205" cy="250"/>
              <a:chOff x="2954" y="2425"/>
              <a:chExt cx="208" cy="250"/>
            </a:xfrm>
          </p:grpSpPr>
          <p:sp>
            <p:nvSpPr>
              <p:cNvPr id="120907" name="Rectangle 4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0908" name="Text Box 46"/>
              <p:cNvSpPr txBox="1">
                <a:spLocks noChangeArrowheads="1"/>
              </p:cNvSpPr>
              <p:nvPr/>
            </p:nvSpPr>
            <p:spPr bwMode="auto">
              <a:xfrm>
                <a:off x="2954" y="2425"/>
                <a:ext cx="208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u</a:t>
                </a:r>
                <a:endParaRPr lang="en-US"/>
              </a:p>
            </p:txBody>
          </p:sp>
        </p:grpSp>
        <p:grpSp>
          <p:nvGrpSpPr>
            <p:cNvPr id="120882" name="Group 47"/>
            <p:cNvGrpSpPr/>
            <p:nvPr/>
          </p:nvGrpSpPr>
          <p:grpSpPr bwMode="auto">
            <a:xfrm>
              <a:off x="4461" y="2128"/>
              <a:ext cx="196" cy="250"/>
              <a:chOff x="2958" y="2425"/>
              <a:chExt cx="199" cy="250"/>
            </a:xfrm>
          </p:grpSpPr>
          <p:sp>
            <p:nvSpPr>
              <p:cNvPr id="120905" name="Rectangle 4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0906" name="Text Box 49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y</a:t>
                </a:r>
                <a:endParaRPr lang="en-US"/>
              </a:p>
            </p:txBody>
          </p:sp>
        </p:grpSp>
        <p:grpSp>
          <p:nvGrpSpPr>
            <p:cNvPr id="120883" name="Group 50"/>
            <p:cNvGrpSpPr/>
            <p:nvPr/>
          </p:nvGrpSpPr>
          <p:grpSpPr bwMode="auto">
            <a:xfrm>
              <a:off x="3772" y="2095"/>
              <a:ext cx="212" cy="288"/>
              <a:chOff x="2951" y="2395"/>
              <a:chExt cx="213" cy="288"/>
            </a:xfrm>
          </p:grpSpPr>
          <p:sp>
            <p:nvSpPr>
              <p:cNvPr id="120903" name="Rectangle 5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0904" name="Text Box 52"/>
              <p:cNvSpPr txBox="1">
                <a:spLocks noChangeArrowheads="1"/>
              </p:cNvSpPr>
              <p:nvPr/>
            </p:nvSpPr>
            <p:spPr bwMode="auto">
              <a:xfrm>
                <a:off x="2951" y="2395"/>
                <a:ext cx="21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x</a:t>
                </a:r>
                <a:endParaRPr lang="en-US"/>
              </a:p>
            </p:txBody>
          </p:sp>
        </p:grpSp>
        <p:grpSp>
          <p:nvGrpSpPr>
            <p:cNvPr id="120884" name="Group 53"/>
            <p:cNvGrpSpPr/>
            <p:nvPr/>
          </p:nvGrpSpPr>
          <p:grpSpPr bwMode="auto">
            <a:xfrm>
              <a:off x="4438" y="1438"/>
              <a:ext cx="232" cy="250"/>
              <a:chOff x="2941" y="2425"/>
              <a:chExt cx="235" cy="250"/>
            </a:xfrm>
          </p:grpSpPr>
          <p:sp>
            <p:nvSpPr>
              <p:cNvPr id="120901" name="Rectangle 54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6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0902" name="Text Box 55"/>
              <p:cNvSpPr txBox="1">
                <a:spLocks noChangeArrowheads="1"/>
              </p:cNvSpPr>
              <p:nvPr/>
            </p:nvSpPr>
            <p:spPr bwMode="auto">
              <a:xfrm>
                <a:off x="2941" y="2425"/>
                <a:ext cx="235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w</a:t>
                </a:r>
                <a:endParaRPr lang="en-US"/>
              </a:p>
            </p:txBody>
          </p:sp>
        </p:grpSp>
        <p:grpSp>
          <p:nvGrpSpPr>
            <p:cNvPr id="120885" name="Group 56"/>
            <p:cNvGrpSpPr/>
            <p:nvPr/>
          </p:nvGrpSpPr>
          <p:grpSpPr bwMode="auto">
            <a:xfrm>
              <a:off x="3771" y="1438"/>
              <a:ext cx="196" cy="250"/>
              <a:chOff x="2958" y="2425"/>
              <a:chExt cx="199" cy="250"/>
            </a:xfrm>
          </p:grpSpPr>
          <p:sp>
            <p:nvSpPr>
              <p:cNvPr id="120899" name="Rectangle 57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0900" name="Text Box 58"/>
              <p:cNvSpPr txBox="1">
                <a:spLocks noChangeArrowheads="1"/>
              </p:cNvSpPr>
              <p:nvPr/>
            </p:nvSpPr>
            <p:spPr bwMode="auto">
              <a:xfrm>
                <a:off x="2958" y="2425"/>
                <a:ext cx="199" cy="2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 sz="2000"/>
                  <a:t>v</a:t>
                </a:r>
                <a:endParaRPr lang="en-US"/>
              </a:p>
            </p:txBody>
          </p:sp>
        </p:grpSp>
        <p:grpSp>
          <p:nvGrpSpPr>
            <p:cNvPr id="120886" name="Group 59"/>
            <p:cNvGrpSpPr/>
            <p:nvPr/>
          </p:nvGrpSpPr>
          <p:grpSpPr bwMode="auto">
            <a:xfrm>
              <a:off x="5025" y="1756"/>
              <a:ext cx="212" cy="288"/>
              <a:chOff x="2949" y="2395"/>
              <a:chExt cx="214" cy="288"/>
            </a:xfrm>
          </p:grpSpPr>
          <p:sp>
            <p:nvSpPr>
              <p:cNvPr id="120897" name="Rectangle 60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2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0898" name="Text Box 61"/>
              <p:cNvSpPr txBox="1">
                <a:spLocks noChangeArrowheads="1"/>
              </p:cNvSpPr>
              <p:nvPr/>
            </p:nvSpPr>
            <p:spPr bwMode="auto">
              <a:xfrm>
                <a:off x="2949" y="2395"/>
                <a:ext cx="214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  <a:cs typeface="MS PGothic" panose="020B0600070205080204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charset="-128"/>
                  </a:defRPr>
                </a:lvl9pPr>
              </a:lstStyle>
              <a:p>
                <a:pPr algn="ctr"/>
                <a:r>
                  <a:rPr lang="en-US"/>
                  <a:t>z</a:t>
                </a:r>
                <a:endParaRPr lang="en-US"/>
              </a:p>
            </p:txBody>
          </p:sp>
        </p:grpSp>
        <p:sp>
          <p:nvSpPr>
            <p:cNvPr id="120887" name="Text Box 62"/>
            <p:cNvSpPr txBox="1">
              <a:spLocks noChangeArrowheads="1"/>
            </p:cNvSpPr>
            <p:nvPr/>
          </p:nvSpPr>
          <p:spPr bwMode="auto">
            <a:xfrm>
              <a:off x="3493" y="1568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0888" name="Text Box 63"/>
            <p:cNvSpPr txBox="1">
              <a:spLocks noChangeArrowheads="1"/>
            </p:cNvSpPr>
            <p:nvPr/>
          </p:nvSpPr>
          <p:spPr bwMode="auto">
            <a:xfrm>
              <a:off x="3841" y="1787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0889" name="Text Box 64"/>
            <p:cNvSpPr txBox="1">
              <a:spLocks noChangeArrowheads="1"/>
            </p:cNvSpPr>
            <p:nvPr/>
          </p:nvSpPr>
          <p:spPr bwMode="auto">
            <a:xfrm>
              <a:off x="3406" y="200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20890" name="Text Box 65"/>
            <p:cNvSpPr txBox="1">
              <a:spLocks noChangeArrowheads="1"/>
            </p:cNvSpPr>
            <p:nvPr/>
          </p:nvSpPr>
          <p:spPr bwMode="auto">
            <a:xfrm>
              <a:off x="4225" y="1880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20891" name="Text Box 66"/>
            <p:cNvSpPr txBox="1">
              <a:spLocks noChangeArrowheads="1"/>
            </p:cNvSpPr>
            <p:nvPr/>
          </p:nvSpPr>
          <p:spPr bwMode="auto">
            <a:xfrm>
              <a:off x="4162" y="2234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20892" name="Text Box 67"/>
            <p:cNvSpPr txBox="1">
              <a:spLocks noChangeArrowheads="1"/>
            </p:cNvSpPr>
            <p:nvPr/>
          </p:nvSpPr>
          <p:spPr bwMode="auto">
            <a:xfrm>
              <a:off x="4522" y="180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1</a:t>
              </a:r>
              <a:endParaRPr lang="en-US"/>
            </a:p>
          </p:txBody>
        </p:sp>
        <p:sp>
          <p:nvSpPr>
            <p:cNvPr id="120893" name="Text Box 68"/>
            <p:cNvSpPr txBox="1">
              <a:spLocks noChangeArrowheads="1"/>
            </p:cNvSpPr>
            <p:nvPr/>
          </p:nvSpPr>
          <p:spPr bwMode="auto">
            <a:xfrm>
              <a:off x="4882" y="2069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2</a:t>
              </a:r>
              <a:endParaRPr lang="en-US"/>
            </a:p>
          </p:txBody>
        </p:sp>
        <p:sp>
          <p:nvSpPr>
            <p:cNvPr id="120894" name="Text Box 69"/>
            <p:cNvSpPr txBox="1">
              <a:spLocks noChangeArrowheads="1"/>
            </p:cNvSpPr>
            <p:nvPr/>
          </p:nvSpPr>
          <p:spPr bwMode="auto">
            <a:xfrm>
              <a:off x="4855" y="153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  <p:sp>
          <p:nvSpPr>
            <p:cNvPr id="120895" name="Text Box 70"/>
            <p:cNvSpPr txBox="1">
              <a:spLocks noChangeArrowheads="1"/>
            </p:cNvSpPr>
            <p:nvPr/>
          </p:nvSpPr>
          <p:spPr bwMode="auto">
            <a:xfrm>
              <a:off x="4120" y="1382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3</a:t>
              </a:r>
              <a:endParaRPr lang="en-US"/>
            </a:p>
          </p:txBody>
        </p:sp>
        <p:sp>
          <p:nvSpPr>
            <p:cNvPr id="120896" name="Text Box 71"/>
            <p:cNvSpPr txBox="1">
              <a:spLocks noChangeArrowheads="1"/>
            </p:cNvSpPr>
            <p:nvPr/>
          </p:nvSpPr>
          <p:spPr bwMode="auto">
            <a:xfrm>
              <a:off x="3769" y="1115"/>
              <a:ext cx="196" cy="23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  <a:cs typeface="MS PGothic" panose="020B060007020508020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charset="-128"/>
                </a:defRPr>
              </a:lvl9pPr>
            </a:lstStyle>
            <a:p>
              <a:pPr algn="ctr"/>
              <a:r>
                <a:rPr lang="en-US" sz="1800"/>
                <a:t>5</a:t>
              </a:r>
              <a:endParaRPr lang="en-US"/>
            </a:p>
          </p:txBody>
        </p:sp>
      </p:grpSp>
      <p:sp>
        <p:nvSpPr>
          <p:cNvPr id="120837" name="Text Box 72"/>
          <p:cNvSpPr txBox="1">
            <a:spLocks noChangeArrowheads="1"/>
          </p:cNvSpPr>
          <p:nvPr/>
        </p:nvSpPr>
        <p:spPr bwMode="auto">
          <a:xfrm>
            <a:off x="939800" y="3263900"/>
            <a:ext cx="7397750" cy="14652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eaLnBrk="1" hangingPunct="1"/>
            <a:r>
              <a:rPr lang="en-US" sz="1800"/>
              <a:t>graph: G = (N,E)</a:t>
            </a:r>
            <a:endParaRPr lang="en-US" sz="1800"/>
          </a:p>
          <a:p>
            <a:pPr eaLnBrk="1" hangingPunct="1"/>
            <a:endParaRPr lang="en-US" sz="1800"/>
          </a:p>
          <a:p>
            <a:pPr eaLnBrk="1" hangingPunct="1"/>
            <a:r>
              <a:rPr lang="en-US" sz="1800"/>
              <a:t>N = set of routers = { u, v, w, x, y, z }</a:t>
            </a:r>
            <a:endParaRPr lang="en-US" sz="1800"/>
          </a:p>
          <a:p>
            <a:pPr eaLnBrk="1" hangingPunct="1"/>
            <a:endParaRPr lang="en-US" sz="1800"/>
          </a:p>
          <a:p>
            <a:pPr eaLnBrk="1" hangingPunct="1"/>
            <a:r>
              <a:rPr lang="en-US" sz="1800"/>
              <a:t>E = set of links ={ (u,v), (u,x), (v,x), (v,w), (x,w), (x,y), (w,y), (w,z), (y,z) }</a:t>
            </a:r>
            <a:endParaRPr lang="en-US" sz="1800"/>
          </a:p>
        </p:txBody>
      </p:sp>
      <p:sp>
        <p:nvSpPr>
          <p:cNvPr id="75783" name="Rectangle 73"/>
          <p:cNvSpPr>
            <a:spLocks noGrp="1" noChangeArrowheads="1"/>
          </p:cNvSpPr>
          <p:nvPr>
            <p:ph type="title"/>
          </p:nvPr>
        </p:nvSpPr>
        <p:spPr>
          <a:xfrm>
            <a:off x="533400" y="207963"/>
            <a:ext cx="7772400" cy="796925"/>
          </a:xfrm>
        </p:spPr>
        <p:txBody>
          <a:bodyPr/>
          <a:lstStyle/>
          <a:p>
            <a:pPr>
              <a:defRPr/>
            </a:pPr>
            <a:r>
              <a:rPr lang="en-US" sz="4000" dirty="0" smtClean="0">
                <a:cs typeface="+mj-cs"/>
              </a:rPr>
              <a:t>Graph abstraction of the network</a:t>
            </a:r>
            <a:endParaRPr lang="en-US" sz="4000" dirty="0">
              <a:cs typeface="+mj-cs"/>
            </a:endParaRPr>
          </a:p>
        </p:txBody>
      </p:sp>
      <p:sp>
        <p:nvSpPr>
          <p:cNvPr id="120839" name="Text Box 74"/>
          <p:cNvSpPr txBox="1">
            <a:spLocks noChangeArrowheads="1"/>
          </p:cNvSpPr>
          <p:nvPr/>
        </p:nvSpPr>
        <p:spPr bwMode="auto">
          <a:xfrm>
            <a:off x="1150938" y="5157788"/>
            <a:ext cx="6762750" cy="6413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marL="290830" indent="-29083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800" i="1" dirty="0"/>
              <a:t>aside:</a:t>
            </a:r>
            <a:r>
              <a:rPr lang="en-US" sz="1800" dirty="0"/>
              <a:t> graph abstraction is useful in other network contexts, e.g., </a:t>
            </a:r>
            <a:endParaRPr lang="en-US" sz="1800" dirty="0"/>
          </a:p>
          <a:p>
            <a:r>
              <a:rPr lang="en-US" sz="1800" dirty="0"/>
              <a:t>P2P, where </a:t>
            </a:r>
            <a:r>
              <a:rPr lang="en-US" sz="1800" i="1" dirty="0"/>
              <a:t>N</a:t>
            </a:r>
            <a:r>
              <a:rPr lang="en-US" sz="1800" dirty="0"/>
              <a:t> is set of peers and </a:t>
            </a:r>
            <a:r>
              <a:rPr lang="en-US" sz="1800" i="1" dirty="0"/>
              <a:t>E</a:t>
            </a:r>
            <a:r>
              <a:rPr lang="en-US" sz="1800" dirty="0"/>
              <a:t> is set of TCP connections</a:t>
            </a:r>
            <a:endParaRPr lang="en-US" sz="1800" dirty="0"/>
          </a:p>
        </p:txBody>
      </p:sp>
      <p:sp>
        <p:nvSpPr>
          <p:cNvPr id="7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6154" y="6475895"/>
            <a:ext cx="548655" cy="272319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r>
              <a:rPr lang="en-US" sz="1200" dirty="0" smtClean="0">
                <a:latin typeface="Tahoma" panose="020B0604030504040204" charset="0"/>
              </a:rPr>
              <a:t>5-</a:t>
            </a:r>
            <a:fld id="{8E8C6E93-DF5B-BC4B-80F9-500DED1EEDCC}" type="slidenum">
              <a:rPr lang="en-US" sz="1200" dirty="0" smtClean="0">
                <a:latin typeface="Tahoma" panose="020B0604030504040204" charset="0"/>
              </a:rPr>
            </a:fld>
            <a:endParaRPr lang="en-US" sz="1200" dirty="0">
              <a:latin typeface="Tahoma" panose="020B0604030504040204" charset="0"/>
            </a:endParaRPr>
          </a:p>
        </p:txBody>
      </p:sp>
      <p:sp>
        <p:nvSpPr>
          <p:cNvPr id="7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375496" y="6475081"/>
            <a:ext cx="2177473" cy="241541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  <a:cs typeface="MS PGothic" panose="020B060007020508020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charset="-128"/>
              </a:defRPr>
            </a:lvl9pPr>
          </a:lstStyle>
          <a:p>
            <a:pPr algn="r"/>
            <a:r>
              <a:rPr lang="en-US" sz="1200" dirty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Network </a:t>
            </a:r>
            <a:r>
              <a:rPr lang="en-US" sz="1200" dirty="0" smtClean="0">
                <a:solidFill>
                  <a:srgbClr val="000000"/>
                </a:solidFill>
                <a:latin typeface="Tahoma" panose="020B0604030504040204" charset="0"/>
                <a:cs typeface="Arial" panose="020B0604020202020204" pitchFamily="34" charset="0"/>
              </a:rPr>
              <a:t>Layer: Control Plane</a:t>
            </a:r>
            <a:endParaRPr lang="en-US" sz="1200" dirty="0">
              <a:solidFill>
                <a:srgbClr val="000000"/>
              </a:solidFill>
              <a:latin typeface="Tahoma" panose="020B060403050404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COMMONDATA" val="eyJoZGlkIjoiZGI5ODI4Zjg5ZTA3YzhjMjFlM2U4MTNhMTM5ZTNhOTEifQ==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>
          <a:gsLst>
            <a:gs pos="0">
              <a:schemeClr val="bg1">
                <a:lumMod val="95000"/>
              </a:schemeClr>
            </a:gs>
            <a:gs pos="100000">
              <a:schemeClr val="accent5">
                <a:lumMod val="75000"/>
              </a:schemeClr>
            </a:gs>
          </a:gsLst>
        </a:gradFill>
        <a:ln>
          <a:noFill/>
        </a:ln>
      </a:spPr>
      <a:bodyPr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34688</Words>
  <Application>WPS 演示</Application>
  <PresentationFormat>On-screen Show (4:3)</PresentationFormat>
  <Paragraphs>3247</Paragraphs>
  <Slides>86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86</vt:i4>
      </vt:variant>
    </vt:vector>
  </HeadingPairs>
  <TitlesOfParts>
    <vt:vector size="109" baseType="lpstr">
      <vt:lpstr>Arial</vt:lpstr>
      <vt:lpstr>宋体</vt:lpstr>
      <vt:lpstr>Wingdings</vt:lpstr>
      <vt:lpstr>MS PGothic</vt:lpstr>
      <vt:lpstr>Times New Roman</vt:lpstr>
      <vt:lpstr>Gill Sans MT</vt:lpstr>
      <vt:lpstr>Arial</vt:lpstr>
      <vt:lpstr>Comic Sans MS</vt:lpstr>
      <vt:lpstr>Wingdings</vt:lpstr>
      <vt:lpstr>Tahoma</vt:lpstr>
      <vt:lpstr>Gill Sans MT</vt:lpstr>
      <vt:lpstr>微软雅黑</vt:lpstr>
      <vt:lpstr>Arial Unicode MS</vt:lpstr>
      <vt:lpstr>MS Mincho</vt:lpstr>
      <vt:lpstr>Segoe Print</vt:lpstr>
      <vt:lpstr>ZapfDingbats</vt:lpstr>
      <vt:lpstr>Helvetica</vt:lpstr>
      <vt:lpstr>Calibri</vt:lpstr>
      <vt:lpstr>Calibri</vt:lpstr>
      <vt:lpstr>Gill Sans</vt:lpstr>
      <vt:lpstr>Arial Narrow</vt:lpstr>
      <vt:lpstr>Default Design</vt:lpstr>
      <vt:lpstr>MS_ClipArt_Gallery.2</vt:lpstr>
      <vt:lpstr>PowerPoint 演示文稿</vt:lpstr>
      <vt:lpstr>Chapter 5: network layer control plane</vt:lpstr>
      <vt:lpstr>PowerPoint 演示文稿</vt:lpstr>
      <vt:lpstr>Network-layer functions</vt:lpstr>
      <vt:lpstr>PowerPoint 演示文稿</vt:lpstr>
      <vt:lpstr>PowerPoint 演示文稿</vt:lpstr>
      <vt:lpstr>PowerPoint 演示文稿</vt:lpstr>
      <vt:lpstr>Routing protocols</vt:lpstr>
      <vt:lpstr>Graph abstraction of the network</vt:lpstr>
      <vt:lpstr>Graph abstraction: costs</vt:lpstr>
      <vt:lpstr>Routing algorithm classification</vt:lpstr>
      <vt:lpstr>PowerPoint 演示文稿</vt:lpstr>
      <vt:lpstr>A link-state routing algorithm</vt:lpstr>
      <vt:lpstr>Dijsktra’s algorithm</vt:lpstr>
      <vt:lpstr>PowerPoint 演示文稿</vt:lpstr>
      <vt:lpstr>Dijkstra’s algorithm: another example</vt:lpstr>
      <vt:lpstr>Dijkstra’s algorithm: example (2) </vt:lpstr>
      <vt:lpstr>Dijkstra’s algorithm, discussion</vt:lpstr>
      <vt:lpstr>PowerPoint 演示文稿</vt:lpstr>
      <vt:lpstr>Distance vector algorithm </vt:lpstr>
      <vt:lpstr>Bellman-Ford example </vt:lpstr>
      <vt:lpstr>Distance vector algorithm </vt:lpstr>
      <vt:lpstr>Distance vector algorithm </vt:lpstr>
      <vt:lpstr>Distance vector algorithm </vt:lpstr>
      <vt:lpstr>PowerPoint 演示文稿</vt:lpstr>
      <vt:lpstr>PowerPoint 演示文稿</vt:lpstr>
      <vt:lpstr>Distance vector: link cost changes</vt:lpstr>
      <vt:lpstr>Distance vector: link cost changes</vt:lpstr>
      <vt:lpstr>Comparison of LS and DV algorithms</vt:lpstr>
      <vt:lpstr>PowerPoint 演示文稿</vt:lpstr>
      <vt:lpstr>Making routing scalable</vt:lpstr>
      <vt:lpstr>Internet approach to scalable routing</vt:lpstr>
      <vt:lpstr>Inter-AS tasks</vt:lpstr>
      <vt:lpstr>Interconnected ASes</vt:lpstr>
      <vt:lpstr>Intra-AS Routing</vt:lpstr>
      <vt:lpstr>OSPF (Open Shortest Path First) 开放最短路径优先</vt:lpstr>
      <vt:lpstr>OSPF “advanced” features</vt:lpstr>
      <vt:lpstr>Hierarchical OSPF</vt:lpstr>
      <vt:lpstr>Hierarchical OSPF</vt:lpstr>
      <vt:lpstr>PowerPoint 演示文稿</vt:lpstr>
      <vt:lpstr>Internet inter-AS routing: BGP</vt:lpstr>
      <vt:lpstr>eBGP, iBGP connections</vt:lpstr>
      <vt:lpstr>BGP basics</vt:lpstr>
      <vt:lpstr>Path attributes and BGP routes</vt:lpstr>
      <vt:lpstr>BGP path advertisement</vt:lpstr>
      <vt:lpstr>BGP path advertisement</vt:lpstr>
      <vt:lpstr>BGP messages</vt:lpstr>
      <vt:lpstr>BGP, OSPF, forwarding table entries</vt:lpstr>
      <vt:lpstr>BGP, OSPF, forwarding table entries</vt:lpstr>
      <vt:lpstr>BGP route selection</vt:lpstr>
      <vt:lpstr>Hot Potato Routing</vt:lpstr>
      <vt:lpstr>BGP: achieving policy via advertisements</vt:lpstr>
      <vt:lpstr>BGP: achieving policy via advertisements</vt:lpstr>
      <vt:lpstr>Why different Intra-, Inter-AS routing ?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Analogy: mainframe to PC evolution*</vt:lpstr>
      <vt:lpstr>Traffic engineering: difficult traditional routing</vt:lpstr>
      <vt:lpstr>Traffic engineering: difficult</vt:lpstr>
      <vt:lpstr>Traffic engineering: difficult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OpenFlow protocol</vt:lpstr>
      <vt:lpstr>OpenFlow: controller-to-switch messages</vt:lpstr>
      <vt:lpstr>OpenFlow: switch-to-controller messages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ICMP: internet control message protocol 控制报文协议</vt:lpstr>
      <vt:lpstr>Traceroute and ICMP</vt:lpstr>
      <vt:lpstr>PowerPoint 演示文稿</vt:lpstr>
      <vt:lpstr>What is network management?</vt:lpstr>
      <vt:lpstr>Infrastructure for network management</vt:lpstr>
      <vt:lpstr>SNMP protocol</vt:lpstr>
      <vt:lpstr>SNMP protocol: message types</vt:lpstr>
      <vt:lpstr>SNMP protocol: message formats</vt:lpstr>
      <vt:lpstr>Chapter 5: 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3rd Edition: Chapter 4</dc:title>
  <dc:creator>Jim Kurose and Keith Ross</dc:creator>
  <cp:lastModifiedBy>张召</cp:lastModifiedBy>
  <cp:revision>515</cp:revision>
  <dcterms:created xsi:type="dcterms:W3CDTF">1999-10-08T19:08:00Z</dcterms:created>
  <dcterms:modified xsi:type="dcterms:W3CDTF">2022-06-08T08:10:50Z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0FC75741DB6146CFAD98C38C224944D3</vt:lpwstr>
  </property>
</Properties>
</file>